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709" r:id="rId5"/>
    <p:sldId id="759" r:id="rId6"/>
    <p:sldId id="715" r:id="rId7"/>
    <p:sldId id="717" r:id="rId8"/>
    <p:sldId id="760" r:id="rId9"/>
    <p:sldId id="721" r:id="rId10"/>
    <p:sldId id="710" r:id="rId11"/>
    <p:sldId id="718" r:id="rId12"/>
    <p:sldId id="761" r:id="rId13"/>
    <p:sldId id="762" r:id="rId14"/>
    <p:sldId id="719" r:id="rId15"/>
    <p:sldId id="720" r:id="rId16"/>
    <p:sldId id="707" r:id="rId17"/>
    <p:sldId id="708" r:id="rId18"/>
    <p:sldId id="711" r:id="rId19"/>
    <p:sldId id="763" r:id="rId20"/>
    <p:sldId id="712" r:id="rId21"/>
    <p:sldId id="713" r:id="rId22"/>
    <p:sldId id="714" r:id="rId23"/>
    <p:sldId id="722" r:id="rId24"/>
    <p:sldId id="723" r:id="rId25"/>
    <p:sldId id="724" r:id="rId26"/>
    <p:sldId id="764" r:id="rId27"/>
    <p:sldId id="765" r:id="rId28"/>
    <p:sldId id="766" r:id="rId29"/>
    <p:sldId id="767" r:id="rId30"/>
    <p:sldId id="768" r:id="rId31"/>
    <p:sldId id="769" r:id="rId32"/>
    <p:sldId id="731" r:id="rId33"/>
    <p:sldId id="743" r:id="rId34"/>
    <p:sldId id="744" r:id="rId35"/>
    <p:sldId id="745" r:id="rId36"/>
    <p:sldId id="746" r:id="rId37"/>
    <p:sldId id="770" r:id="rId38"/>
    <p:sldId id="747" r:id="rId39"/>
    <p:sldId id="748" r:id="rId40"/>
    <p:sldId id="749" r:id="rId41"/>
    <p:sldId id="771" r:id="rId42"/>
    <p:sldId id="750" r:id="rId43"/>
    <p:sldId id="751" r:id="rId44"/>
    <p:sldId id="772" r:id="rId45"/>
    <p:sldId id="752" r:id="rId46"/>
    <p:sldId id="753" r:id="rId47"/>
    <p:sldId id="732" r:id="rId48"/>
    <p:sldId id="733" r:id="rId49"/>
    <p:sldId id="734" r:id="rId50"/>
    <p:sldId id="735" r:id="rId51"/>
    <p:sldId id="736" r:id="rId52"/>
    <p:sldId id="737" r:id="rId53"/>
    <p:sldId id="738" r:id="rId54"/>
    <p:sldId id="739" r:id="rId55"/>
    <p:sldId id="740" r:id="rId56"/>
    <p:sldId id="741" r:id="rId57"/>
    <p:sldId id="742" r:id="rId58"/>
    <p:sldId id="773" r:id="rId59"/>
    <p:sldId id="754" r:id="rId60"/>
    <p:sldId id="755" r:id="rId61"/>
    <p:sldId id="756" r:id="rId62"/>
    <p:sldId id="757" r:id="rId63"/>
    <p:sldId id="433" r:id="rId64"/>
    <p:sldId id="71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0000FF"/>
    <a:srgbClr val="87878D"/>
    <a:srgbClr val="F7E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72807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rrl.org/rf-exposure-calculato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7AF8-8B39-D84E-1ED8-88718D5B6D00}"/>
              </a:ext>
            </a:extLst>
          </p:cNvPr>
          <p:cNvSpPr>
            <a:spLocks noGrp="1"/>
          </p:cNvSpPr>
          <p:nvPr>
            <p:ph type="title"/>
          </p:nvPr>
        </p:nvSpPr>
        <p:spPr>
          <a:xfrm>
            <a:off x="838200" y="365126"/>
            <a:ext cx="10515600" cy="862096"/>
          </a:xfrm>
        </p:spPr>
        <p:txBody>
          <a:bodyPr/>
          <a:lstStyle/>
          <a:p>
            <a:r>
              <a:rPr lang="en-US" dirty="0"/>
              <a:t>Wiring Practices</a:t>
            </a:r>
          </a:p>
        </p:txBody>
      </p:sp>
      <p:sp>
        <p:nvSpPr>
          <p:cNvPr id="3" name="Content Placeholder 2">
            <a:extLst>
              <a:ext uri="{FF2B5EF4-FFF2-40B4-BE49-F238E27FC236}">
                <a16:creationId xmlns:a16="http://schemas.microsoft.com/office/drawing/2014/main" id="{8E5FA34F-3300-38DC-AD1A-14C7741B5FAC}"/>
              </a:ext>
            </a:extLst>
          </p:cNvPr>
          <p:cNvSpPr>
            <a:spLocks noGrp="1"/>
          </p:cNvSpPr>
          <p:nvPr>
            <p:ph idx="1"/>
          </p:nvPr>
        </p:nvSpPr>
        <p:spPr>
          <a:xfrm>
            <a:off x="208547" y="1508258"/>
            <a:ext cx="11506200" cy="4380228"/>
          </a:xfrm>
        </p:spPr>
        <p:txBody>
          <a:bodyPr/>
          <a:lstStyle/>
          <a:p>
            <a:pPr>
              <a:buClr>
                <a:schemeClr val="tx1"/>
              </a:buClr>
            </a:pPr>
            <a:r>
              <a:rPr lang="en-US" sz="2800" i="1" dirty="0">
                <a:solidFill>
                  <a:srgbClr val="C00000"/>
                </a:solidFill>
              </a:rPr>
              <a:t>National Electrical Code Handbook </a:t>
            </a:r>
            <a:r>
              <a:rPr lang="en-US" sz="2800" dirty="0"/>
              <a:t>contains details for handling ac wiring in home and station</a:t>
            </a:r>
          </a:p>
          <a:p>
            <a:r>
              <a:rPr lang="en-US" sz="2800" dirty="0"/>
              <a:t>Use local building codes to ensure home is properly wired to meet special local conditions</a:t>
            </a:r>
          </a:p>
          <a:p>
            <a:r>
              <a:rPr lang="en-US" sz="2800" dirty="0"/>
              <a:t>Standard wire color conventions</a:t>
            </a:r>
          </a:p>
          <a:p>
            <a:pPr lvl="1"/>
            <a:r>
              <a:rPr lang="en-US" sz="2400" dirty="0"/>
              <a:t>Hot: </a:t>
            </a:r>
            <a:r>
              <a:rPr lang="en-US" sz="2400" b="1" dirty="0"/>
              <a:t>Red</a:t>
            </a:r>
            <a:r>
              <a:rPr lang="en-US" sz="2400" dirty="0"/>
              <a:t> or </a:t>
            </a:r>
            <a:r>
              <a:rPr lang="en-US" sz="2400" b="1" dirty="0"/>
              <a:t>Black</a:t>
            </a:r>
            <a:r>
              <a:rPr lang="en-US" sz="2400" dirty="0"/>
              <a:t> insulation, connect to </a:t>
            </a:r>
            <a:r>
              <a:rPr lang="en-US" sz="2400" b="1" dirty="0"/>
              <a:t>brass</a:t>
            </a:r>
            <a:r>
              <a:rPr lang="en-US" sz="2400" dirty="0"/>
              <a:t> terminal or screw</a:t>
            </a:r>
          </a:p>
          <a:p>
            <a:pPr lvl="1"/>
            <a:r>
              <a:rPr lang="en-US" sz="2400" dirty="0"/>
              <a:t>Neutral: </a:t>
            </a:r>
            <a:r>
              <a:rPr lang="en-US" sz="2400" b="1" dirty="0"/>
              <a:t>White</a:t>
            </a:r>
            <a:r>
              <a:rPr lang="en-US" sz="2400" dirty="0"/>
              <a:t> insulation, connect to </a:t>
            </a:r>
            <a:r>
              <a:rPr lang="en-US" sz="2400" b="1" dirty="0"/>
              <a:t>silver</a:t>
            </a:r>
            <a:r>
              <a:rPr lang="en-US" sz="2400" dirty="0"/>
              <a:t> terminal or screw</a:t>
            </a:r>
          </a:p>
          <a:p>
            <a:pPr lvl="1"/>
            <a:r>
              <a:rPr lang="en-US" sz="2400" dirty="0"/>
              <a:t>Ground: </a:t>
            </a:r>
            <a:r>
              <a:rPr lang="en-US" sz="2400" b="1" dirty="0"/>
              <a:t>Green</a:t>
            </a:r>
            <a:r>
              <a:rPr lang="en-US" sz="2400" dirty="0"/>
              <a:t> insulation or </a:t>
            </a:r>
            <a:r>
              <a:rPr lang="en-US" sz="2400" b="1" dirty="0"/>
              <a:t>bare</a:t>
            </a:r>
            <a:r>
              <a:rPr lang="en-US" sz="2400" dirty="0"/>
              <a:t> wire, connect to </a:t>
            </a:r>
            <a:r>
              <a:rPr lang="en-US" sz="2400" b="1" dirty="0"/>
              <a:t>green</a:t>
            </a:r>
            <a:r>
              <a:rPr lang="en-US" sz="2400" dirty="0"/>
              <a:t> or bare terminal or screw</a:t>
            </a:r>
          </a:p>
        </p:txBody>
      </p:sp>
      <p:sp>
        <p:nvSpPr>
          <p:cNvPr id="4" name="TextBox 3">
            <a:extLst>
              <a:ext uri="{FF2B5EF4-FFF2-40B4-BE49-F238E27FC236}">
                <a16:creationId xmlns:a16="http://schemas.microsoft.com/office/drawing/2014/main" id="{8DF988FB-E5EF-ECB3-6A48-DE18FC19B47F}"/>
              </a:ext>
            </a:extLst>
          </p:cNvPr>
          <p:cNvSpPr txBox="1"/>
          <p:nvPr/>
        </p:nvSpPr>
        <p:spPr>
          <a:xfrm>
            <a:off x="604540" y="5084838"/>
            <a:ext cx="10383252" cy="954107"/>
          </a:xfrm>
          <a:prstGeom prst="rect">
            <a:avLst/>
          </a:prstGeom>
          <a:noFill/>
        </p:spPr>
        <p:txBody>
          <a:bodyPr wrap="square" rtlCol="0">
            <a:spAutoFit/>
          </a:bodyPr>
          <a:lstStyle/>
          <a:p>
            <a:r>
              <a:rPr lang="en-US" sz="2800" b="1" i="1" dirty="0">
                <a:solidFill>
                  <a:srgbClr val="23408E"/>
                </a:solidFill>
              </a:rPr>
              <a:t>WARNING: Don’t run antenna feed lines over power lines or service drops from a transformer to the house.</a:t>
            </a:r>
          </a:p>
        </p:txBody>
      </p:sp>
      <p:pic>
        <p:nvPicPr>
          <p:cNvPr id="5" name="Picture 4">
            <a:extLst>
              <a:ext uri="{FF2B5EF4-FFF2-40B4-BE49-F238E27FC236}">
                <a16:creationId xmlns:a16="http://schemas.microsoft.com/office/drawing/2014/main" id="{53555EE4-2FF9-80A8-1127-E3F2D1CC3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5369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D792-F6A4-C1E0-7074-A17BAAFF5DB5}"/>
              </a:ext>
            </a:extLst>
          </p:cNvPr>
          <p:cNvSpPr>
            <a:spLocks noGrp="1"/>
          </p:cNvSpPr>
          <p:nvPr>
            <p:ph type="title"/>
          </p:nvPr>
        </p:nvSpPr>
        <p:spPr>
          <a:xfrm>
            <a:off x="152400" y="152400"/>
            <a:ext cx="1622946" cy="736050"/>
          </a:xfrm>
          <a:solidFill>
            <a:srgbClr val="FFFF00"/>
          </a:solidFill>
          <a:ln>
            <a:solidFill>
              <a:schemeClr val="tx1"/>
            </a:solidFill>
          </a:ln>
        </p:spPr>
        <p:txBody>
          <a:bodyPr>
            <a:normAutofit fontScale="90000"/>
          </a:bodyPr>
          <a:lstStyle/>
          <a:p>
            <a:r>
              <a:rPr lang="en-US" dirty="0"/>
              <a:t>Fig 9.3</a:t>
            </a:r>
          </a:p>
        </p:txBody>
      </p:sp>
      <p:pic>
        <p:nvPicPr>
          <p:cNvPr id="5" name="Picture 4">
            <a:extLst>
              <a:ext uri="{FF2B5EF4-FFF2-40B4-BE49-F238E27FC236}">
                <a16:creationId xmlns:a16="http://schemas.microsoft.com/office/drawing/2014/main" id="{9CDBC6CC-B323-C00A-DCE3-BFECEFBD3592}"/>
              </a:ext>
            </a:extLst>
          </p:cNvPr>
          <p:cNvPicPr>
            <a:picLocks noChangeAspect="1"/>
          </p:cNvPicPr>
          <p:nvPr/>
        </p:nvPicPr>
        <p:blipFill>
          <a:blip r:embed="rId2"/>
          <a:stretch>
            <a:fillRect/>
          </a:stretch>
        </p:blipFill>
        <p:spPr>
          <a:xfrm>
            <a:off x="358922" y="965856"/>
            <a:ext cx="7581919" cy="5258213"/>
          </a:xfrm>
          <a:prstGeom prst="rect">
            <a:avLst/>
          </a:prstGeom>
          <a:ln>
            <a:solidFill>
              <a:schemeClr val="tx1"/>
            </a:solidFill>
          </a:ln>
        </p:spPr>
      </p:pic>
      <p:sp>
        <p:nvSpPr>
          <p:cNvPr id="7" name="TextBox 6">
            <a:extLst>
              <a:ext uri="{FF2B5EF4-FFF2-40B4-BE49-F238E27FC236}">
                <a16:creationId xmlns:a16="http://schemas.microsoft.com/office/drawing/2014/main" id="{183F0570-8BE7-C1E6-F344-ACBC8DA11D09}"/>
              </a:ext>
            </a:extLst>
          </p:cNvPr>
          <p:cNvSpPr txBox="1"/>
          <p:nvPr/>
        </p:nvSpPr>
        <p:spPr>
          <a:xfrm>
            <a:off x="8375070" y="449014"/>
            <a:ext cx="3816930" cy="2092881"/>
          </a:xfrm>
          <a:prstGeom prst="rect">
            <a:avLst/>
          </a:prstGeom>
          <a:noFill/>
        </p:spPr>
        <p:txBody>
          <a:bodyPr wrap="square" rtlCol="0">
            <a:spAutoFit/>
          </a:bodyPr>
          <a:lstStyle/>
          <a:p>
            <a:r>
              <a:rPr lang="en-US" sz="2600" i="1" dirty="0">
                <a:solidFill>
                  <a:srgbClr val="C00000"/>
                </a:solidFill>
                <a:latin typeface="Calibri" panose="020F0502020204030204" pitchFamily="34" charset="0"/>
                <a:cs typeface="Calibri" panose="020F0502020204030204" pitchFamily="34" charset="0"/>
              </a:rPr>
              <a:t>House AC wiring, most common sizes are #12 AWG for 20 A circuits and #14 AWG for 15 A circuits. See Table 9.2.</a:t>
            </a:r>
          </a:p>
        </p:txBody>
      </p:sp>
      <p:sp>
        <p:nvSpPr>
          <p:cNvPr id="8" name="TextBox 7">
            <a:extLst>
              <a:ext uri="{FF2B5EF4-FFF2-40B4-BE49-F238E27FC236}">
                <a16:creationId xmlns:a16="http://schemas.microsoft.com/office/drawing/2014/main" id="{A2BAF897-9294-CEA0-265D-B66462EAF0FA}"/>
              </a:ext>
            </a:extLst>
          </p:cNvPr>
          <p:cNvSpPr txBox="1"/>
          <p:nvPr/>
        </p:nvSpPr>
        <p:spPr>
          <a:xfrm>
            <a:off x="8084126" y="2975244"/>
            <a:ext cx="4107874" cy="2092881"/>
          </a:xfrm>
          <a:prstGeom prst="rect">
            <a:avLst/>
          </a:prstGeom>
          <a:noFill/>
        </p:spPr>
        <p:txBody>
          <a:bodyPr wrap="square" rtlCol="0">
            <a:spAutoFit/>
          </a:bodyPr>
          <a:lstStyle>
            <a:defPPr>
              <a:defRPr lang="en-US"/>
            </a:defPPr>
            <a:lvl1pPr>
              <a:defRPr sz="2600" i="1">
                <a:solidFill>
                  <a:srgbClr val="C00000"/>
                </a:solidFill>
                <a:latin typeface="Calibri" panose="020F0502020204030204" pitchFamily="34" charset="0"/>
                <a:cs typeface="Calibri" panose="020F0502020204030204" pitchFamily="34" charset="0"/>
              </a:defRPr>
            </a:lvl1pPr>
          </a:lstStyle>
          <a:p>
            <a:r>
              <a:rPr lang="en-US" dirty="0">
                <a:solidFill>
                  <a:srgbClr val="0000CC"/>
                </a:solidFill>
              </a:rPr>
              <a:t>Use fuse or circuit breaker in the hot conductor for 120 V circuits or both hot conductors of a 240 V circuit using three or four wires.</a:t>
            </a:r>
          </a:p>
        </p:txBody>
      </p:sp>
      <p:sp>
        <p:nvSpPr>
          <p:cNvPr id="3" name="TextBox 2">
            <a:extLst>
              <a:ext uri="{FF2B5EF4-FFF2-40B4-BE49-F238E27FC236}">
                <a16:creationId xmlns:a16="http://schemas.microsoft.com/office/drawing/2014/main" id="{77378504-8533-4850-31D6-E6F5004B9738}"/>
              </a:ext>
            </a:extLst>
          </p:cNvPr>
          <p:cNvSpPr txBox="1"/>
          <p:nvPr/>
        </p:nvSpPr>
        <p:spPr>
          <a:xfrm>
            <a:off x="2015977" y="310299"/>
            <a:ext cx="5269832" cy="492443"/>
          </a:xfrm>
          <a:prstGeom prst="rect">
            <a:avLst/>
          </a:prstGeom>
          <a:solidFill>
            <a:srgbClr val="FFFF00"/>
          </a:solidFill>
          <a:ln>
            <a:solidFill>
              <a:schemeClr val="tx1"/>
            </a:solidFill>
          </a:ln>
        </p:spPr>
        <p:txBody>
          <a:bodyPr wrap="square" rtlCol="0">
            <a:spAutoFit/>
          </a:bodyPr>
          <a:lstStyle/>
          <a:p>
            <a:r>
              <a:rPr lang="en-US" sz="2600" dirty="0"/>
              <a:t>Standard Wiring Conventions</a:t>
            </a:r>
          </a:p>
        </p:txBody>
      </p:sp>
      <p:pic>
        <p:nvPicPr>
          <p:cNvPr id="4" name="Picture 3">
            <a:extLst>
              <a:ext uri="{FF2B5EF4-FFF2-40B4-BE49-F238E27FC236}">
                <a16:creationId xmlns:a16="http://schemas.microsoft.com/office/drawing/2014/main" id="{24ACB5B0-9BCD-5FF3-1F78-E8CB28D66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2363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758E-9ACE-B187-0B6C-35708A4E5106}"/>
              </a:ext>
            </a:extLst>
          </p:cNvPr>
          <p:cNvSpPr>
            <a:spLocks noGrp="1"/>
          </p:cNvSpPr>
          <p:nvPr>
            <p:ph type="title"/>
          </p:nvPr>
        </p:nvSpPr>
        <p:spPr/>
        <p:txBody>
          <a:bodyPr/>
          <a:lstStyle/>
          <a:p>
            <a:r>
              <a:rPr lang="en-US" dirty="0"/>
              <a:t>Table 9.2</a:t>
            </a:r>
          </a:p>
        </p:txBody>
      </p:sp>
      <p:pic>
        <p:nvPicPr>
          <p:cNvPr id="4" name="Picture 3">
            <a:extLst>
              <a:ext uri="{FF2B5EF4-FFF2-40B4-BE49-F238E27FC236}">
                <a16:creationId xmlns:a16="http://schemas.microsoft.com/office/drawing/2014/main" id="{018595AF-F557-657C-C266-D7B652AEAB37}"/>
              </a:ext>
            </a:extLst>
          </p:cNvPr>
          <p:cNvPicPr>
            <a:picLocks noChangeAspect="1"/>
          </p:cNvPicPr>
          <p:nvPr/>
        </p:nvPicPr>
        <p:blipFill>
          <a:blip r:embed="rId2"/>
          <a:stretch>
            <a:fillRect/>
          </a:stretch>
        </p:blipFill>
        <p:spPr>
          <a:xfrm>
            <a:off x="5594683" y="747548"/>
            <a:ext cx="5377360" cy="5362903"/>
          </a:xfrm>
          <a:prstGeom prst="rect">
            <a:avLst/>
          </a:prstGeom>
        </p:spPr>
      </p:pic>
      <p:sp>
        <p:nvSpPr>
          <p:cNvPr id="5" name="TextBox 4">
            <a:extLst>
              <a:ext uri="{FF2B5EF4-FFF2-40B4-BE49-F238E27FC236}">
                <a16:creationId xmlns:a16="http://schemas.microsoft.com/office/drawing/2014/main" id="{35859D87-2AA1-3DFA-6C3E-D99D18CF8A8B}"/>
              </a:ext>
            </a:extLst>
          </p:cNvPr>
          <p:cNvSpPr txBox="1"/>
          <p:nvPr/>
        </p:nvSpPr>
        <p:spPr>
          <a:xfrm>
            <a:off x="234616" y="3809999"/>
            <a:ext cx="3854116" cy="1569660"/>
          </a:xfrm>
          <a:prstGeom prst="rect">
            <a:avLst/>
          </a:prstGeom>
          <a:noFill/>
        </p:spPr>
        <p:txBody>
          <a:bodyPr wrap="square" rtlCol="0">
            <a:spAutoFit/>
          </a:bodyPr>
          <a:lstStyle/>
          <a:p>
            <a:r>
              <a:rPr lang="en-US" sz="2400" i="1" dirty="0">
                <a:solidFill>
                  <a:srgbClr val="23408E"/>
                </a:solidFill>
              </a:rPr>
              <a:t>When you are finished with the wiring job, verify that you have the connections correct by using an ac circuit tester.</a:t>
            </a:r>
          </a:p>
        </p:txBody>
      </p:sp>
      <p:pic>
        <p:nvPicPr>
          <p:cNvPr id="3" name="Picture 2">
            <a:extLst>
              <a:ext uri="{FF2B5EF4-FFF2-40B4-BE49-F238E27FC236}">
                <a16:creationId xmlns:a16="http://schemas.microsoft.com/office/drawing/2014/main" id="{4461D2C6-EEAB-E95C-0DAA-E0D3E613B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6" name="TextBox 5">
            <a:extLst>
              <a:ext uri="{FF2B5EF4-FFF2-40B4-BE49-F238E27FC236}">
                <a16:creationId xmlns:a16="http://schemas.microsoft.com/office/drawing/2014/main" id="{0C8BD67A-97F5-0D23-FD46-456DBFA66B5B}"/>
              </a:ext>
            </a:extLst>
          </p:cNvPr>
          <p:cNvSpPr txBox="1"/>
          <p:nvPr/>
        </p:nvSpPr>
        <p:spPr>
          <a:xfrm>
            <a:off x="304800" y="1919346"/>
            <a:ext cx="4010025" cy="830997"/>
          </a:xfrm>
          <a:prstGeom prst="rect">
            <a:avLst/>
          </a:prstGeom>
          <a:noFill/>
        </p:spPr>
        <p:txBody>
          <a:bodyPr wrap="square" rtlCol="0">
            <a:spAutoFit/>
          </a:bodyPr>
          <a:lstStyle/>
          <a:p>
            <a:r>
              <a:rPr lang="en-US" sz="2400" i="1" dirty="0">
                <a:solidFill>
                  <a:srgbClr val="C00000"/>
                </a:solidFill>
              </a:rPr>
              <a:t>The rating of wire to carry current is called its ampacity.</a:t>
            </a:r>
          </a:p>
        </p:txBody>
      </p:sp>
    </p:spTree>
    <p:extLst>
      <p:ext uri="{BB962C8B-B14F-4D97-AF65-F5344CB8AC3E}">
        <p14:creationId xmlns:p14="http://schemas.microsoft.com/office/powerpoint/2010/main" val="15564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3882-51DC-60C9-FA6F-57F60A302B8C}"/>
              </a:ext>
            </a:extLst>
          </p:cNvPr>
          <p:cNvSpPr>
            <a:spLocks noGrp="1"/>
          </p:cNvSpPr>
          <p:nvPr>
            <p:ph type="title"/>
          </p:nvPr>
        </p:nvSpPr>
        <p:spPr/>
        <p:txBody>
          <a:bodyPr/>
          <a:lstStyle/>
          <a:p>
            <a:r>
              <a:rPr lang="en-US" dirty="0"/>
              <a:t>Fuses and Circuit Breakers</a:t>
            </a:r>
          </a:p>
        </p:txBody>
      </p:sp>
      <p:sp>
        <p:nvSpPr>
          <p:cNvPr id="3" name="Content Placeholder 2">
            <a:extLst>
              <a:ext uri="{FF2B5EF4-FFF2-40B4-BE49-F238E27FC236}">
                <a16:creationId xmlns:a16="http://schemas.microsoft.com/office/drawing/2014/main" id="{0E67C6ED-E146-8024-98E1-13FED946F777}"/>
              </a:ext>
            </a:extLst>
          </p:cNvPr>
          <p:cNvSpPr>
            <a:spLocks noGrp="1"/>
          </p:cNvSpPr>
          <p:nvPr>
            <p:ph idx="1"/>
          </p:nvPr>
        </p:nvSpPr>
        <p:spPr>
          <a:xfrm>
            <a:off x="469232" y="1825625"/>
            <a:ext cx="10884568" cy="4351338"/>
          </a:xfrm>
        </p:spPr>
        <p:txBody>
          <a:bodyPr/>
          <a:lstStyle/>
          <a:p>
            <a:r>
              <a:rPr lang="en-US" dirty="0"/>
              <a:t>Interrupt excessive current flow</a:t>
            </a:r>
          </a:p>
          <a:p>
            <a:pPr lvl="1"/>
            <a:r>
              <a:rPr lang="en-US" dirty="0"/>
              <a:t>Fuses do so by melting a short length of metal</a:t>
            </a:r>
          </a:p>
          <a:p>
            <a:pPr lvl="1"/>
            <a:r>
              <a:rPr lang="en-US" dirty="0"/>
              <a:t>Circuit breakers act like fuses and “trip” when current overloads occur</a:t>
            </a:r>
          </a:p>
          <a:p>
            <a:r>
              <a:rPr lang="en-US" dirty="0"/>
              <a:t>Use properly sized fuses and circuit breakers</a:t>
            </a:r>
          </a:p>
          <a:p>
            <a:r>
              <a:rPr lang="en-US" dirty="0"/>
              <a:t>When installing fuses or circuit breakers in an ac wiring circuit, be sure to place them only in the correct lines (</a:t>
            </a:r>
            <a:r>
              <a:rPr lang="en-US" b="1" i="1" u="sng" dirty="0">
                <a:solidFill>
                  <a:srgbClr val="FF0000"/>
                </a:solidFill>
              </a:rPr>
              <a:t>never</a:t>
            </a:r>
            <a:r>
              <a:rPr lang="en-US" i="1" dirty="0">
                <a:solidFill>
                  <a:srgbClr val="FF0000"/>
                </a:solidFill>
              </a:rPr>
              <a:t> in the neutral or ground</a:t>
            </a:r>
            <a:r>
              <a:rPr lang="en-US" dirty="0"/>
              <a:t>)</a:t>
            </a:r>
          </a:p>
          <a:p>
            <a:r>
              <a:rPr lang="en-US" dirty="0"/>
              <a:t>Be sure there is a fuse or circuit breaker in the hot conductor for 120 V circuits or both hot conductors of a 240 V circuit</a:t>
            </a:r>
          </a:p>
        </p:txBody>
      </p:sp>
      <p:pic>
        <p:nvPicPr>
          <p:cNvPr id="4" name="Picture 3">
            <a:extLst>
              <a:ext uri="{FF2B5EF4-FFF2-40B4-BE49-F238E27FC236}">
                <a16:creationId xmlns:a16="http://schemas.microsoft.com/office/drawing/2014/main" id="{269335D9-F6F8-C662-22EC-7EDEC90E1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4411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167B-B62D-831B-CE84-A6898568058F}"/>
              </a:ext>
            </a:extLst>
          </p:cNvPr>
          <p:cNvSpPr>
            <a:spLocks noGrp="1"/>
          </p:cNvSpPr>
          <p:nvPr>
            <p:ph type="title"/>
          </p:nvPr>
        </p:nvSpPr>
        <p:spPr>
          <a:xfrm>
            <a:off x="428951" y="834666"/>
            <a:ext cx="10972800" cy="874595"/>
          </a:xfrm>
        </p:spPr>
        <p:txBody>
          <a:bodyPr/>
          <a:lstStyle/>
          <a:p>
            <a:r>
              <a:rPr lang="en-US" sz="3800" dirty="0"/>
              <a:t>Ground fault circuit interrupter (GFCI) circuit breakers</a:t>
            </a:r>
          </a:p>
        </p:txBody>
      </p:sp>
      <p:sp>
        <p:nvSpPr>
          <p:cNvPr id="3" name="Content Placeholder 2">
            <a:extLst>
              <a:ext uri="{FF2B5EF4-FFF2-40B4-BE49-F238E27FC236}">
                <a16:creationId xmlns:a16="http://schemas.microsoft.com/office/drawing/2014/main" id="{69A729A7-9BF8-8B2B-8753-45FE4E1E0F30}"/>
              </a:ext>
            </a:extLst>
          </p:cNvPr>
          <p:cNvSpPr>
            <a:spLocks noGrp="1"/>
          </p:cNvSpPr>
          <p:nvPr>
            <p:ph idx="1"/>
          </p:nvPr>
        </p:nvSpPr>
        <p:spPr>
          <a:xfrm>
            <a:off x="304800" y="2279486"/>
            <a:ext cx="8001000" cy="3965935"/>
          </a:xfrm>
        </p:spPr>
        <p:txBody>
          <a:bodyPr/>
          <a:lstStyle/>
          <a:p>
            <a:r>
              <a:rPr lang="en-US" sz="3000" dirty="0"/>
              <a:t>Used in ac power circuits to prevent shock hazards</a:t>
            </a:r>
          </a:p>
          <a:p>
            <a:r>
              <a:rPr lang="en-US" sz="3000" dirty="0"/>
              <a:t>Trips if imbalance is sensed in currents carried by hot and neutral conductors</a:t>
            </a:r>
          </a:p>
          <a:p>
            <a:r>
              <a:rPr lang="en-US" sz="3000" dirty="0"/>
              <a:t>Sensitive to just a few milliamperes (mA) of imbalance between hot and neutral, well below threshold for electrical injury</a:t>
            </a:r>
          </a:p>
          <a:p>
            <a:endParaRPr lang="en-US" sz="3000" dirty="0"/>
          </a:p>
        </p:txBody>
      </p:sp>
      <p:pic>
        <p:nvPicPr>
          <p:cNvPr id="5" name="Picture 4">
            <a:extLst>
              <a:ext uri="{FF2B5EF4-FFF2-40B4-BE49-F238E27FC236}">
                <a16:creationId xmlns:a16="http://schemas.microsoft.com/office/drawing/2014/main" id="{3DE4BFEC-0024-6A27-EE3B-03DF7BF8548F}"/>
              </a:ext>
            </a:extLst>
          </p:cNvPr>
          <p:cNvPicPr>
            <a:picLocks noChangeAspect="1"/>
          </p:cNvPicPr>
          <p:nvPr/>
        </p:nvPicPr>
        <p:blipFill>
          <a:blip r:embed="rId2"/>
          <a:stretch>
            <a:fillRect/>
          </a:stretch>
        </p:blipFill>
        <p:spPr>
          <a:xfrm>
            <a:off x="9067800" y="2279487"/>
            <a:ext cx="2333951" cy="3743847"/>
          </a:xfrm>
          <a:prstGeom prst="rect">
            <a:avLst/>
          </a:prstGeom>
        </p:spPr>
      </p:pic>
      <p:pic>
        <p:nvPicPr>
          <p:cNvPr id="4" name="Picture 3">
            <a:extLst>
              <a:ext uri="{FF2B5EF4-FFF2-40B4-BE49-F238E27FC236}">
                <a16:creationId xmlns:a16="http://schemas.microsoft.com/office/drawing/2014/main" id="{53443606-679A-01D7-1ECB-4E48F4F4D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1558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6495-9054-D336-56EC-C4EE88B603A9}"/>
              </a:ext>
            </a:extLst>
          </p:cNvPr>
          <p:cNvSpPr>
            <a:spLocks noGrp="1"/>
          </p:cNvSpPr>
          <p:nvPr>
            <p:ph type="title"/>
          </p:nvPr>
        </p:nvSpPr>
        <p:spPr/>
        <p:txBody>
          <a:bodyPr/>
          <a:lstStyle/>
          <a:p>
            <a:r>
              <a:rPr lang="en-US" dirty="0"/>
              <a:t>Safety Interlock</a:t>
            </a:r>
          </a:p>
        </p:txBody>
      </p:sp>
      <p:sp>
        <p:nvSpPr>
          <p:cNvPr id="3" name="Content Placeholder 2">
            <a:extLst>
              <a:ext uri="{FF2B5EF4-FFF2-40B4-BE49-F238E27FC236}">
                <a16:creationId xmlns:a16="http://schemas.microsoft.com/office/drawing/2014/main" id="{FE334B79-6FA4-F6EE-0535-C1A7F3C25580}"/>
              </a:ext>
            </a:extLst>
          </p:cNvPr>
          <p:cNvSpPr>
            <a:spLocks noGrp="1"/>
          </p:cNvSpPr>
          <p:nvPr>
            <p:ph idx="1"/>
          </p:nvPr>
        </p:nvSpPr>
        <p:spPr/>
        <p:txBody>
          <a:bodyPr/>
          <a:lstStyle/>
          <a:p>
            <a:r>
              <a:rPr lang="en-US" dirty="0"/>
              <a:t>Switch that prevents dangerous voltages or intense RF from being present when a cabinet or enclosure is opened</a:t>
            </a:r>
          </a:p>
          <a:p>
            <a:r>
              <a:rPr lang="en-US" dirty="0"/>
              <a:t>Several types …</a:t>
            </a:r>
          </a:p>
          <a:p>
            <a:pPr lvl="1"/>
            <a:r>
              <a:rPr lang="en-US" dirty="0"/>
              <a:t>Physically disconnects high voltage (HV) or RF when activated</a:t>
            </a:r>
          </a:p>
          <a:p>
            <a:pPr lvl="1"/>
            <a:r>
              <a:rPr lang="en-US" dirty="0"/>
              <a:t>Shorts or grounds HV circuit when activated, possibly blowing a circuit breaker or fuse in a power supply</a:t>
            </a:r>
          </a:p>
        </p:txBody>
      </p:sp>
      <p:pic>
        <p:nvPicPr>
          <p:cNvPr id="4" name="Picture 3">
            <a:extLst>
              <a:ext uri="{FF2B5EF4-FFF2-40B4-BE49-F238E27FC236}">
                <a16:creationId xmlns:a16="http://schemas.microsoft.com/office/drawing/2014/main" id="{36C7D481-893E-3BE1-E01F-D09D81CE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2272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3F792625-3BF6-A806-9DB2-1D682E879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91072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wire or wires in a four-conductor 240 VAC circuit should be attached to fuses or circuit breakers?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Only the hot wires</a:t>
            </a:r>
          </a:p>
          <a:p>
            <a:pPr marL="457200" indent="-457200">
              <a:buFont typeface="+mj-lt"/>
              <a:buAutoNum type="alphaUcPeriod"/>
            </a:pPr>
            <a:r>
              <a:rPr lang="en-US" b="0" i="0" u="none" strike="noStrike" baseline="0" dirty="0">
                <a:latin typeface="Calibri" panose="020F0502020204030204" pitchFamily="34" charset="0"/>
              </a:rPr>
              <a:t>Only the neutral wire</a:t>
            </a:r>
          </a:p>
          <a:p>
            <a:pPr marL="457200" indent="-457200">
              <a:buFont typeface="+mj-lt"/>
              <a:buAutoNum type="alphaUcPeriod"/>
            </a:pPr>
            <a:r>
              <a:rPr lang="en-US" b="0" i="0" u="none" strike="noStrike" baseline="0" dirty="0">
                <a:latin typeface="Calibri" panose="020F0502020204030204" pitchFamily="34" charset="0"/>
              </a:rPr>
              <a:t>Only the ground wire</a:t>
            </a:r>
          </a:p>
          <a:p>
            <a:pPr marL="457200" indent="-457200">
              <a:buFont typeface="+mj-lt"/>
              <a:buAutoNum type="alphaUcPeriod"/>
            </a:pPr>
            <a:r>
              <a:rPr lang="en-US" b="0" i="0" u="none" strike="noStrike" baseline="0" dirty="0">
                <a:latin typeface="Calibri" panose="020F0502020204030204" pitchFamily="34" charset="0"/>
              </a:rPr>
              <a:t>All wires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G0B01 (A) Page 9-5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ECFC76C-4BBE-D8DD-0328-7460B8D0EC92}"/>
              </a:ext>
            </a:extLst>
          </p:cNvPr>
          <p:cNvSpPr txBox="1"/>
          <p:nvPr/>
        </p:nvSpPr>
        <p:spPr>
          <a:xfrm>
            <a:off x="11430000" y="655022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294E20FF-65BC-0E09-F77F-4DCD84BC5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1250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According the National Electrical Code, what is the minimum wire size that may be used safely for wiring with a 20-ampere circuit breaker?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AWG number 20</a:t>
            </a:r>
          </a:p>
          <a:p>
            <a:pPr marL="457200" indent="-457200">
              <a:buFont typeface="+mj-lt"/>
              <a:buAutoNum type="alphaUcPeriod"/>
            </a:pPr>
            <a:r>
              <a:rPr lang="en-US" b="0" i="0" u="none" strike="noStrike" baseline="0" dirty="0">
                <a:latin typeface="Calibri" panose="020F0502020204030204" pitchFamily="34" charset="0"/>
              </a:rPr>
              <a:t>AWG number 16</a:t>
            </a:r>
          </a:p>
          <a:p>
            <a:pPr marL="457200" indent="-457200">
              <a:buFont typeface="+mj-lt"/>
              <a:buAutoNum type="alphaUcPeriod"/>
            </a:pPr>
            <a:r>
              <a:rPr lang="en-US" b="0" i="0" u="none" strike="noStrike" baseline="0" dirty="0">
                <a:latin typeface="Calibri" panose="020F0502020204030204" pitchFamily="34" charset="0"/>
              </a:rPr>
              <a:t>AWG number 12</a:t>
            </a:r>
          </a:p>
          <a:p>
            <a:pPr marL="457200" indent="-457200">
              <a:buFont typeface="+mj-lt"/>
              <a:buAutoNum type="alphaUcPeriod"/>
            </a:pPr>
            <a:r>
              <a:rPr lang="en-US" b="0" i="0" u="none" strike="noStrike" baseline="0" dirty="0">
                <a:latin typeface="Calibri" panose="020F0502020204030204" pitchFamily="34" charset="0"/>
              </a:rPr>
              <a:t>AWG number 8</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G0B02 (C) Page 9-5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4B5DCD-C0A1-B95F-375B-965E9055A1CE}"/>
              </a:ext>
            </a:extLst>
          </p:cNvPr>
          <p:cNvSpPr txBox="1"/>
          <p:nvPr/>
        </p:nvSpPr>
        <p:spPr>
          <a:xfrm>
            <a:off x="11430000" y="655022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0C9B13C3-0E80-7370-7DB1-C829F2CFB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9320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size of fuse or circuit breaker would be appropriate to use with a circuit that uses AWG number 14 wiring?</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s-ES" b="0" i="0" u="none" strike="noStrike" baseline="0" dirty="0">
                <a:latin typeface="Calibri" panose="020F0502020204030204" pitchFamily="34" charset="0"/>
              </a:rPr>
              <a:t>30 amperes</a:t>
            </a:r>
          </a:p>
          <a:p>
            <a:pPr marL="457200" indent="-457200">
              <a:buFont typeface="+mj-lt"/>
              <a:buAutoNum type="alphaUcPeriod"/>
            </a:pPr>
            <a:r>
              <a:rPr lang="es-ES" b="0" i="0" u="none" strike="noStrike" baseline="0" dirty="0">
                <a:latin typeface="Calibri" panose="020F0502020204030204" pitchFamily="34" charset="0"/>
              </a:rPr>
              <a:t>25 amperes</a:t>
            </a:r>
          </a:p>
          <a:p>
            <a:pPr marL="457200" indent="-457200">
              <a:buFont typeface="+mj-lt"/>
              <a:buAutoNum type="alphaUcPeriod"/>
            </a:pPr>
            <a:r>
              <a:rPr lang="es-ES" b="0" i="0" u="none" strike="noStrike" baseline="0" dirty="0">
                <a:latin typeface="Calibri" panose="020F0502020204030204" pitchFamily="34" charset="0"/>
              </a:rPr>
              <a:t>20 amperes</a:t>
            </a:r>
          </a:p>
          <a:p>
            <a:pPr marL="457200" indent="-457200">
              <a:buFont typeface="+mj-lt"/>
              <a:buAutoNum type="alphaUcPeriod"/>
            </a:pPr>
            <a:r>
              <a:rPr lang="es-ES" b="0" i="0" u="none" strike="noStrike" baseline="0" dirty="0">
                <a:latin typeface="Calibri" panose="020F0502020204030204" pitchFamily="34" charset="0"/>
              </a:rPr>
              <a:t>15 amperes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G0B03 (D) Page 9-5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4B5DCD-C0A1-B95F-375B-965E9055A1CE}"/>
              </a:ext>
            </a:extLst>
          </p:cNvPr>
          <p:cNvSpPr txBox="1"/>
          <p:nvPr/>
        </p:nvSpPr>
        <p:spPr>
          <a:xfrm>
            <a:off x="11430000" y="655022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19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5B21C12-7CF7-C2D1-6722-2C9C809B0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795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D8A42AB6-C7B1-657E-0525-B11BD577E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of the following conditions will cause a ground fault circuit interrupter (GFCI) to disconnect AC power?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Current flowing from one or more of the hot wires to the neutral wire</a:t>
            </a:r>
          </a:p>
          <a:p>
            <a:pPr marL="457200" indent="-457200">
              <a:buFont typeface="+mj-lt"/>
              <a:buAutoNum type="alphaUcPeriod"/>
            </a:pPr>
            <a:r>
              <a:rPr lang="en-US" b="0" i="0" u="none" strike="noStrike" baseline="0" dirty="0">
                <a:latin typeface="Calibri" panose="020F0502020204030204" pitchFamily="34" charset="0"/>
              </a:rPr>
              <a:t>Current flowing from one or more of the hot wires directly to ground</a:t>
            </a:r>
          </a:p>
          <a:p>
            <a:pPr marL="457200" indent="-457200">
              <a:buFont typeface="+mj-lt"/>
              <a:buAutoNum type="alphaUcPeriod"/>
            </a:pPr>
            <a:r>
              <a:rPr lang="en-US" b="0" i="0" u="none" strike="noStrike" baseline="0" dirty="0">
                <a:latin typeface="Calibri" panose="020F0502020204030204" pitchFamily="34" charset="0"/>
              </a:rPr>
              <a:t>Overvoltage on the hot wires</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G0B05 (B) Page 9-6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4B109E9-F6DA-E572-A85C-49D637D4CF9A}"/>
              </a:ext>
            </a:extLst>
          </p:cNvPr>
          <p:cNvSpPr txBox="1"/>
          <p:nvPr/>
        </p:nvSpPr>
        <p:spPr>
          <a:xfrm>
            <a:off x="11430000" y="655022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B9C0792C-66E9-9197-93F0-4F403CDFC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10618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covered by the National Electrical Code?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Acceptable bandwidth limits</a:t>
            </a:r>
          </a:p>
          <a:p>
            <a:pPr marL="457200" indent="-457200">
              <a:buFont typeface="+mj-lt"/>
              <a:buAutoNum type="alphaUcPeriod"/>
            </a:pPr>
            <a:r>
              <a:rPr lang="en-US" b="0" i="0" u="none" strike="noStrike" baseline="0" dirty="0">
                <a:latin typeface="Calibri" panose="020F0502020204030204" pitchFamily="34" charset="0"/>
              </a:rPr>
              <a:t>Acceptable modulation limits</a:t>
            </a:r>
          </a:p>
          <a:p>
            <a:pPr marL="457200" indent="-457200">
              <a:buFont typeface="+mj-lt"/>
              <a:buAutoNum type="alphaUcPeriod"/>
            </a:pPr>
            <a:r>
              <a:rPr lang="en-US" b="0" i="0" u="none" strike="noStrike" baseline="0" dirty="0">
                <a:latin typeface="Calibri" panose="020F0502020204030204" pitchFamily="34" charset="0"/>
              </a:rPr>
              <a:t>Electrical safety of the station</a:t>
            </a:r>
          </a:p>
          <a:p>
            <a:pPr marL="457200" indent="-457200">
              <a:buFont typeface="+mj-lt"/>
              <a:buAutoNum type="alphaUcPeriod"/>
            </a:pPr>
            <a:r>
              <a:rPr lang="en-US" b="0" i="0" u="none" strike="noStrike" baseline="0" dirty="0">
                <a:latin typeface="Calibri" panose="020F0502020204030204" pitchFamily="34" charset="0"/>
              </a:rPr>
              <a:t>RF exposure limits of the human body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G0B06 (C) Page 9-4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BFA8F12-F582-86FC-3371-1496913AC78E}"/>
              </a:ext>
            </a:extLst>
          </p:cNvPr>
          <p:cNvSpPr txBox="1"/>
          <p:nvPr/>
        </p:nvSpPr>
        <p:spPr>
          <a:xfrm>
            <a:off x="11430000" y="655022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49EF025-6B84-3F91-082B-3039ACCF7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2831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a power supply interlock?</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prevent unauthorized changes to the circuit that would void the manufacturer’s warranty</a:t>
            </a:r>
          </a:p>
          <a:p>
            <a:pPr marL="457200" indent="-457200">
              <a:buFont typeface="+mj-lt"/>
              <a:buAutoNum type="alphaUcPeriod"/>
            </a:pPr>
            <a:r>
              <a:rPr lang="en-US" b="0" i="0" u="none" strike="noStrike" baseline="0" dirty="0">
                <a:latin typeface="Calibri" panose="020F0502020204030204" pitchFamily="34" charset="0"/>
              </a:rPr>
              <a:t>To shut down the unit if it becomes too hot</a:t>
            </a:r>
          </a:p>
          <a:p>
            <a:pPr marL="457200" indent="-457200">
              <a:buFont typeface="+mj-lt"/>
              <a:buAutoNum type="alphaUcPeriod"/>
            </a:pPr>
            <a:r>
              <a:rPr lang="en-US" b="0" i="0" u="none" strike="noStrike" baseline="0" dirty="0">
                <a:latin typeface="Calibri" panose="020F0502020204030204" pitchFamily="34" charset="0"/>
              </a:rPr>
              <a:t>To ensure that dangerous voltages are removed if the cabinet is opened</a:t>
            </a:r>
          </a:p>
          <a:p>
            <a:pPr marL="457200" indent="-457200">
              <a:buFont typeface="+mj-lt"/>
              <a:buAutoNum type="alphaUcPeriod"/>
            </a:pPr>
            <a:r>
              <a:rPr lang="en-US" b="0" i="0" u="none" strike="noStrike" baseline="0" dirty="0">
                <a:latin typeface="Calibri" panose="020F0502020204030204" pitchFamily="34" charset="0"/>
              </a:rPr>
              <a:t>To shut off the power supply if too much voltage is produced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G0B12 (C) Page 9-6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DC503B8-2CC1-AB51-6122-5ECAD3DC314B}"/>
              </a:ext>
            </a:extLst>
          </p:cNvPr>
          <p:cNvSpPr txBox="1"/>
          <p:nvPr/>
        </p:nvSpPr>
        <p:spPr>
          <a:xfrm>
            <a:off x="11430000" y="655022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537E2AB-9205-F2F0-F5F3-0D6A18555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43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630D-F257-2D6C-9866-BF6C508BE27C}"/>
              </a:ext>
            </a:extLst>
          </p:cNvPr>
          <p:cNvSpPr>
            <a:spLocks noGrp="1"/>
          </p:cNvSpPr>
          <p:nvPr>
            <p:ph type="title"/>
          </p:nvPr>
        </p:nvSpPr>
        <p:spPr>
          <a:xfrm>
            <a:off x="838200" y="365125"/>
            <a:ext cx="10515600" cy="870287"/>
          </a:xfrm>
        </p:spPr>
        <p:txBody>
          <a:bodyPr/>
          <a:lstStyle/>
          <a:p>
            <a:r>
              <a:rPr lang="en-US" dirty="0"/>
              <a:t>Generator Safety</a:t>
            </a:r>
          </a:p>
        </p:txBody>
      </p:sp>
      <p:sp>
        <p:nvSpPr>
          <p:cNvPr id="3" name="Content Placeholder 2">
            <a:extLst>
              <a:ext uri="{FF2B5EF4-FFF2-40B4-BE49-F238E27FC236}">
                <a16:creationId xmlns:a16="http://schemas.microsoft.com/office/drawing/2014/main" id="{B1311B34-3338-7C09-AE84-B5CE1DB6D388}"/>
              </a:ext>
            </a:extLst>
          </p:cNvPr>
          <p:cNvSpPr>
            <a:spLocks noGrp="1"/>
          </p:cNvSpPr>
          <p:nvPr>
            <p:ph idx="1"/>
          </p:nvPr>
        </p:nvSpPr>
        <p:spPr>
          <a:xfrm>
            <a:off x="304800" y="1381125"/>
            <a:ext cx="11601450" cy="4521397"/>
          </a:xfrm>
        </p:spPr>
        <p:txBody>
          <a:bodyPr>
            <a:normAutofit fontScale="92500" lnSpcReduction="10000"/>
          </a:bodyPr>
          <a:lstStyle/>
          <a:p>
            <a:r>
              <a:rPr lang="en-US" sz="2800" dirty="0"/>
              <a:t>Fueling and ventilation problems cause more injuries associated with generators than from any other cause</a:t>
            </a:r>
          </a:p>
          <a:p>
            <a:r>
              <a:rPr lang="en-US" sz="2800" dirty="0"/>
              <a:t>Install generators outdoors</a:t>
            </a:r>
          </a:p>
          <a:p>
            <a:pPr lvl="1"/>
            <a:r>
              <a:rPr lang="en-US" sz="2400" dirty="0"/>
              <a:t>Carbon monoxide (CO) in exhaust can quickly build up to toxic levels</a:t>
            </a:r>
          </a:p>
          <a:p>
            <a:r>
              <a:rPr lang="en-US" sz="2800" dirty="0"/>
              <a:t>When using generators regularly, install CO detector alarms in living and working areas</a:t>
            </a:r>
          </a:p>
          <a:p>
            <a:r>
              <a:rPr lang="en-US" sz="2800" dirty="0"/>
              <a:t>Generator output connected directly to a home’s wiring system must have the ability to disconnect power service from utility lines</a:t>
            </a:r>
          </a:p>
          <a:p>
            <a:r>
              <a:rPr lang="en-US" dirty="0"/>
              <a:t>Generators should always be shut off when refueling to avoid igniting fumes or splashed liquid from the spark plug</a:t>
            </a:r>
          </a:p>
          <a:p>
            <a:r>
              <a:rPr lang="en-US" dirty="0"/>
              <a:t>A fire extinguisher should be kept near the generator and separated from the fuel</a:t>
            </a:r>
            <a:endParaRPr lang="en-US" sz="2800" dirty="0"/>
          </a:p>
        </p:txBody>
      </p:sp>
      <p:pic>
        <p:nvPicPr>
          <p:cNvPr id="5" name="Picture 4">
            <a:extLst>
              <a:ext uri="{FF2B5EF4-FFF2-40B4-BE49-F238E27FC236}">
                <a16:creationId xmlns:a16="http://schemas.microsoft.com/office/drawing/2014/main" id="{2B75DD03-D211-80E7-F330-7FE771830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47262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E0AFC1BC-130E-832C-E4C8-8E54B111E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95225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true of an emergency generator installation?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generator should be operated in a well-ventilated area</a:t>
            </a:r>
          </a:p>
          <a:p>
            <a:pPr marL="457200" indent="-457200">
              <a:buFont typeface="+mj-lt"/>
              <a:buAutoNum type="alphaUcPeriod"/>
            </a:pPr>
            <a:r>
              <a:rPr lang="en-US" b="0" i="0" u="none" strike="noStrike" baseline="0" dirty="0">
                <a:latin typeface="Calibri" panose="020F0502020204030204" pitchFamily="34" charset="0"/>
              </a:rPr>
              <a:t>The generator must be insulated from ground</a:t>
            </a:r>
          </a:p>
          <a:p>
            <a:pPr marL="457200" indent="-457200">
              <a:buFont typeface="+mj-lt"/>
              <a:buAutoNum type="alphaUcPeriod"/>
            </a:pPr>
            <a:r>
              <a:rPr lang="en-US" b="0" i="0" u="none" strike="noStrike" baseline="0" dirty="0">
                <a:latin typeface="Calibri" panose="020F0502020204030204" pitchFamily="34" charset="0"/>
              </a:rPr>
              <a:t>Fuel should be stored near the generator for rapid refueling in case of an emergency</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G0B09 (A) Page 9-7</a:t>
            </a:r>
            <a:endParaRPr lang="en-US" sz="1600" b="1" dirty="0">
              <a:solidFill>
                <a:srgbClr val="2340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BA3AC0-5FCC-457A-AB53-0329F61DB917}"/>
              </a:ext>
            </a:extLst>
          </p:cNvPr>
          <p:cNvSpPr txBox="1"/>
          <p:nvPr/>
        </p:nvSpPr>
        <p:spPr>
          <a:xfrm>
            <a:off x="11430000" y="6477000"/>
            <a:ext cx="762000" cy="307777"/>
          </a:xfrm>
          <a:prstGeom prst="rect">
            <a:avLst/>
          </a:prstGeom>
          <a:noFill/>
        </p:spPr>
        <p:txBody>
          <a:bodyPr wrap="square" rtlCol="0">
            <a:spAutoFit/>
          </a:bodyPr>
          <a:lstStyle/>
          <a:p>
            <a:pPr algn="r"/>
            <a:fld id="{F46008E7-8CD5-47F9-9913-C07C17D1E8C6}" type="slidenum">
              <a:rPr lang="en-US" sz="1400" b="1" smtClean="0">
                <a:solidFill>
                  <a:schemeClr val="bg1"/>
                </a:solidFill>
                <a:cs typeface="Arial" panose="020B0604020202020204" pitchFamily="34" charset="0"/>
              </a:rPr>
              <a:pPr algn="r"/>
              <a:t>25</a:t>
            </a:fld>
            <a:endParaRPr lang="en-US" sz="1400" b="1"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D228B984-D57B-4D38-9D85-6313C2FFA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4DFB6914-7CB6-A57B-D2AF-148C1E9A8CF7}"/>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25</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12904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8219-334D-47B6-49D1-F7767F7ACADE}"/>
              </a:ext>
            </a:extLst>
          </p:cNvPr>
          <p:cNvSpPr>
            <a:spLocks noGrp="1"/>
          </p:cNvSpPr>
          <p:nvPr>
            <p:ph type="title"/>
          </p:nvPr>
        </p:nvSpPr>
        <p:spPr>
          <a:xfrm>
            <a:off x="838200" y="365126"/>
            <a:ext cx="10515600" cy="793824"/>
          </a:xfrm>
        </p:spPr>
        <p:txBody>
          <a:bodyPr/>
          <a:lstStyle/>
          <a:p>
            <a:r>
              <a:rPr lang="en-US" dirty="0"/>
              <a:t>Lightning</a:t>
            </a:r>
          </a:p>
        </p:txBody>
      </p:sp>
      <p:sp>
        <p:nvSpPr>
          <p:cNvPr id="3" name="Content Placeholder 2">
            <a:extLst>
              <a:ext uri="{FF2B5EF4-FFF2-40B4-BE49-F238E27FC236}">
                <a16:creationId xmlns:a16="http://schemas.microsoft.com/office/drawing/2014/main" id="{13AC47FE-12D1-037B-F2EB-79D23B7B0F5B}"/>
              </a:ext>
            </a:extLst>
          </p:cNvPr>
          <p:cNvSpPr>
            <a:spLocks noGrp="1"/>
          </p:cNvSpPr>
          <p:nvPr>
            <p:ph idx="1"/>
          </p:nvPr>
        </p:nvSpPr>
        <p:spPr>
          <a:xfrm>
            <a:off x="838200" y="1158950"/>
            <a:ext cx="10515600" cy="5018013"/>
          </a:xfrm>
        </p:spPr>
        <p:txBody>
          <a:bodyPr>
            <a:normAutofit fontScale="92500" lnSpcReduction="10000"/>
          </a:bodyPr>
          <a:lstStyle/>
          <a:p>
            <a:r>
              <a:rPr lang="en-US" dirty="0"/>
              <a:t>Goals of lightning protection:</a:t>
            </a:r>
          </a:p>
          <a:p>
            <a:pPr lvl="1"/>
            <a:r>
              <a:rPr lang="en-US" dirty="0"/>
              <a:t>Provide fire prevention for your home</a:t>
            </a:r>
          </a:p>
          <a:p>
            <a:pPr lvl="1"/>
            <a:r>
              <a:rPr lang="en-US" dirty="0"/>
              <a:t>Reduce or prevent electrical damage to your equipment</a:t>
            </a:r>
          </a:p>
          <a:p>
            <a:r>
              <a:rPr lang="en-US" dirty="0"/>
              <a:t>Use metal entry panel where signal &amp; control cables enter the house</a:t>
            </a:r>
          </a:p>
          <a:p>
            <a:pPr lvl="1"/>
            <a:r>
              <a:rPr lang="en-US" dirty="0"/>
              <a:t>Panel should be grounded nearby with a heavy, short metal strap</a:t>
            </a:r>
          </a:p>
          <a:p>
            <a:pPr lvl="1"/>
            <a:r>
              <a:rPr lang="en-US" dirty="0"/>
              <a:t>Ground rod must be bonded to the ac service entry ground rod outside the building with a heavy conductor</a:t>
            </a:r>
          </a:p>
          <a:p>
            <a:pPr lvl="1"/>
            <a:r>
              <a:rPr lang="en-US" dirty="0"/>
              <a:t>Lightning arrestors should be installed at the entry panel (where feed line enters)</a:t>
            </a:r>
          </a:p>
          <a:p>
            <a:r>
              <a:rPr lang="en-US" dirty="0"/>
              <a:t>Grounding wires and straps should be as short and direct as possible</a:t>
            </a:r>
          </a:p>
          <a:p>
            <a:r>
              <a:rPr lang="en-US" dirty="0"/>
              <a:t>Do not use solder to make ground connections (solder joints could melt if hit with a lightning-sized current -- use mechanical clamps, brazing, or welding)</a:t>
            </a:r>
          </a:p>
          <a:p>
            <a:r>
              <a:rPr lang="en-US" dirty="0"/>
              <a:t>All towers, masts, and antennas should be grounded</a:t>
            </a:r>
          </a:p>
        </p:txBody>
      </p:sp>
      <p:pic>
        <p:nvPicPr>
          <p:cNvPr id="4" name="Picture 3">
            <a:extLst>
              <a:ext uri="{FF2B5EF4-FFF2-40B4-BE49-F238E27FC236}">
                <a16:creationId xmlns:a16="http://schemas.microsoft.com/office/drawing/2014/main" id="{3F98899C-8B7B-074A-9784-F508A382C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0718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E0AFC1BC-130E-832C-E4C8-8E54B111E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203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r>
              <a:rPr lang="en-US" dirty="0">
                <a:solidFill>
                  <a:srgbClr val="23408E"/>
                </a:solidFill>
                <a:latin typeface="Calibri" panose="020F0502020204030204" pitchFamily="34" charset="0"/>
              </a:rPr>
              <a:t>Why should soldered joints not be used in lightning protection ground connections?</a:t>
            </a: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dirty="0">
                <a:latin typeface="Calibri" panose="020F0502020204030204" pitchFamily="34" charset="0"/>
              </a:rPr>
              <a:t>A soldered joint will likely be destroyed by the heat of a lightning strike</a:t>
            </a:r>
          </a:p>
          <a:p>
            <a:pPr marL="457200" indent="-457200">
              <a:buFont typeface="+mj-lt"/>
              <a:buAutoNum type="alphaUcPeriod"/>
            </a:pPr>
            <a:r>
              <a:rPr lang="en-US" dirty="0">
                <a:latin typeface="Calibri" panose="020F0502020204030204" pitchFamily="34" charset="0"/>
              </a:rPr>
              <a:t>Solder flux will prevent a low conductivity connection</a:t>
            </a:r>
          </a:p>
          <a:p>
            <a:pPr marL="457200" indent="-457200">
              <a:buFont typeface="+mj-lt"/>
              <a:buAutoNum type="alphaUcPeriod"/>
            </a:pPr>
            <a:r>
              <a:rPr lang="en-US" dirty="0">
                <a:latin typeface="Calibri" panose="020F0502020204030204" pitchFamily="34" charset="0"/>
              </a:rPr>
              <a:t>Solder has too high a dielectric constant to provide adequate lightning protection</a:t>
            </a:r>
          </a:p>
          <a:p>
            <a:pPr marL="457200" indent="-457200">
              <a:buFont typeface="+mj-lt"/>
              <a:buAutoNum type="alphaUcPeriod"/>
            </a:pPr>
            <a:r>
              <a:rPr lang="en-US"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G4C07 (A) Page 9-8</a:t>
            </a:r>
            <a:endParaRPr lang="en-US" sz="1600" b="1" dirty="0">
              <a:solidFill>
                <a:srgbClr val="2340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BA3AC0-5FCC-457A-AB53-0329F61DB917}"/>
              </a:ext>
            </a:extLst>
          </p:cNvPr>
          <p:cNvSpPr txBox="1"/>
          <p:nvPr/>
        </p:nvSpPr>
        <p:spPr>
          <a:xfrm>
            <a:off x="11430000" y="6477000"/>
            <a:ext cx="762000" cy="307777"/>
          </a:xfrm>
          <a:prstGeom prst="rect">
            <a:avLst/>
          </a:prstGeom>
          <a:noFill/>
        </p:spPr>
        <p:txBody>
          <a:bodyPr wrap="square" rtlCol="0">
            <a:spAutoFit/>
          </a:bodyPr>
          <a:lstStyle/>
          <a:p>
            <a:pPr algn="r"/>
            <a:fld id="{F46008E7-8CD5-47F9-9913-C07C17D1E8C6}" type="slidenum">
              <a:rPr lang="en-US" sz="1400" b="1" smtClean="0">
                <a:solidFill>
                  <a:schemeClr val="bg1"/>
                </a:solidFill>
                <a:cs typeface="Arial" panose="020B0604020202020204" pitchFamily="34" charset="0"/>
              </a:rPr>
              <a:pPr algn="r"/>
              <a:t>28</a:t>
            </a:fld>
            <a:endParaRPr lang="en-US" sz="1400" b="1"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D228B984-D57B-4D38-9D85-6313C2FFA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4DFB6914-7CB6-A57B-D2AF-148C1E9A8CF7}"/>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28</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395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r>
              <a:rPr lang="en-US" dirty="0">
                <a:solidFill>
                  <a:srgbClr val="23408E"/>
                </a:solidFill>
                <a:latin typeface="Calibri" panose="020F0502020204030204" pitchFamily="34" charset="0"/>
              </a:rPr>
              <a:t>Where should the station’s lightning protection ground system be located?</a:t>
            </a: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dirty="0">
                <a:latin typeface="Calibri" panose="020F0502020204030204" pitchFamily="34" charset="0"/>
              </a:rPr>
              <a:t>As close to the station equipment as possible</a:t>
            </a:r>
          </a:p>
          <a:p>
            <a:pPr marL="457200" indent="-457200">
              <a:buFont typeface="+mj-lt"/>
              <a:buAutoNum type="alphaUcPeriod"/>
            </a:pPr>
            <a:r>
              <a:rPr lang="en-US" dirty="0">
                <a:latin typeface="Calibri" panose="020F0502020204030204" pitchFamily="34" charset="0"/>
              </a:rPr>
              <a:t>Outside the building</a:t>
            </a:r>
          </a:p>
          <a:p>
            <a:pPr marL="457200" indent="-457200">
              <a:buFont typeface="+mj-lt"/>
              <a:buAutoNum type="alphaUcPeriod"/>
            </a:pPr>
            <a:r>
              <a:rPr lang="en-US" dirty="0">
                <a:latin typeface="Calibri" panose="020F0502020204030204" pitchFamily="34" charset="0"/>
              </a:rPr>
              <a:t>Next to the closest power pole</a:t>
            </a:r>
          </a:p>
          <a:p>
            <a:pPr marL="457200" indent="-457200">
              <a:buFont typeface="+mj-lt"/>
              <a:buAutoNum type="alphaUcPeriod"/>
            </a:pPr>
            <a:r>
              <a:rPr lang="en-US" dirty="0">
                <a:latin typeface="Calibri" panose="020F0502020204030204" pitchFamily="34" charset="0"/>
              </a:rPr>
              <a:t>Parallel to the water supply line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G0B04 (B) Page 9-8</a:t>
            </a:r>
            <a:endParaRPr lang="en-US" sz="1600" b="1" dirty="0">
              <a:solidFill>
                <a:srgbClr val="2340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BA3AC0-5FCC-457A-AB53-0329F61DB917}"/>
              </a:ext>
            </a:extLst>
          </p:cNvPr>
          <p:cNvSpPr txBox="1"/>
          <p:nvPr/>
        </p:nvSpPr>
        <p:spPr>
          <a:xfrm>
            <a:off x="11430000" y="6477000"/>
            <a:ext cx="762000" cy="307777"/>
          </a:xfrm>
          <a:prstGeom prst="rect">
            <a:avLst/>
          </a:prstGeom>
          <a:noFill/>
        </p:spPr>
        <p:txBody>
          <a:bodyPr wrap="square" rtlCol="0">
            <a:spAutoFit/>
          </a:bodyPr>
          <a:lstStyle/>
          <a:p>
            <a:pPr algn="r"/>
            <a:fld id="{F46008E7-8CD5-47F9-9913-C07C17D1E8C6}" type="slidenum">
              <a:rPr lang="en-US" sz="1400" b="1" smtClean="0">
                <a:solidFill>
                  <a:schemeClr val="bg1"/>
                </a:solidFill>
                <a:cs typeface="Arial" panose="020B0604020202020204" pitchFamily="34" charset="0"/>
              </a:rPr>
              <a:pPr algn="r"/>
              <a:t>29</a:t>
            </a:fld>
            <a:endParaRPr lang="en-US" sz="1400" b="1"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D228B984-D57B-4D38-9D85-6313C2FFA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4DFB6914-7CB6-A57B-D2AF-148C1E9A8CF7}"/>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29</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334030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5D46-717A-4475-8C4A-E718F8B32751}"/>
              </a:ext>
            </a:extLst>
          </p:cNvPr>
          <p:cNvSpPr>
            <a:spLocks noGrp="1"/>
          </p:cNvSpPr>
          <p:nvPr>
            <p:ph type="title"/>
          </p:nvPr>
        </p:nvSpPr>
        <p:spPr>
          <a:xfrm>
            <a:off x="609600" y="1828800"/>
            <a:ext cx="10972800" cy="4495800"/>
          </a:xfrm>
        </p:spPr>
        <p:txBody>
          <a:bodyPr>
            <a:normAutofit fontScale="90000"/>
          </a:bodyPr>
          <a:lstStyle/>
          <a:p>
            <a:pPr algn="ctr"/>
            <a:r>
              <a:rPr lang="en-US" sz="6000" b="1" dirty="0"/>
              <a:t>Chapter 9 Part 1 of 1</a:t>
            </a:r>
            <a:br>
              <a:rPr lang="en-US" sz="6000" b="1" dirty="0"/>
            </a:br>
            <a:br>
              <a:rPr lang="en-US" sz="3800" dirty="0"/>
            </a:br>
            <a:r>
              <a:rPr lang="en-US" dirty="0"/>
              <a:t>ARRL General Class</a:t>
            </a:r>
            <a:br>
              <a:rPr lang="en-US" dirty="0"/>
            </a:br>
            <a:r>
              <a:rPr lang="en-US" dirty="0"/>
              <a:t>Electrical and RF Safety</a:t>
            </a:r>
            <a:br>
              <a:rPr lang="en-US" dirty="0"/>
            </a:br>
            <a:r>
              <a:rPr lang="en-US" dirty="0"/>
              <a:t>Sections 9.1, 9.2, 9.3</a:t>
            </a:r>
            <a:br>
              <a:rPr lang="en-US" dirty="0"/>
            </a:br>
            <a:br>
              <a:rPr lang="en-US" sz="3200" dirty="0"/>
            </a:br>
            <a:r>
              <a:rPr lang="en-US" sz="3200" dirty="0"/>
              <a:t>Electrical Safety, RF Exposure, Outdoor Safety</a:t>
            </a:r>
            <a:br>
              <a:rPr lang="en-US" dirty="0"/>
            </a:br>
            <a:endParaRPr lang="en-US" dirty="0"/>
          </a:p>
        </p:txBody>
      </p:sp>
      <p:pic>
        <p:nvPicPr>
          <p:cNvPr id="3" name="Picture 2">
            <a:extLst>
              <a:ext uri="{FF2B5EF4-FFF2-40B4-BE49-F238E27FC236}">
                <a16:creationId xmlns:a16="http://schemas.microsoft.com/office/drawing/2014/main" id="{E66C6AE4-11E4-0BD5-3722-C6FA86B9A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38228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r>
              <a:rPr lang="en-US" dirty="0">
                <a:solidFill>
                  <a:srgbClr val="23408E"/>
                </a:solidFill>
                <a:latin typeface="Calibri" panose="020F0502020204030204" pitchFamily="34" charset="0"/>
              </a:rPr>
              <a:t>Which of the following is required for lightning protection ground rods?</a:t>
            </a: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dirty="0">
                <a:latin typeface="Calibri" panose="020F0502020204030204" pitchFamily="34" charset="0"/>
              </a:rPr>
              <a:t>They must be bonded to all buried water and gas lines</a:t>
            </a:r>
          </a:p>
          <a:p>
            <a:pPr marL="457200" indent="-457200">
              <a:buFont typeface="+mj-lt"/>
              <a:buAutoNum type="alphaUcPeriod"/>
            </a:pPr>
            <a:r>
              <a:rPr lang="en-US" dirty="0">
                <a:latin typeface="Calibri" panose="020F0502020204030204" pitchFamily="34" charset="0"/>
              </a:rPr>
              <a:t>Bends in ground wires must be made as close as possible to a right angle</a:t>
            </a:r>
          </a:p>
          <a:p>
            <a:pPr marL="457200" indent="-457200">
              <a:buFont typeface="+mj-lt"/>
              <a:buAutoNum type="alphaUcPeriod"/>
            </a:pPr>
            <a:r>
              <a:rPr lang="en-US" dirty="0">
                <a:latin typeface="Calibri" panose="020F0502020204030204" pitchFamily="34" charset="0"/>
              </a:rPr>
              <a:t>Lightning grounds must be connected to all ungrounded wiring</a:t>
            </a:r>
          </a:p>
          <a:p>
            <a:pPr marL="457200" indent="-457200">
              <a:buFont typeface="+mj-lt"/>
              <a:buAutoNum type="alphaUcPeriod"/>
            </a:pPr>
            <a:r>
              <a:rPr lang="en-US" dirty="0">
                <a:latin typeface="Calibri" panose="020F0502020204030204" pitchFamily="34" charset="0"/>
              </a:rPr>
              <a:t>They must be bonded together with all other grounds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G0B11 (D) Page 9-8</a:t>
            </a:r>
            <a:endParaRPr lang="en-US" sz="1600" b="1" dirty="0">
              <a:solidFill>
                <a:srgbClr val="2340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BA3AC0-5FCC-457A-AB53-0329F61DB917}"/>
              </a:ext>
            </a:extLst>
          </p:cNvPr>
          <p:cNvSpPr txBox="1"/>
          <p:nvPr/>
        </p:nvSpPr>
        <p:spPr>
          <a:xfrm>
            <a:off x="11430000" y="6477000"/>
            <a:ext cx="762000" cy="307777"/>
          </a:xfrm>
          <a:prstGeom prst="rect">
            <a:avLst/>
          </a:prstGeom>
          <a:noFill/>
        </p:spPr>
        <p:txBody>
          <a:bodyPr wrap="square" rtlCol="0">
            <a:spAutoFit/>
          </a:bodyPr>
          <a:lstStyle/>
          <a:p>
            <a:pPr algn="r"/>
            <a:fld id="{F46008E7-8CD5-47F9-9913-C07C17D1E8C6}" type="slidenum">
              <a:rPr lang="en-US" sz="1400" b="1" smtClean="0">
                <a:solidFill>
                  <a:schemeClr val="bg1"/>
                </a:solidFill>
                <a:cs typeface="Arial" panose="020B0604020202020204" pitchFamily="34" charset="0"/>
              </a:rPr>
              <a:pPr algn="r"/>
              <a:t>30</a:t>
            </a:fld>
            <a:endParaRPr lang="en-US" sz="1400" b="1"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D228B984-D57B-4D38-9D85-6313C2FFA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4DFB6914-7CB6-A57B-D2AF-148C1E9A8CF7}"/>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30</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41822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r>
              <a:rPr lang="en-US" dirty="0">
                <a:solidFill>
                  <a:srgbClr val="23408E"/>
                </a:solidFill>
                <a:latin typeface="Calibri" panose="020F0502020204030204" pitchFamily="34" charset="0"/>
              </a:rPr>
              <a:t>Where should lightning arrestors be located?</a:t>
            </a: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dirty="0">
                <a:latin typeface="Calibri" panose="020F0502020204030204" pitchFamily="34" charset="0"/>
              </a:rPr>
              <a:t>Where the feed lines enter the building</a:t>
            </a:r>
          </a:p>
          <a:p>
            <a:pPr marL="457200" indent="-457200">
              <a:buFont typeface="+mj-lt"/>
              <a:buAutoNum type="alphaUcPeriod"/>
            </a:pPr>
            <a:r>
              <a:rPr lang="en-US" dirty="0">
                <a:latin typeface="Calibri" panose="020F0502020204030204" pitchFamily="34" charset="0"/>
              </a:rPr>
              <a:t>On the antenna, opposite the feed point</a:t>
            </a:r>
          </a:p>
          <a:p>
            <a:pPr marL="457200" indent="-457200">
              <a:buFont typeface="+mj-lt"/>
              <a:buAutoNum type="alphaUcPeriod"/>
            </a:pPr>
            <a:r>
              <a:rPr lang="en-US" dirty="0">
                <a:latin typeface="Calibri" panose="020F0502020204030204" pitchFamily="34" charset="0"/>
              </a:rPr>
              <a:t>In series with each ground lead</a:t>
            </a:r>
          </a:p>
          <a:p>
            <a:pPr marL="457200" indent="-457200">
              <a:buFont typeface="+mj-lt"/>
              <a:buAutoNum type="alphaUcPeriod"/>
            </a:pPr>
            <a:r>
              <a:rPr lang="en-US" dirty="0">
                <a:latin typeface="Calibri" panose="020F0502020204030204" pitchFamily="34" charset="0"/>
              </a:rPr>
              <a:t>At the closest power pole ground electrode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G0B13 (A) Page 9-8</a:t>
            </a:r>
            <a:endParaRPr lang="en-US" sz="1600" b="1" dirty="0">
              <a:solidFill>
                <a:srgbClr val="2340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BA3AC0-5FCC-457A-AB53-0329F61DB917}"/>
              </a:ext>
            </a:extLst>
          </p:cNvPr>
          <p:cNvSpPr txBox="1"/>
          <p:nvPr/>
        </p:nvSpPr>
        <p:spPr>
          <a:xfrm>
            <a:off x="11430000" y="6477000"/>
            <a:ext cx="762000" cy="307777"/>
          </a:xfrm>
          <a:prstGeom prst="rect">
            <a:avLst/>
          </a:prstGeom>
          <a:noFill/>
        </p:spPr>
        <p:txBody>
          <a:bodyPr wrap="square" rtlCol="0">
            <a:spAutoFit/>
          </a:bodyPr>
          <a:lstStyle/>
          <a:p>
            <a:pPr algn="r"/>
            <a:fld id="{F46008E7-8CD5-47F9-9913-C07C17D1E8C6}" type="slidenum">
              <a:rPr lang="en-US" sz="1400" b="1" smtClean="0">
                <a:solidFill>
                  <a:schemeClr val="bg1"/>
                </a:solidFill>
                <a:cs typeface="Arial" panose="020B0604020202020204" pitchFamily="34" charset="0"/>
              </a:rPr>
              <a:pPr algn="r"/>
              <a:t>31</a:t>
            </a:fld>
            <a:endParaRPr lang="en-US" sz="1400" b="1"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D228B984-D57B-4D38-9D85-6313C2FFA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4DFB6914-7CB6-A57B-D2AF-148C1E9A8CF7}"/>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31</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10539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5B36-71F9-6C8B-36AC-A846E19C6CEA}"/>
              </a:ext>
            </a:extLst>
          </p:cNvPr>
          <p:cNvSpPr>
            <a:spLocks noGrp="1"/>
          </p:cNvSpPr>
          <p:nvPr>
            <p:ph type="title"/>
          </p:nvPr>
        </p:nvSpPr>
        <p:spPr>
          <a:xfrm>
            <a:off x="838200" y="219075"/>
            <a:ext cx="10515600" cy="1571625"/>
          </a:xfrm>
        </p:spPr>
        <p:txBody>
          <a:bodyPr>
            <a:normAutofit/>
          </a:bodyPr>
          <a:lstStyle/>
          <a:p>
            <a:pPr algn="ctr"/>
            <a:r>
              <a:rPr lang="en-US" sz="5400" b="1" dirty="0"/>
              <a:t>Section 9.2</a:t>
            </a:r>
            <a:br>
              <a:rPr lang="en-US" dirty="0"/>
            </a:br>
            <a:r>
              <a:rPr lang="en-US" dirty="0"/>
              <a:t>RF Exposure</a:t>
            </a:r>
          </a:p>
        </p:txBody>
      </p:sp>
      <p:sp>
        <p:nvSpPr>
          <p:cNvPr id="3" name="Content Placeholder 2">
            <a:extLst>
              <a:ext uri="{FF2B5EF4-FFF2-40B4-BE49-F238E27FC236}">
                <a16:creationId xmlns:a16="http://schemas.microsoft.com/office/drawing/2014/main" id="{AF2FB551-7033-C7BA-AFC6-11E045067329}"/>
              </a:ext>
            </a:extLst>
          </p:cNvPr>
          <p:cNvSpPr>
            <a:spLocks noGrp="1"/>
          </p:cNvSpPr>
          <p:nvPr>
            <p:ph idx="1"/>
          </p:nvPr>
        </p:nvSpPr>
        <p:spPr>
          <a:xfrm>
            <a:off x="381000" y="1895475"/>
            <a:ext cx="11430000" cy="4654747"/>
          </a:xfrm>
        </p:spPr>
        <p:txBody>
          <a:bodyPr>
            <a:normAutofit lnSpcReduction="10000"/>
          </a:bodyPr>
          <a:lstStyle/>
          <a:p>
            <a:r>
              <a:rPr lang="en-US" dirty="0"/>
              <a:t>At high power levels, for some frequencies, the amount of energy that the body absorbs can be a problem</a:t>
            </a:r>
          </a:p>
          <a:p>
            <a:pPr>
              <a:buClr>
                <a:schemeClr val="tx1"/>
              </a:buClr>
            </a:pPr>
            <a:r>
              <a:rPr lang="en-US" i="1" dirty="0">
                <a:solidFill>
                  <a:srgbClr val="C00000"/>
                </a:solidFill>
              </a:rPr>
              <a:t>Maximum permissible exposure </a:t>
            </a:r>
            <a:r>
              <a:rPr lang="en-US" dirty="0"/>
              <a:t>(MPE): Maximum intensity of RF radiation to which a human being may be exposed</a:t>
            </a:r>
          </a:p>
          <a:p>
            <a:r>
              <a:rPr lang="en-US" dirty="0"/>
              <a:t>Factors to consider when estimating MPE: transmitted power level or density, frequency, average exposure time, and duty cycle of the transmission (</a:t>
            </a:r>
            <a:r>
              <a:rPr lang="en-US" i="1" dirty="0">
                <a:solidFill>
                  <a:srgbClr val="C00000"/>
                </a:solidFill>
              </a:rPr>
              <a:t>power density </a:t>
            </a:r>
            <a:r>
              <a:rPr lang="en-US" dirty="0"/>
              <a:t>&amp; </a:t>
            </a:r>
            <a:r>
              <a:rPr lang="en-US" i="1" dirty="0">
                <a:solidFill>
                  <a:srgbClr val="C00000"/>
                </a:solidFill>
              </a:rPr>
              <a:t>frequency</a:t>
            </a:r>
            <a:r>
              <a:rPr lang="en-US" dirty="0"/>
              <a:t> are primary ones)</a:t>
            </a:r>
          </a:p>
          <a:p>
            <a:r>
              <a:rPr lang="en-US" dirty="0"/>
              <a:t>Stations with a time-averaged transmission of more than one milliwatt are subject to the FCC's RF exposure rules; if your station exceeds the exemption criteria, you will need to evaluate it according to the FCC OET Bulletin 65</a:t>
            </a:r>
          </a:p>
          <a:p>
            <a:endParaRPr lang="en-US" dirty="0"/>
          </a:p>
        </p:txBody>
      </p:sp>
      <p:pic>
        <p:nvPicPr>
          <p:cNvPr id="4" name="Picture 3">
            <a:extLst>
              <a:ext uri="{FF2B5EF4-FFF2-40B4-BE49-F238E27FC236}">
                <a16:creationId xmlns:a16="http://schemas.microsoft.com/office/drawing/2014/main" id="{28B8EB22-FE0F-0804-C51B-79079D40D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66235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8A09-F5F6-4DED-C025-0BCEF1826D17}"/>
              </a:ext>
            </a:extLst>
          </p:cNvPr>
          <p:cNvSpPr>
            <a:spLocks noGrp="1"/>
          </p:cNvSpPr>
          <p:nvPr>
            <p:ph type="title"/>
          </p:nvPr>
        </p:nvSpPr>
        <p:spPr/>
        <p:txBody>
          <a:bodyPr/>
          <a:lstStyle/>
          <a:p>
            <a:r>
              <a:rPr lang="en-US" dirty="0"/>
              <a:t>Power Density</a:t>
            </a:r>
          </a:p>
        </p:txBody>
      </p:sp>
      <p:sp>
        <p:nvSpPr>
          <p:cNvPr id="3" name="Content Placeholder 2">
            <a:extLst>
              <a:ext uri="{FF2B5EF4-FFF2-40B4-BE49-F238E27FC236}">
                <a16:creationId xmlns:a16="http://schemas.microsoft.com/office/drawing/2014/main" id="{C9650B4C-F975-1024-8E60-210E38C79F79}"/>
              </a:ext>
            </a:extLst>
          </p:cNvPr>
          <p:cNvSpPr>
            <a:spLocks noGrp="1"/>
          </p:cNvSpPr>
          <p:nvPr>
            <p:ph idx="1"/>
          </p:nvPr>
        </p:nvSpPr>
        <p:spPr>
          <a:xfrm>
            <a:off x="609600" y="1809176"/>
            <a:ext cx="10972800" cy="4380228"/>
          </a:xfrm>
        </p:spPr>
        <p:txBody>
          <a:bodyPr/>
          <a:lstStyle/>
          <a:p>
            <a:r>
              <a:rPr lang="en-US" sz="2800" dirty="0"/>
              <a:t>Heating from exposure to RF signals is caused by the body tissue absorbing RF energy</a:t>
            </a:r>
          </a:p>
          <a:p>
            <a:r>
              <a:rPr lang="en-US" sz="2800" dirty="0"/>
              <a:t>Measured in mW/cm</a:t>
            </a:r>
            <a:r>
              <a:rPr lang="en-US" sz="2800" baseline="30000" dirty="0"/>
              <a:t>2</a:t>
            </a:r>
            <a:r>
              <a:rPr lang="en-US" sz="2800" dirty="0"/>
              <a:t> (milliwatts per square centimeter)</a:t>
            </a:r>
          </a:p>
          <a:p>
            <a:pPr lvl="1"/>
            <a:r>
              <a:rPr lang="en-US" dirty="0"/>
              <a:t>RF field strengths can also be measured in V/m and A/m, (mW/cm</a:t>
            </a:r>
            <a:r>
              <a:rPr lang="en-US" baseline="30000" dirty="0"/>
              <a:t>2</a:t>
            </a:r>
            <a:r>
              <a:rPr lang="en-US" dirty="0"/>
              <a:t> is the most useful for amateur requirements)</a:t>
            </a:r>
          </a:p>
          <a:p>
            <a:r>
              <a:rPr lang="en-US" sz="2800" dirty="0"/>
              <a:t>Power density is highest near antennas and in the directions in which antennas have the most gain</a:t>
            </a:r>
          </a:p>
          <a:p>
            <a:r>
              <a:rPr lang="en-US" sz="2800" dirty="0"/>
              <a:t>Decreasing transmitter power and increasing distance from an antenna lowers power density (lowers RF energy), and vice versa</a:t>
            </a:r>
          </a:p>
        </p:txBody>
      </p:sp>
      <p:pic>
        <p:nvPicPr>
          <p:cNvPr id="4" name="Picture 3">
            <a:extLst>
              <a:ext uri="{FF2B5EF4-FFF2-40B4-BE49-F238E27FC236}">
                <a16:creationId xmlns:a16="http://schemas.microsoft.com/office/drawing/2014/main" id="{BB2E4621-8AD0-6300-F0CE-BE1931343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915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9DC6-5598-290D-68D6-142100C25F10}"/>
              </a:ext>
            </a:extLst>
          </p:cNvPr>
          <p:cNvSpPr>
            <a:spLocks noGrp="1"/>
          </p:cNvSpPr>
          <p:nvPr>
            <p:ph type="title"/>
          </p:nvPr>
        </p:nvSpPr>
        <p:spPr/>
        <p:txBody>
          <a:bodyPr/>
          <a:lstStyle/>
          <a:p>
            <a:r>
              <a:rPr lang="en-US" dirty="0"/>
              <a:t>Absorption and Limits</a:t>
            </a:r>
          </a:p>
        </p:txBody>
      </p:sp>
      <p:sp>
        <p:nvSpPr>
          <p:cNvPr id="3" name="Content Placeholder 2">
            <a:extLst>
              <a:ext uri="{FF2B5EF4-FFF2-40B4-BE49-F238E27FC236}">
                <a16:creationId xmlns:a16="http://schemas.microsoft.com/office/drawing/2014/main" id="{0CFC1576-7D94-D1CA-178E-A7A0DB44A470}"/>
              </a:ext>
            </a:extLst>
          </p:cNvPr>
          <p:cNvSpPr>
            <a:spLocks noGrp="1"/>
          </p:cNvSpPr>
          <p:nvPr>
            <p:ph idx="1"/>
          </p:nvPr>
        </p:nvSpPr>
        <p:spPr>
          <a:xfrm>
            <a:off x="609600" y="1838325"/>
            <a:ext cx="10972800" cy="4711897"/>
          </a:xfrm>
        </p:spPr>
        <p:txBody>
          <a:bodyPr/>
          <a:lstStyle/>
          <a:p>
            <a:r>
              <a:rPr lang="en-US" sz="2800" dirty="0"/>
              <a:t>SAR (</a:t>
            </a:r>
            <a:r>
              <a:rPr lang="en-US" sz="2800" i="1" dirty="0">
                <a:solidFill>
                  <a:srgbClr val="C00000"/>
                </a:solidFill>
              </a:rPr>
              <a:t>specific absorption rate</a:t>
            </a:r>
            <a:r>
              <a:rPr lang="en-US" sz="2800" dirty="0"/>
              <a:t>): Rate at which energy is absorbed from the power to which the body is exposed</a:t>
            </a:r>
          </a:p>
          <a:p>
            <a:pPr lvl="1"/>
            <a:r>
              <a:rPr lang="en-US" sz="2400" dirty="0"/>
              <a:t>Best measure of RF exposure, but difficult to measure</a:t>
            </a:r>
          </a:p>
          <a:p>
            <a:pPr lvl="1"/>
            <a:r>
              <a:rPr lang="en-US" sz="2400" dirty="0"/>
              <a:t>Varies with frequency, power density, average amount of exposure, and duty cycle of transmission</a:t>
            </a:r>
          </a:p>
          <a:p>
            <a:pPr lvl="1"/>
            <a:r>
              <a:rPr lang="en-US" sz="2400" dirty="0"/>
              <a:t>Depends on frequency and size of the body or body part affected; highest where the body and body parts are naturally resonant</a:t>
            </a:r>
          </a:p>
          <a:p>
            <a:r>
              <a:rPr lang="en-US" sz="2800" dirty="0"/>
              <a:t>Safe levels of SAR based on demonstrated hazards have been established for by the FCC in the form of maximum permissible exposure (</a:t>
            </a:r>
            <a:r>
              <a:rPr lang="en-US" sz="2800" i="1" dirty="0">
                <a:solidFill>
                  <a:srgbClr val="C00000"/>
                </a:solidFill>
              </a:rPr>
              <a:t>MPE</a:t>
            </a:r>
            <a:r>
              <a:rPr lang="en-US" sz="2800" dirty="0"/>
              <a:t>) limits</a:t>
            </a:r>
          </a:p>
        </p:txBody>
      </p:sp>
      <p:pic>
        <p:nvPicPr>
          <p:cNvPr id="4" name="Picture 3">
            <a:extLst>
              <a:ext uri="{FF2B5EF4-FFF2-40B4-BE49-F238E27FC236}">
                <a16:creationId xmlns:a16="http://schemas.microsoft.com/office/drawing/2014/main" id="{24944B15-6040-69CA-36CD-F7182117A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6358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0EBA-F954-A5A9-34D6-F5EB6F978992}"/>
              </a:ext>
            </a:extLst>
          </p:cNvPr>
          <p:cNvSpPr>
            <a:spLocks noGrp="1"/>
          </p:cNvSpPr>
          <p:nvPr>
            <p:ph type="title"/>
          </p:nvPr>
        </p:nvSpPr>
        <p:spPr>
          <a:xfrm>
            <a:off x="85092" y="538916"/>
            <a:ext cx="1775346" cy="874595"/>
          </a:xfrm>
        </p:spPr>
        <p:txBody>
          <a:bodyPr/>
          <a:lstStyle/>
          <a:p>
            <a:r>
              <a:rPr lang="en-US" dirty="0"/>
              <a:t>Fig 9.9</a:t>
            </a:r>
          </a:p>
        </p:txBody>
      </p:sp>
      <p:pic>
        <p:nvPicPr>
          <p:cNvPr id="3" name="Picture 5" descr="ARRL0047">
            <a:extLst>
              <a:ext uri="{FF2B5EF4-FFF2-40B4-BE49-F238E27FC236}">
                <a16:creationId xmlns:a16="http://schemas.microsoft.com/office/drawing/2014/main" id="{B551DE12-0417-17BD-1C93-B5B2A865F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108" y="798068"/>
            <a:ext cx="7289800" cy="54673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0A4D74-A15D-1882-B121-48A3C3642373}"/>
              </a:ext>
            </a:extLst>
          </p:cNvPr>
          <p:cNvSpPr txBox="1"/>
          <p:nvPr/>
        </p:nvSpPr>
        <p:spPr>
          <a:xfrm>
            <a:off x="85092" y="1495308"/>
            <a:ext cx="4410708" cy="3046988"/>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Maximum Permissible Exposure</a:t>
            </a:r>
          </a:p>
          <a:p>
            <a:r>
              <a:rPr lang="en-US" sz="2400" dirty="0">
                <a:latin typeface="Calibri" panose="020F0502020204030204" pitchFamily="34" charset="0"/>
                <a:cs typeface="Calibri" panose="020F0502020204030204" pitchFamily="34" charset="0"/>
              </a:rPr>
              <a:t>(MPE) limits vary with frequency because the body responds differently to energy at different frequencies. The controlled and uncontrolled limits refer to the environment in which people are exposed to the RF energy.</a:t>
            </a:r>
          </a:p>
        </p:txBody>
      </p:sp>
      <p:sp>
        <p:nvSpPr>
          <p:cNvPr id="5" name="TextBox 4">
            <a:extLst>
              <a:ext uri="{FF2B5EF4-FFF2-40B4-BE49-F238E27FC236}">
                <a16:creationId xmlns:a16="http://schemas.microsoft.com/office/drawing/2014/main" id="{FC3C3EA9-EAF4-483D-2E4B-55CF4B0D601D}"/>
              </a:ext>
            </a:extLst>
          </p:cNvPr>
          <p:cNvSpPr txBox="1"/>
          <p:nvPr/>
        </p:nvSpPr>
        <p:spPr>
          <a:xfrm>
            <a:off x="85092" y="4670194"/>
            <a:ext cx="4267200" cy="1384995"/>
          </a:xfrm>
          <a:prstGeom prst="rect">
            <a:avLst/>
          </a:prstGeom>
          <a:noFill/>
        </p:spPr>
        <p:txBody>
          <a:bodyPr wrap="square" rtlCol="0">
            <a:spAutoFit/>
          </a:bodyPr>
          <a:lstStyle/>
          <a:p>
            <a:r>
              <a:rPr lang="en-US" sz="2100" dirty="0">
                <a:solidFill>
                  <a:srgbClr val="C00000"/>
                </a:solidFill>
                <a:latin typeface="Calibri" panose="020F0502020204030204" pitchFamily="34" charset="0"/>
                <a:cs typeface="Calibri" panose="020F0502020204030204" pitchFamily="34" charset="0"/>
              </a:rPr>
              <a:t>These take into account the variations in the body’s sensitivity to RF energy at different frequencies. Also see Table 9.3 (next slide).</a:t>
            </a:r>
          </a:p>
        </p:txBody>
      </p:sp>
      <p:pic>
        <p:nvPicPr>
          <p:cNvPr id="6" name="Picture 5">
            <a:extLst>
              <a:ext uri="{FF2B5EF4-FFF2-40B4-BE49-F238E27FC236}">
                <a16:creationId xmlns:a16="http://schemas.microsoft.com/office/drawing/2014/main" id="{C8C9EE1A-F992-469D-66F5-6F9FCB7A0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1729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5678-5FCA-8CF8-9F73-5E6691267F20}"/>
              </a:ext>
            </a:extLst>
          </p:cNvPr>
          <p:cNvSpPr>
            <a:spLocks noGrp="1"/>
          </p:cNvSpPr>
          <p:nvPr>
            <p:ph type="title"/>
          </p:nvPr>
        </p:nvSpPr>
        <p:spPr/>
        <p:txBody>
          <a:bodyPr/>
          <a:lstStyle/>
          <a:p>
            <a:r>
              <a:rPr lang="en-US" dirty="0"/>
              <a:t>Limits for Occupational/Controlled Exposure</a:t>
            </a:r>
            <a:br>
              <a:rPr lang="en-US" dirty="0"/>
            </a:br>
            <a:r>
              <a:rPr lang="en-US" sz="3200" i="1" dirty="0"/>
              <a:t>(Combined </a:t>
            </a:r>
            <a:r>
              <a:rPr lang="fr-FR" sz="3200" i="1" dirty="0"/>
              <a:t>Table 9.3A</a:t>
            </a:r>
            <a:r>
              <a:rPr lang="en-US" sz="3200" i="1" dirty="0"/>
              <a:t> &amp; 9.3B)</a:t>
            </a:r>
          </a:p>
        </p:txBody>
      </p:sp>
      <p:pic>
        <p:nvPicPr>
          <p:cNvPr id="4" name="Picture 3">
            <a:extLst>
              <a:ext uri="{FF2B5EF4-FFF2-40B4-BE49-F238E27FC236}">
                <a16:creationId xmlns:a16="http://schemas.microsoft.com/office/drawing/2014/main" id="{31206E57-6B93-E517-D2FE-3FD5F4EC61C4}"/>
              </a:ext>
            </a:extLst>
          </p:cNvPr>
          <p:cNvPicPr>
            <a:picLocks noChangeAspect="1"/>
          </p:cNvPicPr>
          <p:nvPr/>
        </p:nvPicPr>
        <p:blipFill>
          <a:blip r:embed="rId2"/>
          <a:stretch>
            <a:fillRect/>
          </a:stretch>
        </p:blipFill>
        <p:spPr>
          <a:xfrm>
            <a:off x="184952" y="1803821"/>
            <a:ext cx="11822095" cy="3250357"/>
          </a:xfrm>
          <a:prstGeom prst="rect">
            <a:avLst/>
          </a:prstGeom>
          <a:ln>
            <a:solidFill>
              <a:schemeClr val="tx1"/>
            </a:solidFill>
          </a:ln>
        </p:spPr>
      </p:pic>
      <p:pic>
        <p:nvPicPr>
          <p:cNvPr id="3" name="Picture 2">
            <a:extLst>
              <a:ext uri="{FF2B5EF4-FFF2-40B4-BE49-F238E27FC236}">
                <a16:creationId xmlns:a16="http://schemas.microsoft.com/office/drawing/2014/main" id="{E808AE1A-7CAB-F8F6-7563-118B1A98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5" name="TextBox 4">
            <a:extLst>
              <a:ext uri="{FF2B5EF4-FFF2-40B4-BE49-F238E27FC236}">
                <a16:creationId xmlns:a16="http://schemas.microsoft.com/office/drawing/2014/main" id="{95BA979B-7B09-18DE-068A-B21960FC5864}"/>
              </a:ext>
            </a:extLst>
          </p:cNvPr>
          <p:cNvSpPr txBox="1"/>
          <p:nvPr/>
        </p:nvSpPr>
        <p:spPr>
          <a:xfrm>
            <a:off x="372140" y="5497033"/>
            <a:ext cx="11634907" cy="430887"/>
          </a:xfrm>
          <a:prstGeom prst="rect">
            <a:avLst/>
          </a:prstGeom>
          <a:noFill/>
        </p:spPr>
        <p:txBody>
          <a:bodyPr wrap="square" rtlCol="0">
            <a:spAutoFit/>
          </a:bodyPr>
          <a:lstStyle/>
          <a:p>
            <a:r>
              <a:rPr lang="en-US" sz="2200" i="1" dirty="0">
                <a:solidFill>
                  <a:srgbClr val="C00000"/>
                </a:solidFill>
              </a:rPr>
              <a:t>Controlled Exposure Limits apply to individuals trained in RF exposure (such as licensed amateurs)</a:t>
            </a:r>
          </a:p>
        </p:txBody>
      </p:sp>
    </p:spTree>
    <p:extLst>
      <p:ext uri="{BB962C8B-B14F-4D97-AF65-F5344CB8AC3E}">
        <p14:creationId xmlns:p14="http://schemas.microsoft.com/office/powerpoint/2010/main" val="2411824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5678-5FCA-8CF8-9F73-5E6691267F20}"/>
              </a:ext>
            </a:extLst>
          </p:cNvPr>
          <p:cNvSpPr>
            <a:spLocks noGrp="1"/>
          </p:cNvSpPr>
          <p:nvPr>
            <p:ph type="title"/>
          </p:nvPr>
        </p:nvSpPr>
        <p:spPr>
          <a:xfrm>
            <a:off x="409575" y="365125"/>
            <a:ext cx="11420475" cy="1325563"/>
          </a:xfrm>
        </p:spPr>
        <p:txBody>
          <a:bodyPr>
            <a:normAutofit fontScale="90000"/>
          </a:bodyPr>
          <a:lstStyle/>
          <a:p>
            <a:r>
              <a:rPr lang="fr-FR" dirty="0"/>
              <a:t>Table 9.3B</a:t>
            </a:r>
            <a:br>
              <a:rPr lang="fr-FR" dirty="0"/>
            </a:br>
            <a:r>
              <a:rPr lang="en-US" dirty="0"/>
              <a:t>Limits for General Population/Uncontrolled Exposure</a:t>
            </a:r>
          </a:p>
        </p:txBody>
      </p:sp>
      <p:pic>
        <p:nvPicPr>
          <p:cNvPr id="3" name="Picture 2">
            <a:extLst>
              <a:ext uri="{FF2B5EF4-FFF2-40B4-BE49-F238E27FC236}">
                <a16:creationId xmlns:a16="http://schemas.microsoft.com/office/drawing/2014/main" id="{E808AE1A-7CAB-F8F6-7563-118B1A984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pic>
        <p:nvPicPr>
          <p:cNvPr id="6" name="Picture 5">
            <a:extLst>
              <a:ext uri="{FF2B5EF4-FFF2-40B4-BE49-F238E27FC236}">
                <a16:creationId xmlns:a16="http://schemas.microsoft.com/office/drawing/2014/main" id="{8206446E-220F-ABB4-438D-98E3616828A6}"/>
              </a:ext>
            </a:extLst>
          </p:cNvPr>
          <p:cNvPicPr>
            <a:picLocks noChangeAspect="1"/>
          </p:cNvPicPr>
          <p:nvPr/>
        </p:nvPicPr>
        <p:blipFill>
          <a:blip r:embed="rId3"/>
          <a:stretch>
            <a:fillRect/>
          </a:stretch>
        </p:blipFill>
        <p:spPr>
          <a:xfrm>
            <a:off x="409575" y="1690688"/>
            <a:ext cx="10840671" cy="3743325"/>
          </a:xfrm>
          <a:prstGeom prst="rect">
            <a:avLst/>
          </a:prstGeom>
          <a:ln>
            <a:solidFill>
              <a:schemeClr val="tx1"/>
            </a:solidFill>
          </a:ln>
        </p:spPr>
      </p:pic>
      <p:sp>
        <p:nvSpPr>
          <p:cNvPr id="4" name="TextBox 3">
            <a:extLst>
              <a:ext uri="{FF2B5EF4-FFF2-40B4-BE49-F238E27FC236}">
                <a16:creationId xmlns:a16="http://schemas.microsoft.com/office/drawing/2014/main" id="{C9B1B1DC-6A0F-1687-F942-7DDC4AE9B137}"/>
              </a:ext>
            </a:extLst>
          </p:cNvPr>
          <p:cNvSpPr txBox="1"/>
          <p:nvPr/>
        </p:nvSpPr>
        <p:spPr>
          <a:xfrm>
            <a:off x="409575" y="5596265"/>
            <a:ext cx="11634907" cy="430887"/>
          </a:xfrm>
          <a:prstGeom prst="rect">
            <a:avLst/>
          </a:prstGeom>
          <a:noFill/>
        </p:spPr>
        <p:txBody>
          <a:bodyPr wrap="square" rtlCol="0">
            <a:spAutoFit/>
          </a:bodyPr>
          <a:lstStyle/>
          <a:p>
            <a:r>
              <a:rPr lang="en-US" sz="2200" i="1" dirty="0">
                <a:solidFill>
                  <a:srgbClr val="C00000"/>
                </a:solidFill>
              </a:rPr>
              <a:t>Uncontrolled Exposure Limits apply to individuals NOT trained in RF exposure (general public)</a:t>
            </a:r>
          </a:p>
        </p:txBody>
      </p:sp>
    </p:spTree>
    <p:extLst>
      <p:ext uri="{BB962C8B-B14F-4D97-AF65-F5344CB8AC3E}">
        <p14:creationId xmlns:p14="http://schemas.microsoft.com/office/powerpoint/2010/main" val="618995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E731-6AC1-9CF5-515B-8351E261ED6D}"/>
              </a:ext>
            </a:extLst>
          </p:cNvPr>
          <p:cNvSpPr>
            <a:spLocks noGrp="1"/>
          </p:cNvSpPr>
          <p:nvPr>
            <p:ph type="title"/>
          </p:nvPr>
        </p:nvSpPr>
        <p:spPr/>
        <p:txBody>
          <a:bodyPr/>
          <a:lstStyle/>
          <a:p>
            <a:r>
              <a:rPr lang="en-US" sz="3800" dirty="0"/>
              <a:t>Duty Cycle &amp; Controlled/Uncontrolled Environments</a:t>
            </a:r>
          </a:p>
        </p:txBody>
      </p:sp>
      <p:sp>
        <p:nvSpPr>
          <p:cNvPr id="3" name="Content Placeholder 2">
            <a:extLst>
              <a:ext uri="{FF2B5EF4-FFF2-40B4-BE49-F238E27FC236}">
                <a16:creationId xmlns:a16="http://schemas.microsoft.com/office/drawing/2014/main" id="{2347F751-AB41-C2CF-F735-3920E426EAC4}"/>
              </a:ext>
            </a:extLst>
          </p:cNvPr>
          <p:cNvSpPr>
            <a:spLocks noGrp="1"/>
          </p:cNvSpPr>
          <p:nvPr>
            <p:ph idx="1"/>
          </p:nvPr>
        </p:nvSpPr>
        <p:spPr>
          <a:xfrm>
            <a:off x="457200" y="1870891"/>
            <a:ext cx="11277600" cy="4380228"/>
          </a:xfrm>
        </p:spPr>
        <p:txBody>
          <a:bodyPr/>
          <a:lstStyle/>
          <a:p>
            <a:r>
              <a:rPr lang="en-US" sz="2800" dirty="0"/>
              <a:t>Exposure to RF energy is averaged over fixed time intervals</a:t>
            </a:r>
          </a:p>
          <a:p>
            <a:r>
              <a:rPr lang="en-US" sz="2800" dirty="0"/>
              <a:t>Time-averaging evaluates total RF exposure over a fixed time interval</a:t>
            </a:r>
          </a:p>
          <a:p>
            <a:r>
              <a:rPr lang="en-US" sz="2800" dirty="0"/>
              <a:t>Two types of averaging periods: Controlled &amp; uncontrolled</a:t>
            </a:r>
          </a:p>
          <a:p>
            <a:r>
              <a:rPr lang="en-US" sz="2800" dirty="0"/>
              <a:t>Controlled = You’re aware of your exposure and are expected to take reasonable steps to minimize</a:t>
            </a:r>
          </a:p>
          <a:p>
            <a:r>
              <a:rPr lang="en-US" sz="2800" dirty="0"/>
              <a:t>Controlled Environment Examples: Transmitting facilities, near antennas</a:t>
            </a:r>
          </a:p>
          <a:p>
            <a:r>
              <a:rPr lang="en-US" sz="2800" dirty="0"/>
              <a:t>Uncontrolled environments: General public has access</a:t>
            </a:r>
          </a:p>
          <a:p>
            <a:pPr lvl="1"/>
            <a:r>
              <a:rPr lang="en-US" sz="2400" dirty="0"/>
              <a:t>People in uncontrolled environments are not aware of their exposure, but are much less likely to receive continuous exposure</a:t>
            </a:r>
          </a:p>
        </p:txBody>
      </p:sp>
      <p:pic>
        <p:nvPicPr>
          <p:cNvPr id="4" name="Picture 3">
            <a:extLst>
              <a:ext uri="{FF2B5EF4-FFF2-40B4-BE49-F238E27FC236}">
                <a16:creationId xmlns:a16="http://schemas.microsoft.com/office/drawing/2014/main" id="{459AF548-E41E-5293-CE5C-ABDD3EF29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90573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D999-32BF-6C19-3D8F-6ADD4542BF77}"/>
              </a:ext>
            </a:extLst>
          </p:cNvPr>
          <p:cNvSpPr>
            <a:spLocks noGrp="1"/>
          </p:cNvSpPr>
          <p:nvPr>
            <p:ph type="title"/>
          </p:nvPr>
        </p:nvSpPr>
        <p:spPr/>
        <p:txBody>
          <a:bodyPr/>
          <a:lstStyle/>
          <a:p>
            <a:r>
              <a:rPr lang="en-US" dirty="0"/>
              <a:t>Duty Cycle</a:t>
            </a:r>
          </a:p>
        </p:txBody>
      </p:sp>
      <p:sp>
        <p:nvSpPr>
          <p:cNvPr id="3" name="Content Placeholder 2">
            <a:extLst>
              <a:ext uri="{FF2B5EF4-FFF2-40B4-BE49-F238E27FC236}">
                <a16:creationId xmlns:a16="http://schemas.microsoft.com/office/drawing/2014/main" id="{7AE2EB47-5657-7A8B-E737-397CBC48219F}"/>
              </a:ext>
            </a:extLst>
          </p:cNvPr>
          <p:cNvSpPr>
            <a:spLocks noGrp="1"/>
          </p:cNvSpPr>
          <p:nvPr>
            <p:ph idx="1"/>
          </p:nvPr>
        </p:nvSpPr>
        <p:spPr>
          <a:xfrm>
            <a:off x="838200" y="1690688"/>
            <a:ext cx="10515600" cy="4486275"/>
          </a:xfrm>
        </p:spPr>
        <p:txBody>
          <a:bodyPr>
            <a:normAutofit lnSpcReduction="10000"/>
          </a:bodyPr>
          <a:lstStyle/>
          <a:p>
            <a:r>
              <a:rPr lang="en-US" dirty="0"/>
              <a:t>Ratio of the time the transmitter is </a:t>
            </a:r>
            <a:r>
              <a:rPr lang="en-US" b="1" dirty="0">
                <a:solidFill>
                  <a:srgbClr val="23408E"/>
                </a:solidFill>
              </a:rPr>
              <a:t>ON</a:t>
            </a:r>
            <a:r>
              <a:rPr lang="en-US" dirty="0"/>
              <a:t> to the total time during the exposure (max = 100%)</a:t>
            </a:r>
          </a:p>
          <a:p>
            <a:r>
              <a:rPr lang="en-US" dirty="0"/>
              <a:t>Same as </a:t>
            </a:r>
            <a:r>
              <a:rPr lang="en-US" i="1" dirty="0">
                <a:solidFill>
                  <a:srgbClr val="23408E"/>
                </a:solidFill>
              </a:rPr>
              <a:t>duty factor</a:t>
            </a:r>
            <a:r>
              <a:rPr lang="en-US" dirty="0"/>
              <a:t>, but duty factor is expressed as a fraction (0.25 instead of 25%)</a:t>
            </a:r>
          </a:p>
          <a:p>
            <a:r>
              <a:rPr lang="en-US" dirty="0"/>
              <a:t>A lower transmission duty cycle permits greater short-term exposure levels for a given average exposure (</a:t>
            </a:r>
            <a:r>
              <a:rPr lang="en-US" i="1" dirty="0">
                <a:solidFill>
                  <a:srgbClr val="C00000"/>
                </a:solidFill>
              </a:rPr>
              <a:t>called operational duty cycle</a:t>
            </a:r>
            <a:r>
              <a:rPr lang="en-US" dirty="0"/>
              <a:t>)</a:t>
            </a:r>
          </a:p>
          <a:p>
            <a:r>
              <a:rPr lang="en-US" dirty="0"/>
              <a:t>The less time the transmitter is ON, the lower the average exposure, permitting greater short-term exposure levels for a given average exposure</a:t>
            </a:r>
          </a:p>
          <a:p>
            <a:r>
              <a:rPr lang="en-US" dirty="0"/>
              <a:t>Along with operational duty cycle, the different modes themselves have different </a:t>
            </a:r>
            <a:r>
              <a:rPr lang="en-US" i="1" dirty="0">
                <a:solidFill>
                  <a:srgbClr val="C00000"/>
                </a:solidFill>
              </a:rPr>
              <a:t>emission duty cycles </a:t>
            </a:r>
            <a:r>
              <a:rPr lang="en-US" dirty="0"/>
              <a:t>(see Table 9.4)</a:t>
            </a:r>
          </a:p>
        </p:txBody>
      </p:sp>
      <p:pic>
        <p:nvPicPr>
          <p:cNvPr id="4" name="Picture 3">
            <a:extLst>
              <a:ext uri="{FF2B5EF4-FFF2-40B4-BE49-F238E27FC236}">
                <a16:creationId xmlns:a16="http://schemas.microsoft.com/office/drawing/2014/main" id="{049DD071-C657-9FDC-1BE9-0E5D6A826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8243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7F49-2743-70E0-55C2-91AB2138B8D3}"/>
              </a:ext>
            </a:extLst>
          </p:cNvPr>
          <p:cNvSpPr>
            <a:spLocks noGrp="1"/>
          </p:cNvSpPr>
          <p:nvPr>
            <p:ph type="title"/>
          </p:nvPr>
        </p:nvSpPr>
        <p:spPr>
          <a:xfrm>
            <a:off x="838200" y="365125"/>
            <a:ext cx="10515600" cy="2005096"/>
          </a:xfrm>
        </p:spPr>
        <p:txBody>
          <a:bodyPr>
            <a:normAutofit fontScale="90000"/>
          </a:bodyPr>
          <a:lstStyle/>
          <a:p>
            <a:pPr algn="ctr"/>
            <a:r>
              <a:rPr lang="en-US" sz="6000" b="1" dirty="0"/>
              <a:t>Section 9.1: Electrical Safety</a:t>
            </a:r>
            <a:br>
              <a:rPr lang="en-US" dirty="0"/>
            </a:br>
            <a:br>
              <a:rPr lang="en-US" dirty="0"/>
            </a:br>
            <a:r>
              <a:rPr lang="en-US" sz="4900" dirty="0"/>
              <a:t>Preventing Electric Shock</a:t>
            </a:r>
          </a:p>
        </p:txBody>
      </p:sp>
      <p:sp>
        <p:nvSpPr>
          <p:cNvPr id="3" name="Content Placeholder 2">
            <a:extLst>
              <a:ext uri="{FF2B5EF4-FFF2-40B4-BE49-F238E27FC236}">
                <a16:creationId xmlns:a16="http://schemas.microsoft.com/office/drawing/2014/main" id="{7E2D14AE-4A10-996D-A7D9-69556C4A610E}"/>
              </a:ext>
            </a:extLst>
          </p:cNvPr>
          <p:cNvSpPr>
            <a:spLocks noGrp="1"/>
          </p:cNvSpPr>
          <p:nvPr>
            <p:ph idx="1"/>
          </p:nvPr>
        </p:nvSpPr>
        <p:spPr>
          <a:xfrm>
            <a:off x="838200" y="2743199"/>
            <a:ext cx="10515600" cy="3433763"/>
          </a:xfrm>
        </p:spPr>
        <p:txBody>
          <a:bodyPr/>
          <a:lstStyle/>
          <a:p>
            <a:r>
              <a:rPr lang="en-US" dirty="0"/>
              <a:t>Have a master OFF/ON switch for station and workbench</a:t>
            </a:r>
          </a:p>
          <a:p>
            <a:pPr lvl="1"/>
            <a:r>
              <a:rPr lang="en-US" dirty="0"/>
              <a:t>Clearly labeled and somewhat away from the equipment</a:t>
            </a:r>
          </a:p>
          <a:p>
            <a:r>
              <a:rPr lang="en-US" dirty="0"/>
              <a:t>Don’t put yourself in a position to be shocked</a:t>
            </a:r>
          </a:p>
          <a:p>
            <a:r>
              <a:rPr lang="en-US" dirty="0"/>
              <a:t>When working inside equipment, remove, insulate, or secure loose wires and cables</a:t>
            </a:r>
          </a:p>
          <a:p>
            <a:r>
              <a:rPr lang="en-US" dirty="0"/>
              <a:t>Use </a:t>
            </a:r>
            <a:r>
              <a:rPr lang="en-US" i="1" dirty="0">
                <a:solidFill>
                  <a:srgbClr val="C00000"/>
                </a:solidFill>
              </a:rPr>
              <a:t>grounding stick </a:t>
            </a:r>
            <a:r>
              <a:rPr lang="en-US" dirty="0"/>
              <a:t>to remove charge from capacitors</a:t>
            </a:r>
          </a:p>
        </p:txBody>
      </p:sp>
      <p:pic>
        <p:nvPicPr>
          <p:cNvPr id="4" name="Picture 3">
            <a:extLst>
              <a:ext uri="{FF2B5EF4-FFF2-40B4-BE49-F238E27FC236}">
                <a16:creationId xmlns:a16="http://schemas.microsoft.com/office/drawing/2014/main" id="{6AFE1742-4ED7-B8D2-BF7F-EF0AFD162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9952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61A8-EA95-B47E-EA59-18E12F9E8EEC}"/>
              </a:ext>
            </a:extLst>
          </p:cNvPr>
          <p:cNvSpPr>
            <a:spLocks noGrp="1"/>
          </p:cNvSpPr>
          <p:nvPr>
            <p:ph type="title"/>
          </p:nvPr>
        </p:nvSpPr>
        <p:spPr>
          <a:xfrm>
            <a:off x="375361" y="619220"/>
            <a:ext cx="2076894" cy="1143000"/>
          </a:xfrm>
        </p:spPr>
        <p:txBody>
          <a:bodyPr>
            <a:normAutofit fontScale="90000"/>
          </a:bodyPr>
          <a:lstStyle/>
          <a:p>
            <a:r>
              <a:rPr lang="en-US" dirty="0"/>
              <a:t>Table 9.4</a:t>
            </a:r>
          </a:p>
        </p:txBody>
      </p:sp>
      <p:pic>
        <p:nvPicPr>
          <p:cNvPr id="4" name="Picture 3">
            <a:extLst>
              <a:ext uri="{FF2B5EF4-FFF2-40B4-BE49-F238E27FC236}">
                <a16:creationId xmlns:a16="http://schemas.microsoft.com/office/drawing/2014/main" id="{FBF5C3A0-3EAF-88F6-6B4E-2B62B1E64ABC}"/>
              </a:ext>
            </a:extLst>
          </p:cNvPr>
          <p:cNvPicPr>
            <a:picLocks noChangeAspect="1"/>
          </p:cNvPicPr>
          <p:nvPr/>
        </p:nvPicPr>
        <p:blipFill>
          <a:blip r:embed="rId2"/>
          <a:stretch>
            <a:fillRect/>
          </a:stretch>
        </p:blipFill>
        <p:spPr>
          <a:xfrm>
            <a:off x="5734050" y="348895"/>
            <a:ext cx="5963094" cy="6160549"/>
          </a:xfrm>
          <a:prstGeom prst="rect">
            <a:avLst/>
          </a:prstGeom>
          <a:ln>
            <a:solidFill>
              <a:schemeClr val="tx1"/>
            </a:solidFill>
          </a:ln>
        </p:spPr>
      </p:pic>
      <p:sp>
        <p:nvSpPr>
          <p:cNvPr id="5" name="TextBox 4">
            <a:extLst>
              <a:ext uri="{FF2B5EF4-FFF2-40B4-BE49-F238E27FC236}">
                <a16:creationId xmlns:a16="http://schemas.microsoft.com/office/drawing/2014/main" id="{88E4F8E7-E16A-73D6-8C4C-0D10FF5ABA35}"/>
              </a:ext>
            </a:extLst>
          </p:cNvPr>
          <p:cNvSpPr txBox="1"/>
          <p:nvPr/>
        </p:nvSpPr>
        <p:spPr>
          <a:xfrm>
            <a:off x="375361" y="2099101"/>
            <a:ext cx="4210494"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Operating Duty Factor of Modes Commonly Used by Amateurs</a:t>
            </a:r>
          </a:p>
        </p:txBody>
      </p:sp>
      <p:sp>
        <p:nvSpPr>
          <p:cNvPr id="6" name="TextBox 5">
            <a:extLst>
              <a:ext uri="{FF2B5EF4-FFF2-40B4-BE49-F238E27FC236}">
                <a16:creationId xmlns:a16="http://schemas.microsoft.com/office/drawing/2014/main" id="{D72BEB77-4199-3F1F-35DC-232DB6C09344}"/>
              </a:ext>
            </a:extLst>
          </p:cNvPr>
          <p:cNvSpPr txBox="1"/>
          <p:nvPr/>
        </p:nvSpPr>
        <p:spPr>
          <a:xfrm>
            <a:off x="375361" y="3266979"/>
            <a:ext cx="4730039" cy="156966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For most amateurs operating, listening and transmitting time are about the same, so operating duty cycle is rarely higher than 50%.</a:t>
            </a:r>
          </a:p>
        </p:txBody>
      </p:sp>
      <p:pic>
        <p:nvPicPr>
          <p:cNvPr id="3" name="Picture 2">
            <a:extLst>
              <a:ext uri="{FF2B5EF4-FFF2-40B4-BE49-F238E27FC236}">
                <a16:creationId xmlns:a16="http://schemas.microsoft.com/office/drawing/2014/main" id="{7AA0E120-98D3-C17E-D49B-F60D60AC0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747793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354F-E137-BFEE-7E9F-7FA34F853DE7}"/>
              </a:ext>
            </a:extLst>
          </p:cNvPr>
          <p:cNvSpPr>
            <a:spLocks noGrp="1"/>
          </p:cNvSpPr>
          <p:nvPr>
            <p:ph type="title"/>
          </p:nvPr>
        </p:nvSpPr>
        <p:spPr>
          <a:xfrm>
            <a:off x="838200" y="365126"/>
            <a:ext cx="10515600" cy="711199"/>
          </a:xfrm>
        </p:spPr>
        <p:txBody>
          <a:bodyPr/>
          <a:lstStyle/>
          <a:p>
            <a:r>
              <a:rPr lang="en-US" b="1" dirty="0"/>
              <a:t>Calculating Average Duty Cycle Power</a:t>
            </a:r>
          </a:p>
        </p:txBody>
      </p:sp>
      <p:sp>
        <p:nvSpPr>
          <p:cNvPr id="3" name="TextBox 2">
            <a:extLst>
              <a:ext uri="{FF2B5EF4-FFF2-40B4-BE49-F238E27FC236}">
                <a16:creationId xmlns:a16="http://schemas.microsoft.com/office/drawing/2014/main" id="{B557FCF0-EC44-C920-60DD-12A75FC88AC0}"/>
              </a:ext>
            </a:extLst>
          </p:cNvPr>
          <p:cNvSpPr txBox="1"/>
          <p:nvPr/>
        </p:nvSpPr>
        <p:spPr>
          <a:xfrm>
            <a:off x="390522" y="1191458"/>
            <a:ext cx="10829925" cy="1384995"/>
          </a:xfrm>
          <a:prstGeom prst="rect">
            <a:avLst/>
          </a:prstGeom>
          <a:noFill/>
        </p:spPr>
        <p:txBody>
          <a:bodyPr wrap="square" rtlCol="0">
            <a:spAutoFit/>
          </a:bodyPr>
          <a:lstStyle/>
          <a:p>
            <a:r>
              <a:rPr lang="en-US" sz="2800" dirty="0"/>
              <a:t>A station is using SSB without speech processing, transmitting and listening for equal amounts of time and with transmitted power of 150 W. Calculate the average power output.</a:t>
            </a:r>
          </a:p>
        </p:txBody>
      </p:sp>
      <p:sp>
        <p:nvSpPr>
          <p:cNvPr id="4" name="TextBox 3">
            <a:extLst>
              <a:ext uri="{FF2B5EF4-FFF2-40B4-BE49-F238E27FC236}">
                <a16:creationId xmlns:a16="http://schemas.microsoft.com/office/drawing/2014/main" id="{FE5D59D4-30E9-9AAA-8EB4-62D738A9164C}"/>
              </a:ext>
            </a:extLst>
          </p:cNvPr>
          <p:cNvSpPr txBox="1"/>
          <p:nvPr/>
        </p:nvSpPr>
        <p:spPr>
          <a:xfrm>
            <a:off x="390522" y="2870686"/>
            <a:ext cx="10829925" cy="954107"/>
          </a:xfrm>
          <a:prstGeom prst="rect">
            <a:avLst/>
          </a:prstGeom>
          <a:noFill/>
        </p:spPr>
        <p:txBody>
          <a:bodyPr wrap="square" rtlCol="0">
            <a:spAutoFit/>
          </a:bodyPr>
          <a:lstStyle/>
          <a:p>
            <a:r>
              <a:rPr lang="en-US" sz="2800" dirty="0">
                <a:solidFill>
                  <a:srgbClr val="C00000"/>
                </a:solidFill>
              </a:rPr>
              <a:t>Average Duty Cycle Power = </a:t>
            </a:r>
          </a:p>
          <a:p>
            <a:r>
              <a:rPr lang="en-US" sz="2800" dirty="0">
                <a:solidFill>
                  <a:srgbClr val="C00000"/>
                </a:solidFill>
              </a:rPr>
              <a:t>        Transmitted Power  </a:t>
            </a:r>
            <a:r>
              <a:rPr lang="en-US" sz="2800" b="1" dirty="0">
                <a:solidFill>
                  <a:srgbClr val="C00000"/>
                </a:solidFill>
              </a:rPr>
              <a:t>×</a:t>
            </a:r>
            <a:r>
              <a:rPr lang="en-US" sz="2800" dirty="0">
                <a:solidFill>
                  <a:srgbClr val="C00000"/>
                </a:solidFill>
              </a:rPr>
              <a:t>  Emission Duty Cycle  </a:t>
            </a:r>
            <a:r>
              <a:rPr lang="en-US" sz="2800" b="1" dirty="0">
                <a:solidFill>
                  <a:srgbClr val="C00000"/>
                </a:solidFill>
              </a:rPr>
              <a:t>×</a:t>
            </a:r>
            <a:r>
              <a:rPr lang="en-US" sz="2800" dirty="0">
                <a:solidFill>
                  <a:srgbClr val="C00000"/>
                </a:solidFill>
              </a:rPr>
              <a:t>  Operating Duty Cycle  </a:t>
            </a:r>
          </a:p>
        </p:txBody>
      </p:sp>
      <p:sp>
        <p:nvSpPr>
          <p:cNvPr id="5" name="TextBox 4">
            <a:extLst>
              <a:ext uri="{FF2B5EF4-FFF2-40B4-BE49-F238E27FC236}">
                <a16:creationId xmlns:a16="http://schemas.microsoft.com/office/drawing/2014/main" id="{42A48EC7-6AEA-1122-1644-1068BAF494A9}"/>
              </a:ext>
            </a:extLst>
          </p:cNvPr>
          <p:cNvSpPr txBox="1"/>
          <p:nvPr/>
        </p:nvSpPr>
        <p:spPr>
          <a:xfrm>
            <a:off x="390522" y="3912615"/>
            <a:ext cx="10829925" cy="523220"/>
          </a:xfrm>
          <a:prstGeom prst="rect">
            <a:avLst/>
          </a:prstGeom>
          <a:noFill/>
        </p:spPr>
        <p:txBody>
          <a:bodyPr wrap="square" rtlCol="0">
            <a:spAutoFit/>
          </a:bodyPr>
          <a:lstStyle/>
          <a:p>
            <a:r>
              <a:rPr lang="en-US" sz="2800" dirty="0">
                <a:solidFill>
                  <a:srgbClr val="0000FF"/>
                </a:solidFill>
              </a:rPr>
              <a:t>Transmitted Power = 150 W (given in the problem statement)</a:t>
            </a:r>
          </a:p>
        </p:txBody>
      </p:sp>
      <p:sp>
        <p:nvSpPr>
          <p:cNvPr id="6" name="TextBox 5">
            <a:extLst>
              <a:ext uri="{FF2B5EF4-FFF2-40B4-BE49-F238E27FC236}">
                <a16:creationId xmlns:a16="http://schemas.microsoft.com/office/drawing/2014/main" id="{75B6E796-01B7-B532-6C87-C630BE088F03}"/>
              </a:ext>
            </a:extLst>
          </p:cNvPr>
          <p:cNvSpPr txBox="1"/>
          <p:nvPr/>
        </p:nvSpPr>
        <p:spPr>
          <a:xfrm>
            <a:off x="390522" y="4506417"/>
            <a:ext cx="10829925" cy="954107"/>
          </a:xfrm>
          <a:prstGeom prst="rect">
            <a:avLst/>
          </a:prstGeom>
          <a:noFill/>
        </p:spPr>
        <p:txBody>
          <a:bodyPr wrap="square" rtlCol="0">
            <a:spAutoFit/>
          </a:bodyPr>
          <a:lstStyle/>
          <a:p>
            <a:r>
              <a:rPr lang="en-US" sz="2800" dirty="0">
                <a:solidFill>
                  <a:schemeClr val="accent6">
                    <a:lumMod val="50000"/>
                  </a:schemeClr>
                </a:solidFill>
              </a:rPr>
              <a:t>See Table 9.4 for Emission Duty Cycle. For conversational SSB without speech processing = 20%</a:t>
            </a:r>
          </a:p>
        </p:txBody>
      </p:sp>
      <p:sp>
        <p:nvSpPr>
          <p:cNvPr id="7" name="TextBox 6">
            <a:extLst>
              <a:ext uri="{FF2B5EF4-FFF2-40B4-BE49-F238E27FC236}">
                <a16:creationId xmlns:a16="http://schemas.microsoft.com/office/drawing/2014/main" id="{88F145BC-F5ED-D1FE-FD06-925F3AB4DE62}"/>
              </a:ext>
            </a:extLst>
          </p:cNvPr>
          <p:cNvSpPr txBox="1"/>
          <p:nvPr/>
        </p:nvSpPr>
        <p:spPr>
          <a:xfrm>
            <a:off x="390521" y="5460524"/>
            <a:ext cx="11177702" cy="523220"/>
          </a:xfrm>
          <a:prstGeom prst="rect">
            <a:avLst/>
          </a:prstGeom>
          <a:noFill/>
        </p:spPr>
        <p:txBody>
          <a:bodyPr wrap="square" rtlCol="0">
            <a:spAutoFit/>
          </a:bodyPr>
          <a:lstStyle/>
          <a:p>
            <a:r>
              <a:rPr lang="en-US" sz="2800" dirty="0">
                <a:solidFill>
                  <a:srgbClr val="7030A0"/>
                </a:solidFill>
              </a:rPr>
              <a:t>Operating Duty Cycle = 50% (half time transmitting, half receiving)</a:t>
            </a:r>
          </a:p>
        </p:txBody>
      </p:sp>
      <p:sp>
        <p:nvSpPr>
          <p:cNvPr id="8" name="TextBox 7">
            <a:extLst>
              <a:ext uri="{FF2B5EF4-FFF2-40B4-BE49-F238E27FC236}">
                <a16:creationId xmlns:a16="http://schemas.microsoft.com/office/drawing/2014/main" id="{CD1B9E59-B5FB-9C22-EF84-D6F8B118F3A7}"/>
              </a:ext>
            </a:extLst>
          </p:cNvPr>
          <p:cNvSpPr txBox="1"/>
          <p:nvPr/>
        </p:nvSpPr>
        <p:spPr>
          <a:xfrm>
            <a:off x="2656381" y="5983744"/>
            <a:ext cx="8837414" cy="523220"/>
          </a:xfrm>
          <a:prstGeom prst="rect">
            <a:avLst/>
          </a:prstGeom>
          <a:noFill/>
        </p:spPr>
        <p:txBody>
          <a:bodyPr wrap="square" rtlCol="0">
            <a:spAutoFit/>
          </a:bodyPr>
          <a:lstStyle/>
          <a:p>
            <a:r>
              <a:rPr lang="en-US" sz="2800" b="1" i="1" dirty="0">
                <a:solidFill>
                  <a:srgbClr val="C00000"/>
                </a:solidFill>
              </a:rPr>
              <a:t>Average Duty Cycle Power =  150 W  ×  20%  ×  50% = 15 W</a:t>
            </a:r>
          </a:p>
        </p:txBody>
      </p:sp>
      <p:pic>
        <p:nvPicPr>
          <p:cNvPr id="9" name="Picture 8">
            <a:extLst>
              <a:ext uri="{FF2B5EF4-FFF2-40B4-BE49-F238E27FC236}">
                <a16:creationId xmlns:a16="http://schemas.microsoft.com/office/drawing/2014/main" id="{58C4D961-070A-926E-046C-C3DF28BC8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5938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B1B7-4C28-6EEB-EAF0-5C6641501D2E}"/>
              </a:ext>
            </a:extLst>
          </p:cNvPr>
          <p:cNvSpPr>
            <a:spLocks noGrp="1"/>
          </p:cNvSpPr>
          <p:nvPr>
            <p:ph type="title"/>
          </p:nvPr>
        </p:nvSpPr>
        <p:spPr>
          <a:xfrm>
            <a:off x="838200" y="191387"/>
            <a:ext cx="10515600" cy="1254641"/>
          </a:xfrm>
        </p:spPr>
        <p:txBody>
          <a:bodyPr>
            <a:normAutofit fontScale="90000"/>
          </a:bodyPr>
          <a:lstStyle/>
          <a:p>
            <a:r>
              <a:rPr lang="en-US" dirty="0"/>
              <a:t>Estimating Exposure &amp; Station Evaluation</a:t>
            </a:r>
            <a:br>
              <a:rPr lang="en-US" dirty="0"/>
            </a:br>
            <a:r>
              <a:rPr lang="en-US" dirty="0"/>
              <a:t>     </a:t>
            </a:r>
            <a:r>
              <a:rPr lang="en-US" sz="2800" i="1" dirty="0"/>
              <a:t>(ERP = Effective Radiated Power)</a:t>
            </a:r>
          </a:p>
        </p:txBody>
      </p:sp>
      <p:sp>
        <p:nvSpPr>
          <p:cNvPr id="3" name="Content Placeholder 2">
            <a:extLst>
              <a:ext uri="{FF2B5EF4-FFF2-40B4-BE49-F238E27FC236}">
                <a16:creationId xmlns:a16="http://schemas.microsoft.com/office/drawing/2014/main" id="{5119DF51-03E3-301C-D6D1-F3E56517989A}"/>
              </a:ext>
            </a:extLst>
          </p:cNvPr>
          <p:cNvSpPr>
            <a:spLocks noGrp="1"/>
          </p:cNvSpPr>
          <p:nvPr>
            <p:ph idx="1"/>
          </p:nvPr>
        </p:nvSpPr>
        <p:spPr>
          <a:xfrm>
            <a:off x="381000" y="1477927"/>
            <a:ext cx="11506200" cy="5072296"/>
          </a:xfrm>
        </p:spPr>
        <p:txBody>
          <a:bodyPr>
            <a:normAutofit/>
          </a:bodyPr>
          <a:lstStyle/>
          <a:p>
            <a:r>
              <a:rPr lang="en-US" sz="2800" dirty="0"/>
              <a:t>All </a:t>
            </a:r>
            <a:r>
              <a:rPr lang="en-US" sz="2800" i="1" dirty="0">
                <a:solidFill>
                  <a:srgbClr val="C00000"/>
                </a:solidFill>
              </a:rPr>
              <a:t>fixed</a:t>
            </a:r>
            <a:r>
              <a:rPr lang="en-US" sz="2800" dirty="0"/>
              <a:t> amateur stations must evaluate their capability to cause RF exposure, no matter whether they use high or low power</a:t>
            </a:r>
          </a:p>
          <a:p>
            <a:r>
              <a:rPr lang="en-US" sz="2800" dirty="0"/>
              <a:t>Limits vary with frequency and PEP</a:t>
            </a:r>
          </a:p>
          <a:p>
            <a:r>
              <a:rPr lang="en-US" sz="2800" dirty="0"/>
              <a:t>Required to perform the evaluation if your power exceeds the levels shown for any band (Table 9.5A)</a:t>
            </a:r>
          </a:p>
          <a:p>
            <a:r>
              <a:rPr lang="en-US" dirty="0"/>
              <a:t>Table 9.5B gives the minimum distances from the antenna for which the FCC exemptions can be used for most amateur bands</a:t>
            </a:r>
            <a:endParaRPr lang="en-US" sz="2800" dirty="0"/>
          </a:p>
          <a:p>
            <a:r>
              <a:rPr lang="en-US" sz="2800" dirty="0"/>
              <a:t>Exposure evaluation is performed by 3 different methods:</a:t>
            </a:r>
          </a:p>
          <a:p>
            <a:pPr lvl="1"/>
            <a:r>
              <a:rPr lang="en-US" dirty="0"/>
              <a:t>Measuring RF field strength with calibrated meters and calibrated antennas, or</a:t>
            </a:r>
          </a:p>
          <a:p>
            <a:pPr lvl="1"/>
            <a:r>
              <a:rPr lang="en-US" dirty="0"/>
              <a:t>Use computer modeling/calculation per FCC OET Bulletin 65, or</a:t>
            </a:r>
          </a:p>
          <a:p>
            <a:pPr lvl="1"/>
            <a:r>
              <a:rPr lang="en-US" dirty="0"/>
              <a:t>Easiest way … ARRL’s online calculator … </a:t>
            </a:r>
            <a:r>
              <a:rPr lang="en-US" dirty="0">
                <a:hlinkClick r:id="rId2"/>
              </a:rPr>
              <a:t>www.arrl.org/rf-exposure-calculator</a:t>
            </a:r>
            <a:endParaRPr lang="en-US" dirty="0"/>
          </a:p>
          <a:p>
            <a:pPr lvl="1"/>
            <a:endParaRPr lang="en-US" dirty="0"/>
          </a:p>
        </p:txBody>
      </p:sp>
      <p:pic>
        <p:nvPicPr>
          <p:cNvPr id="4" name="Picture 3">
            <a:extLst>
              <a:ext uri="{FF2B5EF4-FFF2-40B4-BE49-F238E27FC236}">
                <a16:creationId xmlns:a16="http://schemas.microsoft.com/office/drawing/2014/main" id="{AAA843EE-3EB5-E779-9555-A9280886F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6267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BFEE-7C9C-12BC-C0EB-3AF4A8B1CCCB}"/>
              </a:ext>
            </a:extLst>
          </p:cNvPr>
          <p:cNvSpPr>
            <a:spLocks noGrp="1"/>
          </p:cNvSpPr>
          <p:nvPr>
            <p:ph type="title"/>
          </p:nvPr>
        </p:nvSpPr>
        <p:spPr>
          <a:xfrm>
            <a:off x="495300" y="453114"/>
            <a:ext cx="2667000" cy="1143000"/>
          </a:xfrm>
        </p:spPr>
        <p:txBody>
          <a:bodyPr/>
          <a:lstStyle/>
          <a:p>
            <a:r>
              <a:rPr lang="en-US" dirty="0"/>
              <a:t>Table 9.5A</a:t>
            </a:r>
          </a:p>
        </p:txBody>
      </p:sp>
      <p:sp>
        <p:nvSpPr>
          <p:cNvPr id="5" name="TextBox 4">
            <a:extLst>
              <a:ext uri="{FF2B5EF4-FFF2-40B4-BE49-F238E27FC236}">
                <a16:creationId xmlns:a16="http://schemas.microsoft.com/office/drawing/2014/main" id="{E0ADB5A2-AEDC-6DCD-DA88-D4EDD003897F}"/>
              </a:ext>
            </a:extLst>
          </p:cNvPr>
          <p:cNvSpPr txBox="1"/>
          <p:nvPr/>
        </p:nvSpPr>
        <p:spPr>
          <a:xfrm>
            <a:off x="495300" y="1460905"/>
            <a:ext cx="5867399"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Maximum Exempt ERP</a:t>
            </a:r>
          </a:p>
        </p:txBody>
      </p:sp>
      <p:sp>
        <p:nvSpPr>
          <p:cNvPr id="6" name="TextBox 5">
            <a:extLst>
              <a:ext uri="{FF2B5EF4-FFF2-40B4-BE49-F238E27FC236}">
                <a16:creationId xmlns:a16="http://schemas.microsoft.com/office/drawing/2014/main" id="{514D55BA-5417-1D6D-2103-894AB9A93C5B}"/>
              </a:ext>
            </a:extLst>
          </p:cNvPr>
          <p:cNvSpPr txBox="1"/>
          <p:nvPr/>
        </p:nvSpPr>
        <p:spPr>
          <a:xfrm>
            <a:off x="228601" y="2329842"/>
            <a:ext cx="6172200" cy="2677656"/>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What you need to calculate RF exposure …</a:t>
            </a:r>
          </a:p>
          <a:p>
            <a:endParaRPr lang="en-US" sz="24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Power at the antenna, including adjustments for duty cycle and feed line loss</a:t>
            </a:r>
          </a:p>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Antenna type (or gain) </a:t>
            </a:r>
          </a:p>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Antenna height above ground</a:t>
            </a:r>
          </a:p>
          <a:p>
            <a:pPr marL="342900" indent="-34290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Operating frequency</a:t>
            </a:r>
          </a:p>
        </p:txBody>
      </p:sp>
      <p:pic>
        <p:nvPicPr>
          <p:cNvPr id="3" name="Picture 2">
            <a:extLst>
              <a:ext uri="{FF2B5EF4-FFF2-40B4-BE49-F238E27FC236}">
                <a16:creationId xmlns:a16="http://schemas.microsoft.com/office/drawing/2014/main" id="{3C73AA1E-418D-C948-584B-45E7A2EE9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pic>
        <p:nvPicPr>
          <p:cNvPr id="8" name="Picture 7">
            <a:extLst>
              <a:ext uri="{FF2B5EF4-FFF2-40B4-BE49-F238E27FC236}">
                <a16:creationId xmlns:a16="http://schemas.microsoft.com/office/drawing/2014/main" id="{E2C4CBBD-D425-D4A6-7730-98983A561CFE}"/>
              </a:ext>
            </a:extLst>
          </p:cNvPr>
          <p:cNvPicPr>
            <a:picLocks noChangeAspect="1"/>
          </p:cNvPicPr>
          <p:nvPr/>
        </p:nvPicPr>
        <p:blipFill>
          <a:blip r:embed="rId3"/>
          <a:stretch>
            <a:fillRect/>
          </a:stretch>
        </p:blipFill>
        <p:spPr>
          <a:xfrm>
            <a:off x="7432158" y="318851"/>
            <a:ext cx="4464969" cy="6096686"/>
          </a:xfrm>
          <a:prstGeom prst="rect">
            <a:avLst/>
          </a:prstGeom>
          <a:ln>
            <a:solidFill>
              <a:schemeClr val="tx1"/>
            </a:solidFill>
          </a:ln>
        </p:spPr>
      </p:pic>
    </p:spTree>
    <p:extLst>
      <p:ext uri="{BB962C8B-B14F-4D97-AF65-F5344CB8AC3E}">
        <p14:creationId xmlns:p14="http://schemas.microsoft.com/office/powerpoint/2010/main" val="166180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BFEE-7C9C-12BC-C0EB-3AF4A8B1CCCB}"/>
              </a:ext>
            </a:extLst>
          </p:cNvPr>
          <p:cNvSpPr>
            <a:spLocks noGrp="1"/>
          </p:cNvSpPr>
          <p:nvPr>
            <p:ph type="title"/>
          </p:nvPr>
        </p:nvSpPr>
        <p:spPr>
          <a:xfrm>
            <a:off x="495300" y="453114"/>
            <a:ext cx="2667000" cy="1143000"/>
          </a:xfrm>
        </p:spPr>
        <p:txBody>
          <a:bodyPr/>
          <a:lstStyle/>
          <a:p>
            <a:r>
              <a:rPr lang="en-US" dirty="0"/>
              <a:t>Table 9.5B</a:t>
            </a:r>
          </a:p>
        </p:txBody>
      </p:sp>
      <p:sp>
        <p:nvSpPr>
          <p:cNvPr id="5" name="TextBox 4">
            <a:extLst>
              <a:ext uri="{FF2B5EF4-FFF2-40B4-BE49-F238E27FC236}">
                <a16:creationId xmlns:a16="http://schemas.microsoft.com/office/drawing/2014/main" id="{E0ADB5A2-AEDC-6DCD-DA88-D4EDD003897F}"/>
              </a:ext>
            </a:extLst>
          </p:cNvPr>
          <p:cNvSpPr txBox="1"/>
          <p:nvPr/>
        </p:nvSpPr>
        <p:spPr>
          <a:xfrm>
            <a:off x="495300" y="1460905"/>
            <a:ext cx="5867399" cy="523220"/>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Minimum Exemption Distances (λ/2π)</a:t>
            </a:r>
            <a:endParaRPr lang="en-US" sz="2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73AA1E-418D-C948-584B-45E7A2EE9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pic>
        <p:nvPicPr>
          <p:cNvPr id="7" name="Picture 6">
            <a:extLst>
              <a:ext uri="{FF2B5EF4-FFF2-40B4-BE49-F238E27FC236}">
                <a16:creationId xmlns:a16="http://schemas.microsoft.com/office/drawing/2014/main" id="{6D302158-430F-DB43-6FA9-7624CDE9C310}"/>
              </a:ext>
            </a:extLst>
          </p:cNvPr>
          <p:cNvPicPr>
            <a:picLocks noChangeAspect="1"/>
          </p:cNvPicPr>
          <p:nvPr/>
        </p:nvPicPr>
        <p:blipFill>
          <a:blip r:embed="rId3"/>
          <a:stretch>
            <a:fillRect/>
          </a:stretch>
        </p:blipFill>
        <p:spPr>
          <a:xfrm>
            <a:off x="2775099" y="2566867"/>
            <a:ext cx="4754614" cy="2859088"/>
          </a:xfrm>
          <a:prstGeom prst="rect">
            <a:avLst/>
          </a:prstGeom>
          <a:ln>
            <a:solidFill>
              <a:schemeClr val="tx1"/>
            </a:solidFill>
          </a:ln>
        </p:spPr>
      </p:pic>
    </p:spTree>
    <p:extLst>
      <p:ext uri="{BB962C8B-B14F-4D97-AF65-F5344CB8AC3E}">
        <p14:creationId xmlns:p14="http://schemas.microsoft.com/office/powerpoint/2010/main" val="842263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1FF8-296B-3AA9-722B-3A4C1D16A715}"/>
              </a:ext>
            </a:extLst>
          </p:cNvPr>
          <p:cNvSpPr>
            <a:spLocks noGrp="1"/>
          </p:cNvSpPr>
          <p:nvPr>
            <p:ph type="title"/>
          </p:nvPr>
        </p:nvSpPr>
        <p:spPr/>
        <p:txBody>
          <a:bodyPr/>
          <a:lstStyle/>
          <a:p>
            <a:r>
              <a:rPr lang="en-US" dirty="0"/>
              <a:t>Exposure Safety Measures / Good Practices</a:t>
            </a:r>
          </a:p>
        </p:txBody>
      </p:sp>
      <p:sp>
        <p:nvSpPr>
          <p:cNvPr id="3" name="Content Placeholder 2">
            <a:extLst>
              <a:ext uri="{FF2B5EF4-FFF2-40B4-BE49-F238E27FC236}">
                <a16:creationId xmlns:a16="http://schemas.microsoft.com/office/drawing/2014/main" id="{4E5B6CC9-06A1-F7F2-94EE-5313E3772938}"/>
              </a:ext>
            </a:extLst>
          </p:cNvPr>
          <p:cNvSpPr>
            <a:spLocks noGrp="1"/>
          </p:cNvSpPr>
          <p:nvPr>
            <p:ph idx="1"/>
          </p:nvPr>
        </p:nvSpPr>
        <p:spPr>
          <a:xfrm>
            <a:off x="498763" y="1627309"/>
            <a:ext cx="11194473" cy="4562095"/>
          </a:xfrm>
        </p:spPr>
        <p:txBody>
          <a:bodyPr/>
          <a:lstStyle/>
          <a:p>
            <a:r>
              <a:rPr lang="en-US" sz="2400" dirty="0"/>
              <a:t>Locate or move antennas away from where people can be exposed to excessive RF fields … locate antenna away from property lines and place fence around base of ground-mounted antennas</a:t>
            </a:r>
          </a:p>
          <a:p>
            <a:r>
              <a:rPr lang="en-US" sz="2400" dirty="0"/>
              <a:t>Don’t point gain antennas where people are likely to be; use beam antennas to direct RF energy away from people</a:t>
            </a:r>
          </a:p>
          <a:p>
            <a:r>
              <a:rPr lang="en-US" sz="2400" dirty="0"/>
              <a:t>When using stealth, attic, or other indoor antennas, make sure MPE limits are not exceeded in living quarters</a:t>
            </a:r>
          </a:p>
          <a:p>
            <a:r>
              <a:rPr lang="en-US" sz="2400" dirty="0"/>
              <a:t>On VHF and UHF, place mobile antennas on roof or trunk of car to maximize shielding of passengers</a:t>
            </a:r>
          </a:p>
          <a:p>
            <a:r>
              <a:rPr lang="en-US" sz="2400" dirty="0"/>
              <a:t>Use dummy load or dummy antenna when testing a transmitter</a:t>
            </a:r>
          </a:p>
          <a:p>
            <a:r>
              <a:rPr lang="en-US" sz="2400" dirty="0"/>
              <a:t>Reduce the power and duty cycle of your transmissions</a:t>
            </a:r>
          </a:p>
        </p:txBody>
      </p:sp>
      <p:pic>
        <p:nvPicPr>
          <p:cNvPr id="4" name="Picture 3">
            <a:extLst>
              <a:ext uri="{FF2B5EF4-FFF2-40B4-BE49-F238E27FC236}">
                <a16:creationId xmlns:a16="http://schemas.microsoft.com/office/drawing/2014/main" id="{11A765E3-A96C-5565-96ED-9165204F8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8613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075FBC96-5F21-85E9-73FA-D1ED7FFD1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636171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one way that RF energy can affect human body tissue?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heats body tissue</a:t>
            </a:r>
          </a:p>
          <a:p>
            <a:pPr marL="457200" indent="-457200">
              <a:buFont typeface="+mj-lt"/>
              <a:buAutoNum type="alphaUcPeriod"/>
            </a:pPr>
            <a:r>
              <a:rPr lang="en-US" b="0" i="0" u="none" strike="noStrike" baseline="0" dirty="0">
                <a:latin typeface="Calibri" panose="020F0502020204030204" pitchFamily="34" charset="0"/>
              </a:rPr>
              <a:t>It causes radiation poisoning</a:t>
            </a:r>
          </a:p>
          <a:p>
            <a:pPr marL="457200" indent="-457200">
              <a:buFont typeface="+mj-lt"/>
              <a:buAutoNum type="alphaUcPeriod"/>
            </a:pPr>
            <a:r>
              <a:rPr lang="en-US" b="0" i="0" u="none" strike="noStrike" baseline="0" dirty="0">
                <a:latin typeface="Calibri" panose="020F0502020204030204" pitchFamily="34" charset="0"/>
              </a:rPr>
              <a:t>It causes the blood count to reach a dangerously low level</a:t>
            </a:r>
          </a:p>
          <a:p>
            <a:pPr marL="457200" indent="-457200">
              <a:buFont typeface="+mj-lt"/>
              <a:buAutoNum type="alphaUcPeriod"/>
            </a:pPr>
            <a:r>
              <a:rPr lang="en-US" b="0" i="0" u="none" strike="noStrike" baseline="0" dirty="0">
                <a:latin typeface="Calibri" panose="020F0502020204030204" pitchFamily="34" charset="0"/>
              </a:rPr>
              <a:t>It cools body tissue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G0A01 (A) Page 9-9</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B65FE48-EBF1-3990-CCDB-653FED0F0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E62E1260-F7E2-ECB0-67F2-19F931652D8D}"/>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47</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7347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of the following is used to determine RF exposure from a transmitted signal?</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Its duty cycle</a:t>
            </a:r>
          </a:p>
          <a:p>
            <a:pPr marL="457200" indent="-457200">
              <a:buFont typeface="+mj-lt"/>
              <a:buAutoNum type="alphaUcPeriod"/>
            </a:pPr>
            <a:r>
              <a:rPr lang="en-US" b="0" i="0" u="none" strike="noStrike" baseline="0" dirty="0">
                <a:latin typeface="Calibri" panose="020F0502020204030204" pitchFamily="34" charset="0"/>
              </a:rPr>
              <a:t>Its frequency</a:t>
            </a:r>
          </a:p>
          <a:p>
            <a:pPr marL="457200" indent="-457200">
              <a:buFont typeface="+mj-lt"/>
              <a:buAutoNum type="alphaUcPeriod"/>
            </a:pPr>
            <a:r>
              <a:rPr lang="en-US" b="0" i="0" u="none" strike="noStrike" baseline="0" dirty="0">
                <a:latin typeface="Calibri" panose="020F0502020204030204" pitchFamily="34" charset="0"/>
              </a:rPr>
              <a:t>Its power density</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G0A02 (D) Page 9-9</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95BB22-9223-B170-AF9D-C7AEE616F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2DEFEBEB-B4C8-E3A4-CE0D-8CB8DDF77ADA}"/>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48</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293501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can you determine that your station complies with FCC RF exposure regulations?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By calculation based on FCC OET Bulletin 65</a:t>
            </a:r>
          </a:p>
          <a:p>
            <a:pPr marL="457200" indent="-457200">
              <a:buFont typeface="+mj-lt"/>
              <a:buAutoNum type="alphaUcPeriod"/>
            </a:pPr>
            <a:r>
              <a:rPr lang="en-US" b="0" i="0" u="none" strike="noStrike" baseline="0" dirty="0">
                <a:latin typeface="Calibri" panose="020F0502020204030204" pitchFamily="34" charset="0"/>
              </a:rPr>
              <a:t>By calculation based on computer modeling</a:t>
            </a:r>
          </a:p>
          <a:p>
            <a:pPr marL="457200" indent="-457200">
              <a:buFont typeface="+mj-lt"/>
              <a:buAutoNum type="alphaUcPeriod"/>
            </a:pPr>
            <a:r>
              <a:rPr lang="en-US" b="0" i="0" u="none" strike="noStrike" baseline="0" dirty="0">
                <a:latin typeface="Calibri" panose="020F0502020204030204" pitchFamily="34" charset="0"/>
              </a:rPr>
              <a:t>By measurement of field strength using calibrated equipment</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G0A03 (D) [97.13(c)(1)] Page 9-13</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E28718-9663-1F83-EC5A-A18AFD733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8DD2709F-233A-77A3-F925-D1C3425FE14F}"/>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49</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208271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7D6A-0BA0-98F2-0765-4EC90C62F598}"/>
              </a:ext>
            </a:extLst>
          </p:cNvPr>
          <p:cNvSpPr>
            <a:spLocks noGrp="1"/>
          </p:cNvSpPr>
          <p:nvPr>
            <p:ph type="title"/>
          </p:nvPr>
        </p:nvSpPr>
        <p:spPr>
          <a:xfrm>
            <a:off x="838200" y="365125"/>
            <a:ext cx="10515600" cy="1018507"/>
          </a:xfrm>
        </p:spPr>
        <p:txBody>
          <a:bodyPr/>
          <a:lstStyle/>
          <a:p>
            <a:r>
              <a:rPr lang="en-US" dirty="0"/>
              <a:t>Figure 9.1: Diagram of a Grounding Stick</a:t>
            </a:r>
          </a:p>
        </p:txBody>
      </p:sp>
      <p:pic>
        <p:nvPicPr>
          <p:cNvPr id="4" name="Picture 3">
            <a:extLst>
              <a:ext uri="{FF2B5EF4-FFF2-40B4-BE49-F238E27FC236}">
                <a16:creationId xmlns:a16="http://schemas.microsoft.com/office/drawing/2014/main" id="{98DD67C8-C615-B72A-FE26-1537DB80DD85}"/>
              </a:ext>
            </a:extLst>
          </p:cNvPr>
          <p:cNvPicPr>
            <a:picLocks noChangeAspect="1"/>
          </p:cNvPicPr>
          <p:nvPr/>
        </p:nvPicPr>
        <p:blipFill>
          <a:blip r:embed="rId2"/>
          <a:stretch>
            <a:fillRect/>
          </a:stretch>
        </p:blipFill>
        <p:spPr>
          <a:xfrm>
            <a:off x="4824662" y="1253124"/>
            <a:ext cx="7218947" cy="5114400"/>
          </a:xfrm>
          <a:prstGeom prst="rect">
            <a:avLst/>
          </a:prstGeom>
        </p:spPr>
      </p:pic>
      <p:sp>
        <p:nvSpPr>
          <p:cNvPr id="5" name="TextBox 4">
            <a:extLst>
              <a:ext uri="{FF2B5EF4-FFF2-40B4-BE49-F238E27FC236}">
                <a16:creationId xmlns:a16="http://schemas.microsoft.com/office/drawing/2014/main" id="{B737CF29-3E89-FD65-0B8B-6F60071D5E51}"/>
              </a:ext>
            </a:extLst>
          </p:cNvPr>
          <p:cNvSpPr txBox="1"/>
          <p:nvPr/>
        </p:nvSpPr>
        <p:spPr>
          <a:xfrm>
            <a:off x="324853" y="1876925"/>
            <a:ext cx="4186989" cy="2677656"/>
          </a:xfrm>
          <a:prstGeom prst="rect">
            <a:avLst/>
          </a:prstGeom>
          <a:noFill/>
        </p:spPr>
        <p:txBody>
          <a:bodyPr wrap="square" rtlCol="0">
            <a:spAutoFit/>
          </a:bodyPr>
          <a:lstStyle/>
          <a:p>
            <a:r>
              <a:rPr lang="en-US" sz="2400" dirty="0"/>
              <a:t>A grounding stick is touched to all circuitry inside an enclosure to insure that no high voltage is present. The alligator clip is attached to an electrical ground and the eyebolt is put in contact with the circuitry.</a:t>
            </a:r>
          </a:p>
        </p:txBody>
      </p:sp>
      <p:pic>
        <p:nvPicPr>
          <p:cNvPr id="3" name="Picture 2">
            <a:extLst>
              <a:ext uri="{FF2B5EF4-FFF2-40B4-BE49-F238E27FC236}">
                <a16:creationId xmlns:a16="http://schemas.microsoft.com/office/drawing/2014/main" id="{D3FC021A-80D3-6820-7997-BFBF4F2BE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422430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does “time averaging” mean when evaluating RF radiation exposure?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average amount of power developed by the transmitter over a specific 24-hour period</a:t>
            </a:r>
          </a:p>
          <a:p>
            <a:pPr marL="457200" indent="-457200">
              <a:buFont typeface="+mj-lt"/>
              <a:buAutoNum type="alphaUcPeriod"/>
            </a:pPr>
            <a:r>
              <a:rPr lang="en-US" b="0" i="0" u="none" strike="noStrike" baseline="0" dirty="0">
                <a:latin typeface="Calibri" panose="020F0502020204030204" pitchFamily="34" charset="0"/>
              </a:rPr>
              <a:t>The average time it takes RF radiation to have any long-term effect on the body</a:t>
            </a:r>
          </a:p>
          <a:p>
            <a:pPr marL="457200" indent="-457200">
              <a:buFont typeface="+mj-lt"/>
              <a:buAutoNum type="alphaUcPeriod"/>
            </a:pPr>
            <a:r>
              <a:rPr lang="en-US" b="0" i="0" u="none" strike="noStrike" baseline="0" dirty="0">
                <a:latin typeface="Calibri" panose="020F0502020204030204" pitchFamily="34" charset="0"/>
              </a:rPr>
              <a:t>The total time of the exposure</a:t>
            </a:r>
          </a:p>
          <a:p>
            <a:pPr marL="457200" indent="-457200">
              <a:buFont typeface="+mj-lt"/>
              <a:buAutoNum type="alphaUcPeriod"/>
            </a:pPr>
            <a:r>
              <a:rPr lang="en-US" b="0" i="0" u="none" strike="noStrike" baseline="0" dirty="0">
                <a:latin typeface="Calibri" panose="020F0502020204030204" pitchFamily="34" charset="0"/>
              </a:rPr>
              <a:t>The total RF exposure averaged over a certain period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G0A04 (D) Page 9-11</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DBF31AB-45EA-EAEA-C1E6-8C99CCD10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7D7B9D29-FD11-3F66-0D7C-BF553C93F98A}"/>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50</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11509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What must you do if an evaluation of your station shows that the RF energy radiated by your station exceeds permissible limits for possible human absorption?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Take action to prevent human exposure to the excessive RF fields</a:t>
            </a:r>
          </a:p>
          <a:p>
            <a:pPr marL="457200" indent="-457200">
              <a:buFont typeface="+mj-lt"/>
              <a:buAutoNum type="alphaUcPeriod"/>
            </a:pPr>
            <a:r>
              <a:rPr lang="en-US" b="0" i="0" u="none" strike="noStrike" baseline="0" dirty="0">
                <a:latin typeface="Calibri" panose="020F0502020204030204" pitchFamily="34" charset="0"/>
              </a:rPr>
              <a:t>File an Environmental Impact Statement (EIS-97) with the FCC</a:t>
            </a:r>
          </a:p>
          <a:p>
            <a:pPr marL="457200" indent="-457200">
              <a:buFont typeface="+mj-lt"/>
              <a:buAutoNum type="alphaUcPeriod"/>
            </a:pPr>
            <a:r>
              <a:rPr lang="en-US" b="0" i="0" u="none" strike="noStrike" baseline="0" dirty="0">
                <a:latin typeface="Calibri" panose="020F0502020204030204" pitchFamily="34" charset="0"/>
              </a:rPr>
              <a:t>Secure written permission from your neighbors to operate above the controlled MPE limits</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G0A05 (A) </a:t>
            </a:r>
            <a:r>
              <a:rPr lang="pl-PL" sz="1600" b="1" dirty="0">
                <a:solidFill>
                  <a:srgbClr val="23408E"/>
                </a:solidFill>
                <a:latin typeface="Arial" panose="020B0604020202020204" pitchFamily="34" charset="0"/>
                <a:cs typeface="Arial" panose="020B0604020202020204" pitchFamily="34" charset="0"/>
              </a:rPr>
              <a:t>[97.13(c)(2), 1.1307(b)]</a:t>
            </a:r>
            <a:r>
              <a:rPr lang="en-US" sz="1600" b="1" dirty="0">
                <a:solidFill>
                  <a:srgbClr val="23408E"/>
                </a:solidFill>
                <a:latin typeface="Arial" panose="020B0604020202020204" pitchFamily="34" charset="0"/>
                <a:cs typeface="Arial" panose="020B0604020202020204" pitchFamily="34" charset="0"/>
              </a:rPr>
              <a:t> </a:t>
            </a:r>
            <a:r>
              <a:rPr lang="pt-BR" sz="1600" b="1" dirty="0">
                <a:solidFill>
                  <a:srgbClr val="23408E"/>
                </a:solidFill>
                <a:latin typeface="Arial" panose="020B0604020202020204" pitchFamily="34" charset="0"/>
                <a:cs typeface="Arial" panose="020B0604020202020204" pitchFamily="34" charset="0"/>
              </a:rPr>
              <a:t>Page 9-13</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17D7CA4-7EC8-4CCF-E67C-B20F652D9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0E4C5550-079B-4665-1FFD-3E079EA73B4A}"/>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51</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39496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must you do if your station fails to meet the FCC RF exposure exemption criteria?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Perform an RF Exposure Evaluation in accordance with FCC OET Bulletin 65</a:t>
            </a:r>
          </a:p>
          <a:p>
            <a:pPr marL="457200" indent="-457200">
              <a:buFont typeface="+mj-lt"/>
              <a:buAutoNum type="alphaUcPeriod"/>
            </a:pPr>
            <a:r>
              <a:rPr lang="en-US" b="0" i="0" u="none" strike="noStrike" baseline="0" dirty="0">
                <a:latin typeface="Calibri" panose="020F0502020204030204" pitchFamily="34" charset="0"/>
              </a:rPr>
              <a:t>Contact the FCC for permission to transmit</a:t>
            </a:r>
          </a:p>
          <a:p>
            <a:pPr marL="457200" indent="-457200">
              <a:buFont typeface="+mj-lt"/>
              <a:buAutoNum type="alphaUcPeriod"/>
            </a:pPr>
            <a:r>
              <a:rPr lang="en-US" b="0" i="0" u="none" strike="noStrike" baseline="0" dirty="0">
                <a:latin typeface="Calibri" panose="020F0502020204030204" pitchFamily="34" charset="0"/>
              </a:rPr>
              <a:t>Perform an RF exposure evaluation in accordance with World Meteorological Organization guidelines</a:t>
            </a:r>
          </a:p>
          <a:p>
            <a:pPr marL="457200" indent="-457200">
              <a:buFont typeface="+mj-lt"/>
              <a:buAutoNum type="alphaUcPeriod"/>
            </a:pPr>
            <a:r>
              <a:rPr lang="en-US" b="0" i="0" u="none" strike="noStrike" baseline="0" dirty="0">
                <a:latin typeface="Calibri" panose="020F0502020204030204" pitchFamily="34" charset="0"/>
              </a:rPr>
              <a:t>Use an FCC-approved band-pass filter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G0A06 (A) [97.13(c)(2), 1.1307(1)(b)(3)(i)] Page 9-9</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E2E414F-22AC-BF71-10E3-7170C4D8F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4FDA78E2-130D-8E13-D247-33367B077D48}"/>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52</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247135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effect of modulation duty cycle on RF exposure?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lower duty cycle permits greater power levels to be transmitted</a:t>
            </a:r>
          </a:p>
          <a:p>
            <a:pPr marL="457200" indent="-457200">
              <a:buFont typeface="+mj-lt"/>
              <a:buAutoNum type="alphaUcPeriod"/>
            </a:pPr>
            <a:r>
              <a:rPr lang="en-US" b="0" i="0" u="none" strike="noStrike" baseline="0" dirty="0">
                <a:latin typeface="Calibri" panose="020F0502020204030204" pitchFamily="34" charset="0"/>
              </a:rPr>
              <a:t>A higher duty cycle permits greater power levels to be transmitted</a:t>
            </a:r>
          </a:p>
          <a:p>
            <a:pPr marL="457200" indent="-457200">
              <a:buFont typeface="+mj-lt"/>
              <a:buAutoNum type="alphaUcPeriod"/>
            </a:pPr>
            <a:r>
              <a:rPr lang="en-US" b="0" i="0" u="none" strike="noStrike" baseline="0" dirty="0">
                <a:latin typeface="Calibri" panose="020F0502020204030204" pitchFamily="34" charset="0"/>
              </a:rPr>
              <a:t>Low duty cycle transmitters are exempt from RF exposure evaluation requirements</a:t>
            </a:r>
          </a:p>
          <a:p>
            <a:pPr marL="457200" indent="-457200">
              <a:buFont typeface="+mj-lt"/>
              <a:buAutoNum type="alphaUcPeriod"/>
            </a:pPr>
            <a:r>
              <a:rPr lang="en-US" b="0" i="0" u="none" strike="noStrike" baseline="0" dirty="0">
                <a:latin typeface="Calibri" panose="020F0502020204030204" pitchFamily="34" charset="0"/>
              </a:rPr>
              <a:t>High duty cycle transmitters are exempt from RF exposure requirements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G0A07 (A) Page 9-11</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E2604E-0F17-873E-77E4-04E7EDC65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D8E28332-D4F4-D6D4-0D2C-FA0C5B651317}"/>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53</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39044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of the following steps must an amateur operator take to ensure compliance with RF safety regulations?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normAutofit/>
          </a:bodyPr>
          <a:lstStyle/>
          <a:p>
            <a:pPr marL="457200" indent="-457200">
              <a:buFont typeface="+mj-lt"/>
              <a:buAutoNum type="alphaUcPeriod"/>
            </a:pPr>
            <a:r>
              <a:rPr lang="en-US" b="0" i="0" u="none" strike="noStrike" baseline="0" dirty="0">
                <a:latin typeface="Calibri" panose="020F0502020204030204" pitchFamily="34" charset="0"/>
              </a:rPr>
              <a:t>Post a copy of FCC Part 97.13 in the station</a:t>
            </a:r>
          </a:p>
          <a:p>
            <a:pPr marL="457200" indent="-457200">
              <a:buFont typeface="+mj-lt"/>
              <a:buAutoNum type="alphaUcPeriod"/>
            </a:pPr>
            <a:r>
              <a:rPr lang="en-US" b="0" i="0" u="none" strike="noStrike" baseline="0" dirty="0">
                <a:latin typeface="Calibri" panose="020F0502020204030204" pitchFamily="34" charset="0"/>
              </a:rPr>
              <a:t>Notify neighbors within a 100-foot radius of the antenna of the existence of the station and power levels</a:t>
            </a:r>
          </a:p>
          <a:p>
            <a:pPr marL="457200" indent="-457200">
              <a:buFont typeface="+mj-lt"/>
              <a:buAutoNum type="alphaUcPeriod"/>
            </a:pPr>
            <a:r>
              <a:rPr lang="en-US" b="0" i="0" u="none" strike="noStrike" baseline="0" dirty="0">
                <a:latin typeface="Calibri" panose="020F0502020204030204" pitchFamily="34" charset="0"/>
              </a:rPr>
              <a:t>Perform a routine RF exposure evaluation and prevent access to any identified high exposure areas</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G0A08 (C) [97.13(c)(2)] Page 9-12</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0989AB0-177D-0EDB-28F8-C777F2BD8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7D090AD7-4413-CBE1-7FC7-34486B04DB0E}"/>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54</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151609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type of instrument can be used to accurately measure an RF field strength?</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receiver with digital signal processing (DSP) noise reduction</a:t>
            </a:r>
          </a:p>
          <a:p>
            <a:pPr marL="457200" indent="-457200">
              <a:buFont typeface="+mj-lt"/>
              <a:buAutoNum type="alphaUcPeriod"/>
            </a:pPr>
            <a:r>
              <a:rPr lang="en-US" b="0" i="0" u="none" strike="noStrike" baseline="0" dirty="0">
                <a:latin typeface="Calibri" panose="020F0502020204030204" pitchFamily="34" charset="0"/>
              </a:rPr>
              <a:t>A calibrated field strength meter with a calibrated antenna</a:t>
            </a:r>
          </a:p>
          <a:p>
            <a:pPr marL="457200" indent="-457200">
              <a:buFont typeface="+mj-lt"/>
              <a:buAutoNum type="alphaUcPeriod"/>
            </a:pPr>
            <a:r>
              <a:rPr lang="en-US" b="0" i="0" u="none" strike="noStrike" baseline="0" dirty="0">
                <a:latin typeface="Calibri" panose="020F0502020204030204" pitchFamily="34" charset="0"/>
              </a:rPr>
              <a:t>An SWR meter with a peak-reading function</a:t>
            </a:r>
          </a:p>
          <a:p>
            <a:pPr marL="457200" indent="-457200">
              <a:buFont typeface="+mj-lt"/>
              <a:buAutoNum type="alphaUcPeriod"/>
            </a:pPr>
            <a:r>
              <a:rPr lang="en-US" b="0" i="0" u="none" strike="noStrike" baseline="0" dirty="0">
                <a:latin typeface="Calibri" panose="020F0502020204030204" pitchFamily="34" charset="0"/>
              </a:rPr>
              <a:t>An oscilloscope with a high-stability crystal marker generator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G0A09 (B) Page 9-13</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39A9747-5D61-E9B4-B430-7CD3B5ACC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B2C426A6-5340-A695-E090-A58D462C3E18}"/>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55</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27848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What should be done if evaluation shows that a neighbor might experience more than the allowable limit of RF exposure from the main lobe of a directional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Change to a non-polarized antenna with higher gain</a:t>
            </a:r>
          </a:p>
          <a:p>
            <a:pPr marL="457200" indent="-457200">
              <a:buFont typeface="+mj-lt"/>
              <a:buAutoNum type="alphaUcPeriod"/>
            </a:pPr>
            <a:r>
              <a:rPr lang="en-US" b="0" i="0" u="none" strike="noStrike" baseline="0" dirty="0">
                <a:latin typeface="Calibri" panose="020F0502020204030204" pitchFamily="34" charset="0"/>
              </a:rPr>
              <a:t>Use an antenna with a higher front-to-back ratio</a:t>
            </a:r>
          </a:p>
          <a:p>
            <a:pPr marL="457200" indent="-457200">
              <a:buFont typeface="+mj-lt"/>
              <a:buAutoNum type="alphaUcPeriod"/>
            </a:pPr>
            <a:r>
              <a:rPr lang="en-US" b="0" i="0" u="none" strike="noStrike" baseline="0" dirty="0">
                <a:latin typeface="Calibri" panose="020F0502020204030204" pitchFamily="34" charset="0"/>
              </a:rPr>
              <a:t>Take precautions to ensure that the antenna cannot be pointed in their direction when they are present</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G0A10 (C) Page 9-13</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4AB25E7-8671-0369-5D0D-82F787F93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ED3D025D-9672-D400-FFC1-A77AEFEDABD5}"/>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56</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28063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precaution should you take if you install an indoor transmitting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Locate the antenna close to your operating position to minimize feed-line radiation</a:t>
            </a:r>
          </a:p>
          <a:p>
            <a:pPr marL="457200" indent="-457200">
              <a:buFont typeface="+mj-lt"/>
              <a:buAutoNum type="alphaUcPeriod"/>
            </a:pPr>
            <a:r>
              <a:rPr lang="en-US" b="0" i="0" u="none" strike="noStrike" baseline="0" dirty="0">
                <a:latin typeface="Calibri" panose="020F0502020204030204" pitchFamily="34" charset="0"/>
              </a:rPr>
              <a:t>Position the antenna along the edge of a wall to reduce parasitic radiation</a:t>
            </a:r>
          </a:p>
          <a:p>
            <a:pPr marL="457200" indent="-457200">
              <a:buFont typeface="+mj-lt"/>
              <a:buAutoNum type="alphaUcPeriod"/>
            </a:pPr>
            <a:r>
              <a:rPr lang="en-US" b="0" i="0" u="none" strike="noStrike" baseline="0" dirty="0">
                <a:latin typeface="Calibri" panose="020F0502020204030204" pitchFamily="34" charset="0"/>
              </a:rPr>
              <a:t>Make sure that MPE limits are not exceeded in occupied areas</a:t>
            </a:r>
          </a:p>
          <a:p>
            <a:pPr marL="457200" indent="-457200">
              <a:buFont typeface="+mj-lt"/>
              <a:buAutoNum type="alphaUcPeriod"/>
            </a:pPr>
            <a:r>
              <a:rPr lang="en-US" b="0" i="0" u="none" strike="noStrike" baseline="0" dirty="0">
                <a:latin typeface="Calibri" panose="020F0502020204030204" pitchFamily="34" charset="0"/>
              </a:rPr>
              <a:t>Make sure the antenna is properly shielded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G0A11 (C) Page 9-14</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018744A-306A-A3B1-75C6-BC66A15B6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A23C2AAB-0712-EF05-3C47-3C7C885B1679}"/>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57</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37888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stations are subject to the FCC rules on RF exposure?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All commercial stations; amateur radio stations are exempt</a:t>
            </a:r>
          </a:p>
          <a:p>
            <a:pPr marL="457200" indent="-457200">
              <a:buFont typeface="+mj-lt"/>
              <a:buAutoNum type="alphaUcPeriod"/>
            </a:pPr>
            <a:r>
              <a:rPr lang="en-US" b="0" i="0" u="none" strike="noStrike" baseline="0" dirty="0">
                <a:latin typeface="Calibri" panose="020F0502020204030204" pitchFamily="34" charset="0"/>
              </a:rPr>
              <a:t>Only stations with antennas lower than one wavelength above the ground</a:t>
            </a:r>
          </a:p>
          <a:p>
            <a:pPr marL="457200" indent="-457200">
              <a:buFont typeface="+mj-lt"/>
              <a:buAutoNum type="alphaUcPeriod"/>
            </a:pPr>
            <a:r>
              <a:rPr lang="en-US" b="0" i="0" u="none" strike="noStrike" baseline="0" dirty="0">
                <a:latin typeface="Calibri" panose="020F0502020204030204" pitchFamily="34" charset="0"/>
              </a:rPr>
              <a:t>Only stations transmitting more than 500 watts PEP</a:t>
            </a:r>
          </a:p>
          <a:p>
            <a:pPr marL="457200" indent="-457200">
              <a:buFont typeface="+mj-lt"/>
              <a:buAutoNum type="alphaUcPeriod"/>
            </a:pPr>
            <a:r>
              <a:rPr lang="en-US" b="0" i="0" u="none" strike="noStrike" baseline="0" dirty="0">
                <a:latin typeface="Calibri" panose="020F0502020204030204" pitchFamily="34" charset="0"/>
              </a:rPr>
              <a:t>All stations with a time-averaged transmission of more than one milliwatt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G0A12 (D) [1.1307(1)(b)(3)(i)(A)] Page 9-9</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018744A-306A-A3B1-75C6-BC66A15B6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A23C2AAB-0712-EF05-3C47-3C7C885B1679}"/>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58</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267508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B57F-2A45-E5AF-678B-C2F81BB96C6E}"/>
              </a:ext>
            </a:extLst>
          </p:cNvPr>
          <p:cNvSpPr>
            <a:spLocks noGrp="1"/>
          </p:cNvSpPr>
          <p:nvPr>
            <p:ph type="title"/>
          </p:nvPr>
        </p:nvSpPr>
        <p:spPr>
          <a:xfrm>
            <a:off x="838200" y="255181"/>
            <a:ext cx="10515600" cy="1679944"/>
          </a:xfrm>
        </p:spPr>
        <p:txBody>
          <a:bodyPr>
            <a:normAutofit/>
          </a:bodyPr>
          <a:lstStyle/>
          <a:p>
            <a:pPr algn="ctr"/>
            <a:r>
              <a:rPr lang="en-US" sz="5400" b="1" dirty="0"/>
              <a:t>Section 9.3: Outdoor Safety</a:t>
            </a:r>
            <a:br>
              <a:rPr lang="en-US" dirty="0"/>
            </a:br>
            <a:r>
              <a:rPr lang="en-US" dirty="0"/>
              <a:t>Installing Antennas</a:t>
            </a:r>
          </a:p>
        </p:txBody>
      </p:sp>
      <p:sp>
        <p:nvSpPr>
          <p:cNvPr id="3" name="Content Placeholder 2">
            <a:extLst>
              <a:ext uri="{FF2B5EF4-FFF2-40B4-BE49-F238E27FC236}">
                <a16:creationId xmlns:a16="http://schemas.microsoft.com/office/drawing/2014/main" id="{546A082B-BA11-3A9C-DDB3-BC39D1D9DDFE}"/>
              </a:ext>
            </a:extLst>
          </p:cNvPr>
          <p:cNvSpPr>
            <a:spLocks noGrp="1"/>
          </p:cNvSpPr>
          <p:nvPr>
            <p:ph idx="1"/>
          </p:nvPr>
        </p:nvSpPr>
        <p:spPr>
          <a:xfrm>
            <a:off x="356075" y="1935125"/>
            <a:ext cx="11658600" cy="4377367"/>
          </a:xfrm>
        </p:spPr>
        <p:txBody>
          <a:bodyPr/>
          <a:lstStyle/>
          <a:p>
            <a:r>
              <a:rPr lang="en-US" sz="2400" dirty="0"/>
              <a:t>Place all antennas and feed lines well clear of power lines!</a:t>
            </a:r>
          </a:p>
          <a:p>
            <a:r>
              <a:rPr lang="en-US" sz="2400" dirty="0"/>
              <a:t>No part of antenna system should be closer than 10 feet from power lines</a:t>
            </a:r>
          </a:p>
          <a:p>
            <a:r>
              <a:rPr lang="en-US" sz="2400" dirty="0"/>
              <a:t>When working on roofs, trees, or towers, climbers and helpers should wear appropriate protective gear at all times … run through a safety checklist every time</a:t>
            </a:r>
          </a:p>
          <a:p>
            <a:r>
              <a:rPr lang="en-US" sz="2400" dirty="0"/>
              <a:t>Turn off and unplug all ac equipment, locking circuits out and tagging them if possible</a:t>
            </a:r>
          </a:p>
          <a:p>
            <a:r>
              <a:rPr lang="en-US" sz="2400" dirty="0"/>
              <a:t>Transmitters should be off and disconnected from feed line to avoid shock or excessive RF exposure</a:t>
            </a:r>
          </a:p>
          <a:p>
            <a:r>
              <a:rPr lang="en-US" sz="2400" dirty="0"/>
              <a:t>Belts and harnesses must be within their service life and adequately rated for weight</a:t>
            </a:r>
          </a:p>
          <a:p>
            <a:r>
              <a:rPr lang="en-US" sz="2400" dirty="0"/>
              <a:t>Check the weather report!</a:t>
            </a:r>
          </a:p>
          <a:p>
            <a:r>
              <a:rPr lang="en-US" sz="2400" dirty="0"/>
              <a:t>Take your time</a:t>
            </a:r>
          </a:p>
        </p:txBody>
      </p:sp>
      <p:pic>
        <p:nvPicPr>
          <p:cNvPr id="4" name="Picture 3">
            <a:extLst>
              <a:ext uri="{FF2B5EF4-FFF2-40B4-BE49-F238E27FC236}">
                <a16:creationId xmlns:a16="http://schemas.microsoft.com/office/drawing/2014/main" id="{5698EEDC-CDF0-8D9C-6934-3F8CA33F8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7116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17ED-3A23-61A9-1BF0-5D0B5F6566F6}"/>
              </a:ext>
            </a:extLst>
          </p:cNvPr>
          <p:cNvSpPr>
            <a:spLocks noGrp="1"/>
          </p:cNvSpPr>
          <p:nvPr>
            <p:ph type="title"/>
          </p:nvPr>
        </p:nvSpPr>
        <p:spPr>
          <a:xfrm>
            <a:off x="228600" y="228600"/>
            <a:ext cx="11353800" cy="609600"/>
          </a:xfrm>
          <a:solidFill>
            <a:srgbClr val="FFFF00"/>
          </a:solidFill>
          <a:ln>
            <a:solidFill>
              <a:schemeClr val="tx1"/>
            </a:solidFill>
          </a:ln>
        </p:spPr>
        <p:txBody>
          <a:bodyPr/>
          <a:lstStyle/>
          <a:p>
            <a:r>
              <a:rPr lang="en-US" sz="2800" dirty="0"/>
              <a:t>Table 9.1: Effects of Electric Current Through the Body of an Average Person</a:t>
            </a:r>
          </a:p>
        </p:txBody>
      </p:sp>
      <p:pic>
        <p:nvPicPr>
          <p:cNvPr id="4" name="Picture 3">
            <a:extLst>
              <a:ext uri="{FF2B5EF4-FFF2-40B4-BE49-F238E27FC236}">
                <a16:creationId xmlns:a16="http://schemas.microsoft.com/office/drawing/2014/main" id="{9AF891B9-5E50-05B3-2472-8551F9AC2BDD}"/>
              </a:ext>
            </a:extLst>
          </p:cNvPr>
          <p:cNvPicPr>
            <a:picLocks noChangeAspect="1"/>
          </p:cNvPicPr>
          <p:nvPr/>
        </p:nvPicPr>
        <p:blipFill>
          <a:blip r:embed="rId2"/>
          <a:stretch>
            <a:fillRect/>
          </a:stretch>
        </p:blipFill>
        <p:spPr>
          <a:xfrm>
            <a:off x="920272" y="1615155"/>
            <a:ext cx="9970456" cy="4176366"/>
          </a:xfrm>
          <a:prstGeom prst="rect">
            <a:avLst/>
          </a:prstGeom>
          <a:ln>
            <a:solidFill>
              <a:schemeClr val="tx1"/>
            </a:solidFill>
          </a:ln>
        </p:spPr>
      </p:pic>
      <p:pic>
        <p:nvPicPr>
          <p:cNvPr id="3" name="Picture 2">
            <a:extLst>
              <a:ext uri="{FF2B5EF4-FFF2-40B4-BE49-F238E27FC236}">
                <a16:creationId xmlns:a16="http://schemas.microsoft.com/office/drawing/2014/main" id="{E9DFDC9F-E804-E813-3185-58E2A7F58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087630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F12C6FDB-A718-0747-D23B-C6A40DE1A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026222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these choices should be observed when climbing a tower using a safety harness?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Always hold on to the tower with one hand</a:t>
            </a:r>
          </a:p>
          <a:p>
            <a:pPr marL="457200" indent="-457200">
              <a:buFont typeface="+mj-lt"/>
              <a:buAutoNum type="alphaUcPeriod"/>
            </a:pPr>
            <a:r>
              <a:rPr lang="en-US" b="0" i="0" u="none" strike="noStrike" baseline="0" dirty="0">
                <a:latin typeface="Calibri" panose="020F0502020204030204" pitchFamily="34" charset="0"/>
              </a:rPr>
              <a:t>Confirm that the harness is rated for the weight of the climber and that it is within its allowable service life</a:t>
            </a:r>
          </a:p>
          <a:p>
            <a:pPr marL="457200" indent="-457200">
              <a:buFont typeface="+mj-lt"/>
              <a:buAutoNum type="alphaUcPeriod"/>
            </a:pPr>
            <a:r>
              <a:rPr lang="en-US" b="0" i="0" u="none" strike="noStrike" baseline="0" dirty="0">
                <a:latin typeface="Calibri" panose="020F0502020204030204" pitchFamily="34" charset="0"/>
              </a:rPr>
              <a:t>Ensure that all heavy tools are securely fastened to the harness</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G0B07 (B) Page 9-16</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FA073A-262C-470A-9989-FDA9FBB38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2C9AB873-C8AC-3578-6ECD-FA72C4B37C63}"/>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61</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23494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should be done before climbing a tower that supports electrically powered devices?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Notify the electric company that a person will be working on the tower</a:t>
            </a:r>
          </a:p>
          <a:p>
            <a:pPr marL="457200" indent="-457200">
              <a:buFont typeface="+mj-lt"/>
              <a:buAutoNum type="alphaUcPeriod"/>
            </a:pPr>
            <a:r>
              <a:rPr lang="en-US" b="0" i="0" u="none" strike="noStrike" baseline="0" dirty="0">
                <a:latin typeface="Calibri" panose="020F0502020204030204" pitchFamily="34" charset="0"/>
              </a:rPr>
              <a:t>Make sure all circuits that supply power to the tower are locked out and tagged</a:t>
            </a:r>
          </a:p>
          <a:p>
            <a:pPr marL="457200" indent="-457200">
              <a:buFont typeface="+mj-lt"/>
              <a:buAutoNum type="alphaUcPeriod"/>
            </a:pPr>
            <a:r>
              <a:rPr lang="en-US" b="0" i="0" u="none" strike="noStrike" baseline="0" dirty="0">
                <a:latin typeface="Calibri" panose="020F0502020204030204" pitchFamily="34" charset="0"/>
              </a:rPr>
              <a:t>Unground the base of the tower</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G0B08 (B) Page 9-16</a:t>
            </a:r>
            <a:endParaRPr lang="en-US" sz="1600" b="1" dirty="0">
              <a:solidFill>
                <a:srgbClr val="23408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5F9FE2D-200A-FF8E-84B5-86821A206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
        <p:nvSpPr>
          <p:cNvPr id="7" name="TextBox 6">
            <a:extLst>
              <a:ext uri="{FF2B5EF4-FFF2-40B4-BE49-F238E27FC236}">
                <a16:creationId xmlns:a16="http://schemas.microsoft.com/office/drawing/2014/main" id="{7EDBF57F-D368-8B1B-5A2D-724C9C9CC735}"/>
              </a:ext>
            </a:extLst>
          </p:cNvPr>
          <p:cNvSpPr txBox="1"/>
          <p:nvPr/>
        </p:nvSpPr>
        <p:spPr>
          <a:xfrm>
            <a:off x="11430000" y="656927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62</a:t>
            </a:fld>
            <a:endParaRPr lang="en-US" sz="1200" b="1" dirty="0">
              <a:solidFill>
                <a:srgbClr val="23408E"/>
              </a:solidFill>
              <a:cs typeface="Arial" panose="020B0604020202020204" pitchFamily="34" charset="0"/>
            </a:endParaRPr>
          </a:p>
        </p:txBody>
      </p:sp>
    </p:spTree>
    <p:extLst>
      <p:ext uri="{BB962C8B-B14F-4D97-AF65-F5344CB8AC3E}">
        <p14:creationId xmlns:p14="http://schemas.microsoft.com/office/powerpoint/2010/main" val="18259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18F6-4434-42A2-8D4D-C3C7D17A8E63}"/>
              </a:ext>
            </a:extLst>
          </p:cNvPr>
          <p:cNvSpPr>
            <a:spLocks noGrp="1"/>
          </p:cNvSpPr>
          <p:nvPr>
            <p:ph type="title"/>
          </p:nvPr>
        </p:nvSpPr>
        <p:spPr>
          <a:xfrm>
            <a:off x="457200" y="3124200"/>
            <a:ext cx="10972800" cy="1143000"/>
          </a:xfrm>
        </p:spPr>
        <p:txBody>
          <a:bodyPr/>
          <a:lstStyle/>
          <a:p>
            <a:r>
              <a:rPr lang="en-US" dirty="0"/>
              <a:t>END OF CHAPTER 9 PART 1 OF 1</a:t>
            </a:r>
          </a:p>
        </p:txBody>
      </p:sp>
      <p:pic>
        <p:nvPicPr>
          <p:cNvPr id="3" name="Picture 2">
            <a:extLst>
              <a:ext uri="{FF2B5EF4-FFF2-40B4-BE49-F238E27FC236}">
                <a16:creationId xmlns:a16="http://schemas.microsoft.com/office/drawing/2014/main" id="{0C6C5B9E-25FF-17A4-C670-BB526C5A4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94516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219200" y="17526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26EA69D-C571-0EDC-CAD7-E0270D77B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58968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42BC-CB94-3ACE-0E97-0970D328ABA6}"/>
              </a:ext>
            </a:extLst>
          </p:cNvPr>
          <p:cNvSpPr>
            <a:spLocks noGrp="1"/>
          </p:cNvSpPr>
          <p:nvPr>
            <p:ph type="title"/>
          </p:nvPr>
        </p:nvSpPr>
        <p:spPr/>
        <p:txBody>
          <a:bodyPr/>
          <a:lstStyle/>
          <a:p>
            <a:r>
              <a:rPr lang="en-US" dirty="0"/>
              <a:t>Soldering Safety</a:t>
            </a:r>
          </a:p>
        </p:txBody>
      </p:sp>
      <p:sp>
        <p:nvSpPr>
          <p:cNvPr id="3" name="Content Placeholder 2">
            <a:extLst>
              <a:ext uri="{FF2B5EF4-FFF2-40B4-BE49-F238E27FC236}">
                <a16:creationId xmlns:a16="http://schemas.microsoft.com/office/drawing/2014/main" id="{D435D19E-66FE-80D9-6978-563BA7D23099}"/>
              </a:ext>
            </a:extLst>
          </p:cNvPr>
          <p:cNvSpPr>
            <a:spLocks noGrp="1"/>
          </p:cNvSpPr>
          <p:nvPr>
            <p:ph idx="1"/>
          </p:nvPr>
        </p:nvSpPr>
        <p:spPr/>
        <p:txBody>
          <a:bodyPr/>
          <a:lstStyle/>
          <a:p>
            <a:r>
              <a:rPr lang="en-US" dirty="0"/>
              <a:t>Primarily lead-based; tin added to lower melting point</a:t>
            </a:r>
          </a:p>
          <a:p>
            <a:pPr lvl="1"/>
            <a:r>
              <a:rPr lang="en-US" dirty="0"/>
              <a:t>Lead is a known toxin</a:t>
            </a:r>
          </a:p>
          <a:p>
            <a:pPr lvl="1"/>
            <a:r>
              <a:rPr lang="en-US" dirty="0"/>
              <a:t>Solder in a well-ventilated area</a:t>
            </a:r>
          </a:p>
          <a:p>
            <a:pPr lvl="1"/>
            <a:r>
              <a:rPr lang="en-US" dirty="0"/>
              <a:t>Rosin flux smoke likely not good for you in high doses</a:t>
            </a:r>
          </a:p>
          <a:p>
            <a:pPr lvl="1"/>
            <a:r>
              <a:rPr lang="en-US" dirty="0"/>
              <a:t>When finished, wash hands to remove solder or flux residue</a:t>
            </a:r>
          </a:p>
          <a:p>
            <a:pPr>
              <a:buClr>
                <a:schemeClr val="tx1"/>
              </a:buClr>
            </a:pPr>
            <a:r>
              <a:rPr lang="en-US" dirty="0"/>
              <a:t>As of 2006, environmental regulations were passed for solder to eventually be lead-free (leaded solder still available)</a:t>
            </a:r>
          </a:p>
          <a:p>
            <a:pPr lvl="1">
              <a:buClr>
                <a:schemeClr val="tx1"/>
              </a:buClr>
            </a:pPr>
            <a:r>
              <a:rPr lang="en-US" dirty="0"/>
              <a:t>Lead-free solder melts at significantly higher temperature than traditional “60/40” solder (60% tin / 40% lead) … greater risk of damaging heat-sensitive components</a:t>
            </a:r>
          </a:p>
        </p:txBody>
      </p:sp>
      <p:pic>
        <p:nvPicPr>
          <p:cNvPr id="4" name="Picture 3">
            <a:extLst>
              <a:ext uri="{FF2B5EF4-FFF2-40B4-BE49-F238E27FC236}">
                <a16:creationId xmlns:a16="http://schemas.microsoft.com/office/drawing/2014/main" id="{CB3189D6-DBD3-AFEE-6FA1-E7BB51610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17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D8B61330-A381-42DC-5839-2A688B450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91116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 danger from lead-tin solder?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Lead can contaminate food if hands are not washed carefully after handling the solder</a:t>
            </a:r>
          </a:p>
          <a:p>
            <a:pPr marL="457200" indent="-457200">
              <a:buFont typeface="+mj-lt"/>
              <a:buAutoNum type="alphaUcPeriod"/>
            </a:pPr>
            <a:r>
              <a:rPr lang="en-US" b="0" i="0" u="none" strike="noStrike" baseline="0" dirty="0">
                <a:latin typeface="Calibri" panose="020F0502020204030204" pitchFamily="34" charset="0"/>
              </a:rPr>
              <a:t>High voltages can cause lead-tin solder to disintegrate suddenly</a:t>
            </a:r>
          </a:p>
          <a:p>
            <a:pPr marL="457200" indent="-457200">
              <a:buFont typeface="+mj-lt"/>
              <a:buAutoNum type="alphaUcPeriod"/>
            </a:pPr>
            <a:r>
              <a:rPr lang="en-US" b="0" i="0" u="none" strike="noStrike" baseline="0" dirty="0">
                <a:latin typeface="Calibri" panose="020F0502020204030204" pitchFamily="34" charset="0"/>
              </a:rPr>
              <a:t>Tin in the solder can “cold flow,” causing shorts in the circuit</a:t>
            </a:r>
          </a:p>
          <a:p>
            <a:pPr marL="457200" indent="-457200">
              <a:buFont typeface="+mj-lt"/>
              <a:buAutoNum type="alphaUcPeriod"/>
            </a:pPr>
            <a:r>
              <a:rPr lang="en-US" b="0" i="0" u="none" strike="noStrike" baseline="0" dirty="0">
                <a:latin typeface="Calibri" panose="020F0502020204030204" pitchFamily="34" charset="0"/>
              </a:rPr>
              <a:t>RF energy can convert the lead into a poisonous gas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G0B10 (A) Page 9-3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446247B-906F-4490-A209-EB1281BD907B}"/>
              </a:ext>
            </a:extLst>
          </p:cNvPr>
          <p:cNvSpPr txBox="1"/>
          <p:nvPr/>
        </p:nvSpPr>
        <p:spPr>
          <a:xfrm>
            <a:off x="11430000" y="6550223"/>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BB0B5D91-558F-DE3D-7719-FACC401FD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78495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3660</Words>
  <Application>Microsoft Office PowerPoint</Application>
  <PresentationFormat>Widescreen</PresentationFormat>
  <Paragraphs>363</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Arial Narrow</vt:lpstr>
      <vt:lpstr>Bahnschrift SemiBold Condensed</vt:lpstr>
      <vt:lpstr>Calibri</vt:lpstr>
      <vt:lpstr>Office Theme</vt:lpstr>
      <vt:lpstr>PowerPoint Presentation</vt:lpstr>
      <vt:lpstr>Resource &amp; Reference</vt:lpstr>
      <vt:lpstr>Chapter 9 Part 1 of 1  ARRL General Class Electrical and RF Safety Sections 9.1, 9.2, 9.3  Electrical Safety, RF Exposure, Outdoor Safety </vt:lpstr>
      <vt:lpstr>Section 9.1: Electrical Safety  Preventing Electric Shock</vt:lpstr>
      <vt:lpstr>Figure 9.1: Diagram of a Grounding Stick</vt:lpstr>
      <vt:lpstr>Table 9.1: Effects of Electric Current Through the Body of an Average Person</vt:lpstr>
      <vt:lpstr>Soldering Safety</vt:lpstr>
      <vt:lpstr>PRACTICE QUESTIONS</vt:lpstr>
      <vt:lpstr>Which of the following is a danger from lead-tin solder?</vt:lpstr>
      <vt:lpstr>Wiring Practices</vt:lpstr>
      <vt:lpstr>Fig 9.3</vt:lpstr>
      <vt:lpstr>Table 9.2</vt:lpstr>
      <vt:lpstr>Fuses and Circuit Breakers</vt:lpstr>
      <vt:lpstr>Ground fault circuit interrupter (GFCI) circuit breakers</vt:lpstr>
      <vt:lpstr>Safety Interlock</vt:lpstr>
      <vt:lpstr>PRACTICE QUESTIONS</vt:lpstr>
      <vt:lpstr>Which wire or wires in a four-conductor 240 VAC circuit should be attached to fuses or circuit breakers?</vt:lpstr>
      <vt:lpstr>According the National Electrical Code, what is the minimum wire size that may be used safely for wiring with a 20-ampere circuit breaker?</vt:lpstr>
      <vt:lpstr>Which size of fuse or circuit breaker would be appropriate to use with a circuit that uses AWG number 14 wiring?</vt:lpstr>
      <vt:lpstr>Which of the following conditions will cause a ground fault circuit interrupter (GFCI) to disconnect AC power?</vt:lpstr>
      <vt:lpstr>Which of the following is covered by the National Electrical Code?</vt:lpstr>
      <vt:lpstr>What is the purpose of a power supply interlock?</vt:lpstr>
      <vt:lpstr>Generator Safety</vt:lpstr>
      <vt:lpstr>PRACTICE QUESTIONS</vt:lpstr>
      <vt:lpstr>Which of the following is true of an emergency generator installation?</vt:lpstr>
      <vt:lpstr>Lightning</vt:lpstr>
      <vt:lpstr>PRACTICE QUESTIONS</vt:lpstr>
      <vt:lpstr>Why should soldered joints not be used in lightning protection ground connections?</vt:lpstr>
      <vt:lpstr>Where should the station’s lightning protection ground system be located?</vt:lpstr>
      <vt:lpstr>Which of the following is required for lightning protection ground rods?</vt:lpstr>
      <vt:lpstr>Where should lightning arrestors be located?</vt:lpstr>
      <vt:lpstr>Section 9.2 RF Exposure</vt:lpstr>
      <vt:lpstr>Power Density</vt:lpstr>
      <vt:lpstr>Absorption and Limits</vt:lpstr>
      <vt:lpstr>Fig 9.9</vt:lpstr>
      <vt:lpstr>Limits for Occupational/Controlled Exposure (Combined Table 9.3A &amp; 9.3B)</vt:lpstr>
      <vt:lpstr>Table 9.3B Limits for General Population/Uncontrolled Exposure</vt:lpstr>
      <vt:lpstr>Duty Cycle &amp; Controlled/Uncontrolled Environments</vt:lpstr>
      <vt:lpstr>Duty Cycle</vt:lpstr>
      <vt:lpstr>Table 9.4</vt:lpstr>
      <vt:lpstr>Calculating Average Duty Cycle Power</vt:lpstr>
      <vt:lpstr>Estimating Exposure &amp; Station Evaluation      (ERP = Effective Radiated Power)</vt:lpstr>
      <vt:lpstr>Table 9.5A</vt:lpstr>
      <vt:lpstr>Table 9.5B</vt:lpstr>
      <vt:lpstr>Exposure Safety Measures / Good Practices</vt:lpstr>
      <vt:lpstr>PRACTICE QUESTIONS</vt:lpstr>
      <vt:lpstr>What is one way that RF energy can affect human body tissue?</vt:lpstr>
      <vt:lpstr>Which of the following is used to determine RF exposure from a transmitted signal?</vt:lpstr>
      <vt:lpstr>How can you determine that your station complies with FCC RF exposure regulations?</vt:lpstr>
      <vt:lpstr>What does “time averaging” mean when evaluating RF radiation exposure?</vt:lpstr>
      <vt:lpstr>What must you do if an evaluation of your station shows that the RF energy radiated by your station exceeds permissible limits for possible human absorption?</vt:lpstr>
      <vt:lpstr>What must you do if your station fails to meet the FCC RF exposure exemption criteria?</vt:lpstr>
      <vt:lpstr>What is the effect of modulation duty cycle on RF exposure?</vt:lpstr>
      <vt:lpstr>Which of the following steps must an amateur operator take to ensure compliance with RF safety regulations?</vt:lpstr>
      <vt:lpstr>What type of instrument can be used to accurately measure an RF field strength?</vt:lpstr>
      <vt:lpstr>What should be done if evaluation shows that a neighbor might experience more than the allowable limit of RF exposure from the main lobe of a directional antenna?</vt:lpstr>
      <vt:lpstr>What precaution should you take if you install an indoor transmitting antenna?</vt:lpstr>
      <vt:lpstr>What stations are subject to the FCC rules on RF exposure?</vt:lpstr>
      <vt:lpstr>Section 9.3: Outdoor Safety Installing Antennas</vt:lpstr>
      <vt:lpstr>PRACTICE QUESTIONS</vt:lpstr>
      <vt:lpstr>Which of these choices should be observed when climbing a tower using a safety harness?</vt:lpstr>
      <vt:lpstr>What should be done before climbing a tower that supports electrically powered devices?</vt:lpstr>
      <vt:lpstr>END OF CHAPTER 9 PART 1 OF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38</cp:revision>
  <dcterms:created xsi:type="dcterms:W3CDTF">2023-04-13T22:40:08Z</dcterms:created>
  <dcterms:modified xsi:type="dcterms:W3CDTF">2023-06-18T23:02:16Z</dcterms:modified>
</cp:coreProperties>
</file>