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7" r:id="rId2"/>
    <p:sldId id="446" r:id="rId3"/>
    <p:sldId id="434" r:id="rId4"/>
    <p:sldId id="654" r:id="rId5"/>
    <p:sldId id="665" r:id="rId6"/>
    <p:sldId id="666" r:id="rId7"/>
    <p:sldId id="667" r:id="rId8"/>
    <p:sldId id="668" r:id="rId9"/>
    <p:sldId id="669" r:id="rId10"/>
    <p:sldId id="670" r:id="rId11"/>
    <p:sldId id="671" r:id="rId12"/>
    <p:sldId id="672" r:id="rId13"/>
    <p:sldId id="652" r:id="rId14"/>
    <p:sldId id="653" r:id="rId15"/>
    <p:sldId id="655" r:id="rId16"/>
    <p:sldId id="656" r:id="rId17"/>
    <p:sldId id="657" r:id="rId18"/>
    <p:sldId id="658" r:id="rId19"/>
    <p:sldId id="659" r:id="rId20"/>
    <p:sldId id="660" r:id="rId21"/>
    <p:sldId id="661" r:id="rId22"/>
    <p:sldId id="662" r:id="rId23"/>
    <p:sldId id="663" r:id="rId24"/>
    <p:sldId id="673" r:id="rId25"/>
    <p:sldId id="682" r:id="rId26"/>
    <p:sldId id="683" r:id="rId27"/>
    <p:sldId id="684" r:id="rId28"/>
    <p:sldId id="674" r:id="rId29"/>
    <p:sldId id="675" r:id="rId30"/>
    <p:sldId id="676" r:id="rId31"/>
    <p:sldId id="677" r:id="rId32"/>
    <p:sldId id="678" r:id="rId33"/>
    <p:sldId id="679" r:id="rId34"/>
    <p:sldId id="680" r:id="rId35"/>
    <p:sldId id="681" r:id="rId36"/>
    <p:sldId id="717" r:id="rId37"/>
    <p:sldId id="685" r:id="rId38"/>
    <p:sldId id="718" r:id="rId39"/>
    <p:sldId id="702" r:id="rId40"/>
    <p:sldId id="703" r:id="rId41"/>
    <p:sldId id="705" r:id="rId42"/>
    <p:sldId id="686" r:id="rId43"/>
    <p:sldId id="687" r:id="rId44"/>
    <p:sldId id="688" r:id="rId45"/>
    <p:sldId id="689" r:id="rId46"/>
    <p:sldId id="690" r:id="rId47"/>
    <p:sldId id="691" r:id="rId48"/>
    <p:sldId id="692" r:id="rId49"/>
    <p:sldId id="693" r:id="rId50"/>
    <p:sldId id="694" r:id="rId51"/>
    <p:sldId id="695" r:id="rId52"/>
    <p:sldId id="696" r:id="rId53"/>
    <p:sldId id="697" r:id="rId54"/>
    <p:sldId id="698" r:id="rId55"/>
    <p:sldId id="699" r:id="rId56"/>
    <p:sldId id="701" r:id="rId57"/>
    <p:sldId id="719" r:id="rId58"/>
    <p:sldId id="706" r:id="rId59"/>
    <p:sldId id="713" r:id="rId60"/>
    <p:sldId id="714" r:id="rId61"/>
    <p:sldId id="715" r:id="rId62"/>
    <p:sldId id="707" r:id="rId63"/>
    <p:sldId id="708" r:id="rId64"/>
    <p:sldId id="709" r:id="rId65"/>
    <p:sldId id="710" r:id="rId66"/>
    <p:sldId id="711" r:id="rId67"/>
    <p:sldId id="712" r:id="rId68"/>
    <p:sldId id="433" r:id="rId69"/>
    <p:sldId id="716" r:id="rId7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3408E"/>
    <a:srgbClr val="87878D"/>
    <a:srgbClr val="F7EA7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p:scale>
          <a:sx n="90" d="100"/>
          <a:sy n="90" d="100"/>
        </p:scale>
        <p:origin x="1254" y="58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 Type="http://schemas.openxmlformats.org/officeDocument/2006/relationships/slide" Target="slides/slide6.xml"/><Relationship Id="rId71"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1" Type="http://schemas.openxmlformats.org/officeDocument/2006/relationships/slideMaster" Target="slideMasters/slideMaster1.xml"/><Relationship Id="rId6" Type="http://schemas.openxmlformats.org/officeDocument/2006/relationships/slide" Target="slides/slide5.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17B55178-4DF4-ECBD-9A7C-59CCA467065C}"/>
              </a:ext>
            </a:extLst>
          </p:cNvPr>
          <p:cNvSpPr/>
          <p:nvPr userDrawn="1"/>
        </p:nvSpPr>
        <p:spPr>
          <a:xfrm>
            <a:off x="0" y="6482292"/>
            <a:ext cx="12192000" cy="365125"/>
          </a:xfrm>
          <a:prstGeom prst="rect">
            <a:avLst/>
          </a:prstGeom>
          <a:solidFill>
            <a:srgbClr val="F7EA77"/>
          </a:solidFill>
          <a:ln>
            <a:solidFill>
              <a:srgbClr val="F7EA7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FD383990-C614-1D00-C104-BB24ECA79EE7}"/>
              </a:ext>
            </a:extLst>
          </p:cNvPr>
          <p:cNvSpPr>
            <a:spLocks noGrp="1"/>
          </p:cNvSpPr>
          <p:nvPr>
            <p:ph type="ctrTitle"/>
          </p:nvPr>
        </p:nvSpPr>
        <p:spPr>
          <a:xfrm>
            <a:off x="1524000" y="1122363"/>
            <a:ext cx="9144000" cy="2387600"/>
          </a:xfrm>
        </p:spPr>
        <p:txBody>
          <a:bodyPr anchor="b"/>
          <a:lstStyle>
            <a:lvl1pPr algn="ctr">
              <a:defRPr sz="6000">
                <a:latin typeface="+mn-lt"/>
              </a:defRPr>
            </a:lvl1pPr>
          </a:lstStyle>
          <a:p>
            <a:r>
              <a:rPr lang="en-US"/>
              <a:t>Click to edit Master title style</a:t>
            </a:r>
          </a:p>
        </p:txBody>
      </p:sp>
      <p:sp>
        <p:nvSpPr>
          <p:cNvPr id="3" name="Subtitle 2">
            <a:extLst>
              <a:ext uri="{FF2B5EF4-FFF2-40B4-BE49-F238E27FC236}">
                <a16:creationId xmlns:a16="http://schemas.microsoft.com/office/drawing/2014/main" id="{7752E08E-B14E-76B6-BDFB-DBADADE300B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91380FCA-A355-BAE5-F019-ABB08C70F001}"/>
              </a:ext>
            </a:extLst>
          </p:cNvPr>
          <p:cNvSpPr>
            <a:spLocks noGrp="1"/>
          </p:cNvSpPr>
          <p:nvPr>
            <p:ph type="dt" sz="half" idx="10"/>
          </p:nvPr>
        </p:nvSpPr>
        <p:spPr/>
        <p:txBody>
          <a:bodyPr/>
          <a:lstStyle/>
          <a:p>
            <a:fld id="{D9E2EDEA-0E9A-441B-8165-5B5A8D292561}" type="datetimeFigureOut">
              <a:rPr lang="en-US" smtClean="0"/>
              <a:t>6/18/2023</a:t>
            </a:fld>
            <a:endParaRPr lang="en-US" dirty="0"/>
          </a:p>
        </p:txBody>
      </p:sp>
      <p:sp>
        <p:nvSpPr>
          <p:cNvPr id="5" name="Footer Placeholder 4">
            <a:extLst>
              <a:ext uri="{FF2B5EF4-FFF2-40B4-BE49-F238E27FC236}">
                <a16:creationId xmlns:a16="http://schemas.microsoft.com/office/drawing/2014/main" id="{C50EF83B-D963-3B54-BB9E-27551E0BAAA9}"/>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5D126F77-6C17-5E73-9273-C979313114E2}"/>
              </a:ext>
            </a:extLst>
          </p:cNvPr>
          <p:cNvSpPr>
            <a:spLocks noGrp="1"/>
          </p:cNvSpPr>
          <p:nvPr>
            <p:ph type="sldNum" sz="quarter" idx="12"/>
          </p:nvPr>
        </p:nvSpPr>
        <p:spPr/>
        <p:txBody>
          <a:bodyPr/>
          <a:lstStyle/>
          <a:p>
            <a:fld id="{3E3EC0B7-8BBD-4273-AA27-877FAEC5D9D8}" type="slidenum">
              <a:rPr lang="en-US" smtClean="0"/>
              <a:t>‹#›</a:t>
            </a:fld>
            <a:endParaRPr lang="en-US" dirty="0"/>
          </a:p>
        </p:txBody>
      </p:sp>
      <p:grpSp>
        <p:nvGrpSpPr>
          <p:cNvPr id="11" name="Group 10">
            <a:extLst>
              <a:ext uri="{FF2B5EF4-FFF2-40B4-BE49-F238E27FC236}">
                <a16:creationId xmlns:a16="http://schemas.microsoft.com/office/drawing/2014/main" id="{0388DA59-A941-7693-0A15-E67D416BAFC9}"/>
              </a:ext>
            </a:extLst>
          </p:cNvPr>
          <p:cNvGrpSpPr/>
          <p:nvPr userDrawn="1"/>
        </p:nvGrpSpPr>
        <p:grpSpPr>
          <a:xfrm>
            <a:off x="0" y="-42333"/>
            <a:ext cx="12192000" cy="286808"/>
            <a:chOff x="0" y="-42333"/>
            <a:chExt cx="12192000" cy="286808"/>
          </a:xfrm>
        </p:grpSpPr>
        <p:sp>
          <p:nvSpPr>
            <p:cNvPr id="7" name="Rectangle 6">
              <a:extLst>
                <a:ext uri="{FF2B5EF4-FFF2-40B4-BE49-F238E27FC236}">
                  <a16:creationId xmlns:a16="http://schemas.microsoft.com/office/drawing/2014/main" id="{2A3B6317-F524-70FC-D86F-915168C36A34}"/>
                </a:ext>
              </a:extLst>
            </p:cNvPr>
            <p:cNvSpPr/>
            <p:nvPr userDrawn="1"/>
          </p:nvSpPr>
          <p:spPr>
            <a:xfrm>
              <a:off x="0" y="-42333"/>
              <a:ext cx="12192000" cy="194733"/>
            </a:xfrm>
            <a:prstGeom prst="rect">
              <a:avLst/>
            </a:prstGeom>
            <a:solidFill>
              <a:srgbClr val="23408E"/>
            </a:solidFill>
            <a:ln>
              <a:solidFill>
                <a:srgbClr val="23408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a:extLst>
                <a:ext uri="{FF2B5EF4-FFF2-40B4-BE49-F238E27FC236}">
                  <a16:creationId xmlns:a16="http://schemas.microsoft.com/office/drawing/2014/main" id="{46886B23-0CDA-0791-4BCE-E19615BD18D9}"/>
                </a:ext>
              </a:extLst>
            </p:cNvPr>
            <p:cNvSpPr/>
            <p:nvPr userDrawn="1"/>
          </p:nvSpPr>
          <p:spPr>
            <a:xfrm>
              <a:off x="0" y="147636"/>
              <a:ext cx="12192000" cy="96839"/>
            </a:xfrm>
            <a:prstGeom prst="rect">
              <a:avLst/>
            </a:prstGeom>
            <a:solidFill>
              <a:srgbClr val="F7EA77"/>
            </a:solidFill>
            <a:ln>
              <a:solidFill>
                <a:srgbClr val="F7EA7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0" name="TextBox 9">
            <a:extLst>
              <a:ext uri="{FF2B5EF4-FFF2-40B4-BE49-F238E27FC236}">
                <a16:creationId xmlns:a16="http://schemas.microsoft.com/office/drawing/2014/main" id="{1F4023D1-03EA-0AA7-4634-78F254C6429F}"/>
              </a:ext>
            </a:extLst>
          </p:cNvPr>
          <p:cNvSpPr txBox="1"/>
          <p:nvPr userDrawn="1"/>
        </p:nvSpPr>
        <p:spPr>
          <a:xfrm>
            <a:off x="11658600" y="6570134"/>
            <a:ext cx="533400" cy="276999"/>
          </a:xfrm>
          <a:prstGeom prst="rect">
            <a:avLst/>
          </a:prstGeom>
          <a:noFill/>
        </p:spPr>
        <p:txBody>
          <a:bodyPr wrap="square" rtlCol="0">
            <a:spAutoFit/>
          </a:bodyPr>
          <a:lstStyle/>
          <a:p>
            <a:pPr algn="r"/>
            <a:fld id="{23DAB6DC-39C0-40F6-AEBC-A62217DBB888}" type="slidenum">
              <a:rPr lang="en-US" sz="1200" b="1" smtClean="0">
                <a:solidFill>
                  <a:srgbClr val="23408E"/>
                </a:solidFill>
              </a:rPr>
              <a:pPr algn="r"/>
              <a:t>‹#›</a:t>
            </a:fld>
            <a:endParaRPr lang="en-US" sz="1200" b="1" dirty="0">
              <a:solidFill>
                <a:srgbClr val="23408E"/>
              </a:solidFill>
            </a:endParaRPr>
          </a:p>
        </p:txBody>
      </p:sp>
    </p:spTree>
    <p:extLst>
      <p:ext uri="{BB962C8B-B14F-4D97-AF65-F5344CB8AC3E}">
        <p14:creationId xmlns:p14="http://schemas.microsoft.com/office/powerpoint/2010/main" val="258230123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E6D431-E2C4-EE6F-92A9-69786C1948EB}"/>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9B9AC9C0-FDDF-9147-474E-9DFB9329D1BF}"/>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8DBC267-BD65-5F1D-326C-9C6430DDED0A}"/>
              </a:ext>
            </a:extLst>
          </p:cNvPr>
          <p:cNvSpPr>
            <a:spLocks noGrp="1"/>
          </p:cNvSpPr>
          <p:nvPr>
            <p:ph type="dt" sz="half" idx="10"/>
          </p:nvPr>
        </p:nvSpPr>
        <p:spPr/>
        <p:txBody>
          <a:bodyPr/>
          <a:lstStyle/>
          <a:p>
            <a:fld id="{D9E2EDEA-0E9A-441B-8165-5B5A8D292561}" type="datetimeFigureOut">
              <a:rPr lang="en-US" smtClean="0"/>
              <a:t>6/18/2023</a:t>
            </a:fld>
            <a:endParaRPr lang="en-US" dirty="0"/>
          </a:p>
        </p:txBody>
      </p:sp>
      <p:sp>
        <p:nvSpPr>
          <p:cNvPr id="5" name="Footer Placeholder 4">
            <a:extLst>
              <a:ext uri="{FF2B5EF4-FFF2-40B4-BE49-F238E27FC236}">
                <a16:creationId xmlns:a16="http://schemas.microsoft.com/office/drawing/2014/main" id="{F5D12AF6-679E-EAF3-73A8-1FD6C7AFA75C}"/>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01BCE361-DCC1-17AA-BD7F-AD0839F5C59E}"/>
              </a:ext>
            </a:extLst>
          </p:cNvPr>
          <p:cNvSpPr>
            <a:spLocks noGrp="1"/>
          </p:cNvSpPr>
          <p:nvPr>
            <p:ph type="sldNum" sz="quarter" idx="12"/>
          </p:nvPr>
        </p:nvSpPr>
        <p:spPr/>
        <p:txBody>
          <a:bodyPr/>
          <a:lstStyle/>
          <a:p>
            <a:fld id="{3E3EC0B7-8BBD-4273-AA27-877FAEC5D9D8}" type="slidenum">
              <a:rPr lang="en-US" smtClean="0"/>
              <a:t>‹#›</a:t>
            </a:fld>
            <a:endParaRPr lang="en-US" dirty="0"/>
          </a:p>
        </p:txBody>
      </p:sp>
    </p:spTree>
    <p:extLst>
      <p:ext uri="{BB962C8B-B14F-4D97-AF65-F5344CB8AC3E}">
        <p14:creationId xmlns:p14="http://schemas.microsoft.com/office/powerpoint/2010/main" val="29891882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EBC77C8F-8F0D-1461-D03E-5963043CB2D4}"/>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10DC53B2-668B-790B-E12D-3246B7C73DFD}"/>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1C3BE8C-E61C-B6E4-E639-A78B9E69F72E}"/>
              </a:ext>
            </a:extLst>
          </p:cNvPr>
          <p:cNvSpPr>
            <a:spLocks noGrp="1"/>
          </p:cNvSpPr>
          <p:nvPr>
            <p:ph type="dt" sz="half" idx="10"/>
          </p:nvPr>
        </p:nvSpPr>
        <p:spPr/>
        <p:txBody>
          <a:bodyPr/>
          <a:lstStyle/>
          <a:p>
            <a:fld id="{D9E2EDEA-0E9A-441B-8165-5B5A8D292561}" type="datetimeFigureOut">
              <a:rPr lang="en-US" smtClean="0"/>
              <a:t>6/18/2023</a:t>
            </a:fld>
            <a:endParaRPr lang="en-US" dirty="0"/>
          </a:p>
        </p:txBody>
      </p:sp>
      <p:sp>
        <p:nvSpPr>
          <p:cNvPr id="5" name="Footer Placeholder 4">
            <a:extLst>
              <a:ext uri="{FF2B5EF4-FFF2-40B4-BE49-F238E27FC236}">
                <a16:creationId xmlns:a16="http://schemas.microsoft.com/office/drawing/2014/main" id="{E2D54D3F-EECC-E11F-20E1-3F60C522D28A}"/>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A19684CE-3162-3A20-D36C-3E415E6B30C6}"/>
              </a:ext>
            </a:extLst>
          </p:cNvPr>
          <p:cNvSpPr>
            <a:spLocks noGrp="1"/>
          </p:cNvSpPr>
          <p:nvPr>
            <p:ph type="sldNum" sz="quarter" idx="12"/>
          </p:nvPr>
        </p:nvSpPr>
        <p:spPr/>
        <p:txBody>
          <a:bodyPr/>
          <a:lstStyle/>
          <a:p>
            <a:fld id="{3E3EC0B7-8BBD-4273-AA27-877FAEC5D9D8}" type="slidenum">
              <a:rPr lang="en-US" smtClean="0"/>
              <a:t>‹#›</a:t>
            </a:fld>
            <a:endParaRPr lang="en-US" dirty="0"/>
          </a:p>
        </p:txBody>
      </p:sp>
    </p:spTree>
    <p:extLst>
      <p:ext uri="{BB962C8B-B14F-4D97-AF65-F5344CB8AC3E}">
        <p14:creationId xmlns:p14="http://schemas.microsoft.com/office/powerpoint/2010/main" val="402221638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cSld name="Title and Text">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609600" y="3200400"/>
            <a:ext cx="10972800" cy="2925764"/>
          </a:xfrm>
          <a:prstGeom prst="rect">
            <a:avLst/>
          </a:prstGeom>
        </p:spPr>
        <p:txBody>
          <a:bodyPr/>
          <a:lstStyle>
            <a:lvl1pPr>
              <a:buNone/>
              <a:defRPr sz="2400" baseline="0">
                <a:latin typeface="Arial" pitchFamily="34" charset="0"/>
              </a:defRPr>
            </a:lvl1pPr>
            <a:lvl2pPr marL="742950" indent="-285750" algn="r">
              <a:buNone/>
              <a:tabLst/>
              <a:defRPr sz="1600">
                <a:latin typeface="Arial" pitchFamily="34" charset="0"/>
                <a:cs typeface="Arial" pitchFamily="34" charset="0"/>
              </a:defRPr>
            </a:lvl2pPr>
          </a:lstStyle>
          <a:p>
            <a:pPr lvl="0"/>
            <a:r>
              <a:rPr lang="en-US"/>
              <a:t>Click to edit Master text styles</a:t>
            </a:r>
          </a:p>
          <a:p>
            <a:pPr lvl="1"/>
            <a:r>
              <a:rPr lang="en-US"/>
              <a:t>Second level</a:t>
            </a:r>
          </a:p>
        </p:txBody>
      </p:sp>
      <p:sp>
        <p:nvSpPr>
          <p:cNvPr id="7" name="Title 6"/>
          <p:cNvSpPr>
            <a:spLocks noGrp="1"/>
          </p:cNvSpPr>
          <p:nvPr>
            <p:ph type="title"/>
          </p:nvPr>
        </p:nvSpPr>
        <p:spPr>
          <a:xfrm>
            <a:off x="609600" y="1523999"/>
            <a:ext cx="10972800" cy="836613"/>
          </a:xfrm>
          <a:prstGeom prst="rect">
            <a:avLst/>
          </a:prstGeom>
        </p:spPr>
        <p:txBody>
          <a:bodyPr/>
          <a:lstStyle>
            <a:lvl1pPr>
              <a:defRPr sz="3200" baseline="0">
                <a:latin typeface="Arial" pitchFamily="34" charset="0"/>
              </a:defRPr>
            </a:lvl1pPr>
          </a:lstStyle>
          <a:p>
            <a:r>
              <a:rPr lang="en-US"/>
              <a:t>Click to edit Master title style</a:t>
            </a:r>
            <a:endParaRPr lang="en-US" dirty="0"/>
          </a:p>
        </p:txBody>
      </p:sp>
      <p:sp>
        <p:nvSpPr>
          <p:cNvPr id="4" name="Footer Placeholder 3"/>
          <p:cNvSpPr>
            <a:spLocks noGrp="1"/>
          </p:cNvSpPr>
          <p:nvPr>
            <p:ph type="ftr" sz="quarter" idx="10"/>
          </p:nvPr>
        </p:nvSpPr>
        <p:spPr/>
        <p:txBody>
          <a:bodyPr/>
          <a:lstStyle>
            <a:lvl1pPr>
              <a:defRPr sz="1050">
                <a:latin typeface="Arial" pitchFamily="34" charset="0"/>
                <a:cs typeface="Arial" pitchFamily="34" charset="0"/>
              </a:defRPr>
            </a:lvl1pPr>
          </a:lstStyle>
          <a:p>
            <a:endParaRPr lang="en-US" dirty="0"/>
          </a:p>
        </p:txBody>
      </p:sp>
    </p:spTree>
    <p:extLst>
      <p:ext uri="{BB962C8B-B14F-4D97-AF65-F5344CB8AC3E}">
        <p14:creationId xmlns:p14="http://schemas.microsoft.com/office/powerpoint/2010/main" val="84750224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3AB0B3-C061-C5D2-7749-A720CE9E431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30A8891-DA93-E875-8C6D-8B47388A51DB}"/>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6C6CD9B-A2A6-B3EF-A8DA-B9B119062254}"/>
              </a:ext>
            </a:extLst>
          </p:cNvPr>
          <p:cNvSpPr>
            <a:spLocks noGrp="1"/>
          </p:cNvSpPr>
          <p:nvPr>
            <p:ph type="dt" sz="half" idx="10"/>
          </p:nvPr>
        </p:nvSpPr>
        <p:spPr/>
        <p:txBody>
          <a:bodyPr/>
          <a:lstStyle/>
          <a:p>
            <a:fld id="{D9E2EDEA-0E9A-441B-8165-5B5A8D292561}" type="datetimeFigureOut">
              <a:rPr lang="en-US" smtClean="0"/>
              <a:t>6/18/2023</a:t>
            </a:fld>
            <a:endParaRPr lang="en-US" dirty="0"/>
          </a:p>
        </p:txBody>
      </p:sp>
      <p:sp>
        <p:nvSpPr>
          <p:cNvPr id="5" name="Footer Placeholder 4">
            <a:extLst>
              <a:ext uri="{FF2B5EF4-FFF2-40B4-BE49-F238E27FC236}">
                <a16:creationId xmlns:a16="http://schemas.microsoft.com/office/drawing/2014/main" id="{2A38A77A-9A65-0C98-0CEC-AA814D598631}"/>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7110FFD0-E334-05AF-5F42-1EF6D4ABB415}"/>
              </a:ext>
            </a:extLst>
          </p:cNvPr>
          <p:cNvSpPr>
            <a:spLocks noGrp="1"/>
          </p:cNvSpPr>
          <p:nvPr>
            <p:ph type="sldNum" sz="quarter" idx="12"/>
          </p:nvPr>
        </p:nvSpPr>
        <p:spPr/>
        <p:txBody>
          <a:bodyPr/>
          <a:lstStyle/>
          <a:p>
            <a:fld id="{3E3EC0B7-8BBD-4273-AA27-877FAEC5D9D8}" type="slidenum">
              <a:rPr lang="en-US" smtClean="0"/>
              <a:t>‹#›</a:t>
            </a:fld>
            <a:endParaRPr lang="en-US" dirty="0"/>
          </a:p>
        </p:txBody>
      </p:sp>
    </p:spTree>
    <p:extLst>
      <p:ext uri="{BB962C8B-B14F-4D97-AF65-F5344CB8AC3E}">
        <p14:creationId xmlns:p14="http://schemas.microsoft.com/office/powerpoint/2010/main" val="306217695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C14F88-A13A-03CA-5555-CA6F57FCFE48}"/>
              </a:ext>
            </a:extLst>
          </p:cNvPr>
          <p:cNvSpPr>
            <a:spLocks noGrp="1"/>
          </p:cNvSpPr>
          <p:nvPr>
            <p:ph type="title"/>
          </p:nvPr>
        </p:nvSpPr>
        <p:spPr>
          <a:xfrm>
            <a:off x="831850" y="1709738"/>
            <a:ext cx="10515600" cy="2852737"/>
          </a:xfrm>
        </p:spPr>
        <p:txBody>
          <a:bodyPr anchor="b"/>
          <a:lstStyle>
            <a:lvl1pPr>
              <a:defRPr sz="6000"/>
            </a:lvl1pPr>
          </a:lstStyle>
          <a:p>
            <a:r>
              <a:rPr lang="en-US" dirty="0"/>
              <a:t>Click to edit Master title style</a:t>
            </a:r>
          </a:p>
        </p:txBody>
      </p:sp>
      <p:sp>
        <p:nvSpPr>
          <p:cNvPr id="3" name="Text Placeholder 2">
            <a:extLst>
              <a:ext uri="{FF2B5EF4-FFF2-40B4-BE49-F238E27FC236}">
                <a16:creationId xmlns:a16="http://schemas.microsoft.com/office/drawing/2014/main" id="{01DA97F3-4401-B9C7-F84A-7A0BF4E5563E}"/>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3DD23E0C-3183-E349-F4AD-2EE575E236BD}"/>
              </a:ext>
            </a:extLst>
          </p:cNvPr>
          <p:cNvSpPr>
            <a:spLocks noGrp="1"/>
          </p:cNvSpPr>
          <p:nvPr>
            <p:ph type="dt" sz="half" idx="10"/>
          </p:nvPr>
        </p:nvSpPr>
        <p:spPr/>
        <p:txBody>
          <a:bodyPr/>
          <a:lstStyle/>
          <a:p>
            <a:fld id="{D9E2EDEA-0E9A-441B-8165-5B5A8D292561}" type="datetimeFigureOut">
              <a:rPr lang="en-US" smtClean="0"/>
              <a:t>6/18/2023</a:t>
            </a:fld>
            <a:endParaRPr lang="en-US" dirty="0"/>
          </a:p>
        </p:txBody>
      </p:sp>
      <p:sp>
        <p:nvSpPr>
          <p:cNvPr id="5" name="Footer Placeholder 4">
            <a:extLst>
              <a:ext uri="{FF2B5EF4-FFF2-40B4-BE49-F238E27FC236}">
                <a16:creationId xmlns:a16="http://schemas.microsoft.com/office/drawing/2014/main" id="{6D543920-9713-6AC0-7D0A-34DC2A0BDB76}"/>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8507F3E5-67FD-1114-3569-48DBE1A912AB}"/>
              </a:ext>
            </a:extLst>
          </p:cNvPr>
          <p:cNvSpPr>
            <a:spLocks noGrp="1"/>
          </p:cNvSpPr>
          <p:nvPr>
            <p:ph type="sldNum" sz="quarter" idx="12"/>
          </p:nvPr>
        </p:nvSpPr>
        <p:spPr/>
        <p:txBody>
          <a:bodyPr/>
          <a:lstStyle/>
          <a:p>
            <a:fld id="{3E3EC0B7-8BBD-4273-AA27-877FAEC5D9D8}" type="slidenum">
              <a:rPr lang="en-US" smtClean="0"/>
              <a:t>‹#›</a:t>
            </a:fld>
            <a:endParaRPr lang="en-US" dirty="0"/>
          </a:p>
        </p:txBody>
      </p:sp>
    </p:spTree>
    <p:extLst>
      <p:ext uri="{BB962C8B-B14F-4D97-AF65-F5344CB8AC3E}">
        <p14:creationId xmlns:p14="http://schemas.microsoft.com/office/powerpoint/2010/main" val="140971045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044ED3-A92D-F825-3194-083BC57DBB60}"/>
              </a:ext>
            </a:extLst>
          </p:cNvPr>
          <p:cNvSpPr>
            <a:spLocks noGrp="1"/>
          </p:cNvSpPr>
          <p:nvPr>
            <p:ph type="title"/>
          </p:nvPr>
        </p:nvSpPr>
        <p:spPr/>
        <p:txBody>
          <a:bodyPr/>
          <a:lstStyle/>
          <a:p>
            <a:r>
              <a:rPr lang="en-US" dirty="0"/>
              <a:t>Click to edit Master title style</a:t>
            </a:r>
          </a:p>
        </p:txBody>
      </p:sp>
      <p:sp>
        <p:nvSpPr>
          <p:cNvPr id="3" name="Content Placeholder 2">
            <a:extLst>
              <a:ext uri="{FF2B5EF4-FFF2-40B4-BE49-F238E27FC236}">
                <a16:creationId xmlns:a16="http://schemas.microsoft.com/office/drawing/2014/main" id="{EF576996-87AD-8537-88EA-60940D84A62C}"/>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2E7FB682-DD5F-1260-2D97-E0DDB4524D4A}"/>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EF541596-BB42-5C12-C2EA-05C4271F8EBA}"/>
              </a:ext>
            </a:extLst>
          </p:cNvPr>
          <p:cNvSpPr>
            <a:spLocks noGrp="1"/>
          </p:cNvSpPr>
          <p:nvPr>
            <p:ph type="dt" sz="half" idx="10"/>
          </p:nvPr>
        </p:nvSpPr>
        <p:spPr/>
        <p:txBody>
          <a:bodyPr/>
          <a:lstStyle/>
          <a:p>
            <a:fld id="{D9E2EDEA-0E9A-441B-8165-5B5A8D292561}" type="datetimeFigureOut">
              <a:rPr lang="en-US" smtClean="0"/>
              <a:t>6/18/2023</a:t>
            </a:fld>
            <a:endParaRPr lang="en-US" dirty="0"/>
          </a:p>
        </p:txBody>
      </p:sp>
      <p:sp>
        <p:nvSpPr>
          <p:cNvPr id="6" name="Footer Placeholder 5">
            <a:extLst>
              <a:ext uri="{FF2B5EF4-FFF2-40B4-BE49-F238E27FC236}">
                <a16:creationId xmlns:a16="http://schemas.microsoft.com/office/drawing/2014/main" id="{05230F34-EFF9-1CF4-C8B1-1B1C6ECF4094}"/>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AB38E3F5-E921-DC92-3FF9-67642FC55EEA}"/>
              </a:ext>
            </a:extLst>
          </p:cNvPr>
          <p:cNvSpPr>
            <a:spLocks noGrp="1"/>
          </p:cNvSpPr>
          <p:nvPr>
            <p:ph type="sldNum" sz="quarter" idx="12"/>
          </p:nvPr>
        </p:nvSpPr>
        <p:spPr/>
        <p:txBody>
          <a:bodyPr/>
          <a:lstStyle/>
          <a:p>
            <a:fld id="{3E3EC0B7-8BBD-4273-AA27-877FAEC5D9D8}" type="slidenum">
              <a:rPr lang="en-US" smtClean="0"/>
              <a:t>‹#›</a:t>
            </a:fld>
            <a:endParaRPr lang="en-US" dirty="0"/>
          </a:p>
        </p:txBody>
      </p:sp>
    </p:spTree>
    <p:extLst>
      <p:ext uri="{BB962C8B-B14F-4D97-AF65-F5344CB8AC3E}">
        <p14:creationId xmlns:p14="http://schemas.microsoft.com/office/powerpoint/2010/main" val="69042002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74CE0A-09AF-D0BA-4F28-A5F8A354BA6D}"/>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1A3C20E2-7EB6-B744-32D2-A3E94C9A58D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3FFC4E8E-3A5E-006E-FA08-F2E1444C9D4B}"/>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45DC7E6D-72E3-4A37-1F31-F69ADB58768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28D18ECA-1795-FA2B-59DC-3F9044D8FDFF}"/>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E9491A87-72C6-DC89-EBD6-8C2AA9EA5AC0}"/>
              </a:ext>
            </a:extLst>
          </p:cNvPr>
          <p:cNvSpPr>
            <a:spLocks noGrp="1"/>
          </p:cNvSpPr>
          <p:nvPr>
            <p:ph type="dt" sz="half" idx="10"/>
          </p:nvPr>
        </p:nvSpPr>
        <p:spPr/>
        <p:txBody>
          <a:bodyPr/>
          <a:lstStyle/>
          <a:p>
            <a:fld id="{D9E2EDEA-0E9A-441B-8165-5B5A8D292561}" type="datetimeFigureOut">
              <a:rPr lang="en-US" smtClean="0"/>
              <a:t>6/18/2023</a:t>
            </a:fld>
            <a:endParaRPr lang="en-US" dirty="0"/>
          </a:p>
        </p:txBody>
      </p:sp>
      <p:sp>
        <p:nvSpPr>
          <p:cNvPr id="8" name="Footer Placeholder 7">
            <a:extLst>
              <a:ext uri="{FF2B5EF4-FFF2-40B4-BE49-F238E27FC236}">
                <a16:creationId xmlns:a16="http://schemas.microsoft.com/office/drawing/2014/main" id="{DE0BE6B0-F7C0-9C2F-D87F-C15752A75EBB}"/>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0CD25998-FA11-2528-FCCB-D80089E1E833}"/>
              </a:ext>
            </a:extLst>
          </p:cNvPr>
          <p:cNvSpPr>
            <a:spLocks noGrp="1"/>
          </p:cNvSpPr>
          <p:nvPr>
            <p:ph type="sldNum" sz="quarter" idx="12"/>
          </p:nvPr>
        </p:nvSpPr>
        <p:spPr/>
        <p:txBody>
          <a:bodyPr/>
          <a:lstStyle/>
          <a:p>
            <a:fld id="{3E3EC0B7-8BBD-4273-AA27-877FAEC5D9D8}" type="slidenum">
              <a:rPr lang="en-US" smtClean="0"/>
              <a:t>‹#›</a:t>
            </a:fld>
            <a:endParaRPr lang="en-US" dirty="0"/>
          </a:p>
        </p:txBody>
      </p:sp>
    </p:spTree>
    <p:extLst>
      <p:ext uri="{BB962C8B-B14F-4D97-AF65-F5344CB8AC3E}">
        <p14:creationId xmlns:p14="http://schemas.microsoft.com/office/powerpoint/2010/main" val="307304121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ACC861-D6FB-0095-1850-7C1908FC12B6}"/>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A19C77BB-C2A0-A274-3808-E75A409A7790}"/>
              </a:ext>
            </a:extLst>
          </p:cNvPr>
          <p:cNvSpPr>
            <a:spLocks noGrp="1"/>
          </p:cNvSpPr>
          <p:nvPr>
            <p:ph type="dt" sz="half" idx="10"/>
          </p:nvPr>
        </p:nvSpPr>
        <p:spPr/>
        <p:txBody>
          <a:bodyPr/>
          <a:lstStyle/>
          <a:p>
            <a:fld id="{D9E2EDEA-0E9A-441B-8165-5B5A8D292561}" type="datetimeFigureOut">
              <a:rPr lang="en-US" smtClean="0"/>
              <a:t>6/18/2023</a:t>
            </a:fld>
            <a:endParaRPr lang="en-US" dirty="0"/>
          </a:p>
        </p:txBody>
      </p:sp>
      <p:sp>
        <p:nvSpPr>
          <p:cNvPr id="4" name="Footer Placeholder 3">
            <a:extLst>
              <a:ext uri="{FF2B5EF4-FFF2-40B4-BE49-F238E27FC236}">
                <a16:creationId xmlns:a16="http://schemas.microsoft.com/office/drawing/2014/main" id="{257D7951-B622-96FD-D306-5F237F4B66F2}"/>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C6C5D520-F2D1-EC9F-D12C-3CFD6B9004F4}"/>
              </a:ext>
            </a:extLst>
          </p:cNvPr>
          <p:cNvSpPr>
            <a:spLocks noGrp="1"/>
          </p:cNvSpPr>
          <p:nvPr>
            <p:ph type="sldNum" sz="quarter" idx="12"/>
          </p:nvPr>
        </p:nvSpPr>
        <p:spPr/>
        <p:txBody>
          <a:bodyPr/>
          <a:lstStyle/>
          <a:p>
            <a:fld id="{3E3EC0B7-8BBD-4273-AA27-877FAEC5D9D8}" type="slidenum">
              <a:rPr lang="en-US" smtClean="0"/>
              <a:t>‹#›</a:t>
            </a:fld>
            <a:endParaRPr lang="en-US" dirty="0"/>
          </a:p>
        </p:txBody>
      </p:sp>
    </p:spTree>
    <p:extLst>
      <p:ext uri="{BB962C8B-B14F-4D97-AF65-F5344CB8AC3E}">
        <p14:creationId xmlns:p14="http://schemas.microsoft.com/office/powerpoint/2010/main" val="347322472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0B5FF21-5383-5DE2-BFEA-9032A84FD951}"/>
              </a:ext>
            </a:extLst>
          </p:cNvPr>
          <p:cNvSpPr>
            <a:spLocks noGrp="1"/>
          </p:cNvSpPr>
          <p:nvPr>
            <p:ph type="dt" sz="half" idx="10"/>
          </p:nvPr>
        </p:nvSpPr>
        <p:spPr/>
        <p:txBody>
          <a:bodyPr/>
          <a:lstStyle/>
          <a:p>
            <a:fld id="{D9E2EDEA-0E9A-441B-8165-5B5A8D292561}" type="datetimeFigureOut">
              <a:rPr lang="en-US" smtClean="0"/>
              <a:t>6/18/2023</a:t>
            </a:fld>
            <a:endParaRPr lang="en-US" dirty="0"/>
          </a:p>
        </p:txBody>
      </p:sp>
      <p:sp>
        <p:nvSpPr>
          <p:cNvPr id="3" name="Footer Placeholder 2">
            <a:extLst>
              <a:ext uri="{FF2B5EF4-FFF2-40B4-BE49-F238E27FC236}">
                <a16:creationId xmlns:a16="http://schemas.microsoft.com/office/drawing/2014/main" id="{D3976280-615B-5514-56BF-8E3D96B8DDD7}"/>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C0C52E98-964E-E544-BDA7-DFA9EE7B71EF}"/>
              </a:ext>
            </a:extLst>
          </p:cNvPr>
          <p:cNvSpPr>
            <a:spLocks noGrp="1"/>
          </p:cNvSpPr>
          <p:nvPr>
            <p:ph type="sldNum" sz="quarter" idx="12"/>
          </p:nvPr>
        </p:nvSpPr>
        <p:spPr/>
        <p:txBody>
          <a:bodyPr/>
          <a:lstStyle/>
          <a:p>
            <a:fld id="{3E3EC0B7-8BBD-4273-AA27-877FAEC5D9D8}" type="slidenum">
              <a:rPr lang="en-US" smtClean="0"/>
              <a:t>‹#›</a:t>
            </a:fld>
            <a:endParaRPr lang="en-US" dirty="0"/>
          </a:p>
        </p:txBody>
      </p:sp>
    </p:spTree>
    <p:extLst>
      <p:ext uri="{BB962C8B-B14F-4D97-AF65-F5344CB8AC3E}">
        <p14:creationId xmlns:p14="http://schemas.microsoft.com/office/powerpoint/2010/main" val="358996077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E4D16E-9279-7B89-E5CC-717677C7E60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F0E6B1E2-04B6-5073-DC12-3893EE03497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DAA01D7E-5DD8-4904-9851-3AD6DCFD500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2012B0B-2758-5D87-EA2D-BB314B77CE98}"/>
              </a:ext>
            </a:extLst>
          </p:cNvPr>
          <p:cNvSpPr>
            <a:spLocks noGrp="1"/>
          </p:cNvSpPr>
          <p:nvPr>
            <p:ph type="dt" sz="half" idx="10"/>
          </p:nvPr>
        </p:nvSpPr>
        <p:spPr/>
        <p:txBody>
          <a:bodyPr/>
          <a:lstStyle/>
          <a:p>
            <a:fld id="{D9E2EDEA-0E9A-441B-8165-5B5A8D292561}" type="datetimeFigureOut">
              <a:rPr lang="en-US" smtClean="0"/>
              <a:t>6/18/2023</a:t>
            </a:fld>
            <a:endParaRPr lang="en-US" dirty="0"/>
          </a:p>
        </p:txBody>
      </p:sp>
      <p:sp>
        <p:nvSpPr>
          <p:cNvPr id="6" name="Footer Placeholder 5">
            <a:extLst>
              <a:ext uri="{FF2B5EF4-FFF2-40B4-BE49-F238E27FC236}">
                <a16:creationId xmlns:a16="http://schemas.microsoft.com/office/drawing/2014/main" id="{5AA096DB-312C-CD7E-082C-3A3557AA4C7D}"/>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B62050E3-A92F-62F3-13EB-E10FD0D17CBB}"/>
              </a:ext>
            </a:extLst>
          </p:cNvPr>
          <p:cNvSpPr>
            <a:spLocks noGrp="1"/>
          </p:cNvSpPr>
          <p:nvPr>
            <p:ph type="sldNum" sz="quarter" idx="12"/>
          </p:nvPr>
        </p:nvSpPr>
        <p:spPr/>
        <p:txBody>
          <a:bodyPr/>
          <a:lstStyle/>
          <a:p>
            <a:fld id="{3E3EC0B7-8BBD-4273-AA27-877FAEC5D9D8}" type="slidenum">
              <a:rPr lang="en-US" smtClean="0"/>
              <a:t>‹#›</a:t>
            </a:fld>
            <a:endParaRPr lang="en-US" dirty="0"/>
          </a:p>
        </p:txBody>
      </p:sp>
    </p:spTree>
    <p:extLst>
      <p:ext uri="{BB962C8B-B14F-4D97-AF65-F5344CB8AC3E}">
        <p14:creationId xmlns:p14="http://schemas.microsoft.com/office/powerpoint/2010/main" val="282672811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055117-F589-7026-9824-C1969093BC6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8FCB5527-7C00-B6D1-6C94-70B6AAD7C39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a:extLst>
              <a:ext uri="{FF2B5EF4-FFF2-40B4-BE49-F238E27FC236}">
                <a16:creationId xmlns:a16="http://schemas.microsoft.com/office/drawing/2014/main" id="{AEC8B794-C9FF-8126-38BD-12A9A217E8A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72A111C-47BD-8C47-9E47-0EB5919F0129}"/>
              </a:ext>
            </a:extLst>
          </p:cNvPr>
          <p:cNvSpPr>
            <a:spLocks noGrp="1"/>
          </p:cNvSpPr>
          <p:nvPr>
            <p:ph type="dt" sz="half" idx="10"/>
          </p:nvPr>
        </p:nvSpPr>
        <p:spPr/>
        <p:txBody>
          <a:bodyPr/>
          <a:lstStyle/>
          <a:p>
            <a:fld id="{D9E2EDEA-0E9A-441B-8165-5B5A8D292561}" type="datetimeFigureOut">
              <a:rPr lang="en-US" smtClean="0"/>
              <a:t>6/18/2023</a:t>
            </a:fld>
            <a:endParaRPr lang="en-US" dirty="0"/>
          </a:p>
        </p:txBody>
      </p:sp>
      <p:sp>
        <p:nvSpPr>
          <p:cNvPr id="6" name="Footer Placeholder 5">
            <a:extLst>
              <a:ext uri="{FF2B5EF4-FFF2-40B4-BE49-F238E27FC236}">
                <a16:creationId xmlns:a16="http://schemas.microsoft.com/office/drawing/2014/main" id="{E1E7D2D9-3A7A-9336-CFF3-B59EC7DC4338}"/>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354406B4-AA23-6764-4A88-EFEF00A0FA62}"/>
              </a:ext>
            </a:extLst>
          </p:cNvPr>
          <p:cNvSpPr>
            <a:spLocks noGrp="1"/>
          </p:cNvSpPr>
          <p:nvPr>
            <p:ph type="sldNum" sz="quarter" idx="12"/>
          </p:nvPr>
        </p:nvSpPr>
        <p:spPr/>
        <p:txBody>
          <a:bodyPr/>
          <a:lstStyle/>
          <a:p>
            <a:fld id="{3E3EC0B7-8BBD-4273-AA27-877FAEC5D9D8}" type="slidenum">
              <a:rPr lang="en-US" smtClean="0"/>
              <a:t>‹#›</a:t>
            </a:fld>
            <a:endParaRPr lang="en-US" dirty="0"/>
          </a:p>
        </p:txBody>
      </p:sp>
    </p:spTree>
    <p:extLst>
      <p:ext uri="{BB962C8B-B14F-4D97-AF65-F5344CB8AC3E}">
        <p14:creationId xmlns:p14="http://schemas.microsoft.com/office/powerpoint/2010/main" val="20549034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DEDB2F3-23EA-889E-E4FC-4E213094855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CE1E622B-BB25-8166-20A5-2429C9E2F23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5732715-B16E-CD1C-4708-0641E05FEA8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9E2EDEA-0E9A-441B-8165-5B5A8D292561}" type="datetimeFigureOut">
              <a:rPr lang="en-US" smtClean="0"/>
              <a:t>6/18/2023</a:t>
            </a:fld>
            <a:endParaRPr lang="en-US" dirty="0"/>
          </a:p>
        </p:txBody>
      </p:sp>
      <p:sp>
        <p:nvSpPr>
          <p:cNvPr id="5" name="Footer Placeholder 4">
            <a:extLst>
              <a:ext uri="{FF2B5EF4-FFF2-40B4-BE49-F238E27FC236}">
                <a16:creationId xmlns:a16="http://schemas.microsoft.com/office/drawing/2014/main" id="{65AFFFFC-F536-7CA9-2C73-5ADFCA84774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6C64EB4A-D891-A607-7236-0E1177ECF98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E3EC0B7-8BBD-4273-AA27-877FAEC5D9D8}" type="slidenum">
              <a:rPr lang="en-US" smtClean="0"/>
              <a:t>‹#›</a:t>
            </a:fld>
            <a:endParaRPr lang="en-US" dirty="0"/>
          </a:p>
        </p:txBody>
      </p:sp>
      <p:sp>
        <p:nvSpPr>
          <p:cNvPr id="12" name="Rectangle 11">
            <a:extLst>
              <a:ext uri="{FF2B5EF4-FFF2-40B4-BE49-F238E27FC236}">
                <a16:creationId xmlns:a16="http://schemas.microsoft.com/office/drawing/2014/main" id="{42A32206-C825-1E6B-26FC-71FBD77AD45A}"/>
              </a:ext>
            </a:extLst>
          </p:cNvPr>
          <p:cNvSpPr/>
          <p:nvPr userDrawn="1"/>
        </p:nvSpPr>
        <p:spPr>
          <a:xfrm>
            <a:off x="0" y="6482292"/>
            <a:ext cx="12192000" cy="365125"/>
          </a:xfrm>
          <a:prstGeom prst="rect">
            <a:avLst/>
          </a:prstGeom>
          <a:solidFill>
            <a:srgbClr val="F7EA77"/>
          </a:solidFill>
          <a:ln>
            <a:solidFill>
              <a:srgbClr val="F7EA7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3" name="Group 12">
            <a:extLst>
              <a:ext uri="{FF2B5EF4-FFF2-40B4-BE49-F238E27FC236}">
                <a16:creationId xmlns:a16="http://schemas.microsoft.com/office/drawing/2014/main" id="{8FBFDB0E-226E-24B9-3B9E-9D9A559745E4}"/>
              </a:ext>
            </a:extLst>
          </p:cNvPr>
          <p:cNvGrpSpPr/>
          <p:nvPr userDrawn="1"/>
        </p:nvGrpSpPr>
        <p:grpSpPr>
          <a:xfrm>
            <a:off x="0" y="-42333"/>
            <a:ext cx="12192000" cy="286808"/>
            <a:chOff x="0" y="-42333"/>
            <a:chExt cx="12192000" cy="286808"/>
          </a:xfrm>
        </p:grpSpPr>
        <p:sp>
          <p:nvSpPr>
            <p:cNvPr id="14" name="Rectangle 13">
              <a:extLst>
                <a:ext uri="{FF2B5EF4-FFF2-40B4-BE49-F238E27FC236}">
                  <a16:creationId xmlns:a16="http://schemas.microsoft.com/office/drawing/2014/main" id="{F3003E8A-C5C2-13F4-3167-B43906143EBF}"/>
                </a:ext>
              </a:extLst>
            </p:cNvPr>
            <p:cNvSpPr/>
            <p:nvPr userDrawn="1"/>
          </p:nvSpPr>
          <p:spPr>
            <a:xfrm>
              <a:off x="0" y="-42333"/>
              <a:ext cx="12192000" cy="194733"/>
            </a:xfrm>
            <a:prstGeom prst="rect">
              <a:avLst/>
            </a:prstGeom>
            <a:solidFill>
              <a:srgbClr val="23408E"/>
            </a:solidFill>
            <a:ln>
              <a:solidFill>
                <a:srgbClr val="23408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Rectangle 14">
              <a:extLst>
                <a:ext uri="{FF2B5EF4-FFF2-40B4-BE49-F238E27FC236}">
                  <a16:creationId xmlns:a16="http://schemas.microsoft.com/office/drawing/2014/main" id="{02A70860-3340-2EAA-ABF4-ECEA157BA64A}"/>
                </a:ext>
              </a:extLst>
            </p:cNvPr>
            <p:cNvSpPr/>
            <p:nvPr userDrawn="1"/>
          </p:nvSpPr>
          <p:spPr>
            <a:xfrm>
              <a:off x="0" y="147636"/>
              <a:ext cx="12192000" cy="96839"/>
            </a:xfrm>
            <a:prstGeom prst="rect">
              <a:avLst/>
            </a:prstGeom>
            <a:solidFill>
              <a:srgbClr val="F7EA77"/>
            </a:solidFill>
            <a:ln>
              <a:solidFill>
                <a:srgbClr val="F7EA7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6" name="TextBox 15">
            <a:extLst>
              <a:ext uri="{FF2B5EF4-FFF2-40B4-BE49-F238E27FC236}">
                <a16:creationId xmlns:a16="http://schemas.microsoft.com/office/drawing/2014/main" id="{1D67DC44-64FA-EF38-CDAB-69D6A9C8DE30}"/>
              </a:ext>
            </a:extLst>
          </p:cNvPr>
          <p:cNvSpPr txBox="1"/>
          <p:nvPr userDrawn="1"/>
        </p:nvSpPr>
        <p:spPr>
          <a:xfrm>
            <a:off x="11658600" y="6570134"/>
            <a:ext cx="533400" cy="276999"/>
          </a:xfrm>
          <a:prstGeom prst="rect">
            <a:avLst/>
          </a:prstGeom>
          <a:noFill/>
        </p:spPr>
        <p:txBody>
          <a:bodyPr wrap="square" rtlCol="0">
            <a:spAutoFit/>
          </a:bodyPr>
          <a:lstStyle/>
          <a:p>
            <a:pPr algn="r"/>
            <a:fld id="{23DAB6DC-39C0-40F6-AEBC-A62217DBB888}" type="slidenum">
              <a:rPr lang="en-US" sz="1200" b="1" smtClean="0">
                <a:solidFill>
                  <a:srgbClr val="23408E"/>
                </a:solidFill>
              </a:rPr>
              <a:pPr algn="r"/>
              <a:t>‹#›</a:t>
            </a:fld>
            <a:endParaRPr lang="en-US" sz="1200" b="1" dirty="0">
              <a:solidFill>
                <a:srgbClr val="23408E"/>
              </a:solidFill>
            </a:endParaRPr>
          </a:p>
        </p:txBody>
      </p:sp>
    </p:spTree>
    <p:extLst>
      <p:ext uri="{BB962C8B-B14F-4D97-AF65-F5344CB8AC3E}">
        <p14:creationId xmlns:p14="http://schemas.microsoft.com/office/powerpoint/2010/main" val="329135372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n-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Layout" Target="../slideLayouts/slideLayout7.xml"/><Relationship Id="rId5" Type="http://schemas.openxmlformats.org/officeDocument/2006/relationships/image" Target="../media/image4.png"/><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3" Type="http://schemas.openxmlformats.org/officeDocument/2006/relationships/hyperlink" Target="http://www.arrl.org/shop/Licensing-Education-and-Training/" TargetMode="External"/><Relationship Id="rId2" Type="http://schemas.openxmlformats.org/officeDocument/2006/relationships/image" Target="../media/image5.jpg"/><Relationship Id="rId1" Type="http://schemas.openxmlformats.org/officeDocument/2006/relationships/slideLayout" Target="../slideLayouts/slideLayout6.xml"/><Relationship Id="rId4" Type="http://schemas.openxmlformats.org/officeDocument/2006/relationships/image" Target="../media/image6.png"/></Relationships>
</file>

<file path=ppt/slides/_rels/slide2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2.xml"/></Relationships>
</file>

<file path=ppt/slides/_rels/slide3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2.xml"/></Relationships>
</file>

<file path=ppt/slides/_rels/slide3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2.xml"/></Relationships>
</file>

<file path=ppt/slides/_rels/slide3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2.xml"/></Relationships>
</file>

<file path=ppt/slides/_rels/slide3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4.png"/><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6.xml"/></Relationships>
</file>

<file path=ppt/slides/_rels/slide4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2.xml"/></Relationships>
</file>

<file path=ppt/slides/_rels/slide4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2.xml"/></Relationships>
</file>

<file path=ppt/slides/_rels/slide4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2.xml"/></Relationships>
</file>

<file path=ppt/slides/_rels/slide4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2.xml"/></Relationships>
</file>

<file path=ppt/slides/_rels/slide4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2.xml"/></Relationships>
</file>

<file path=ppt/slides/_rels/slide4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2.xml"/></Relationships>
</file>

<file path=ppt/slides/_rels/slide4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2.xml"/></Relationships>
</file>

<file path=ppt/slides/_rels/slide5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2.xml"/></Relationships>
</file>

<file path=ppt/slides/_rels/slide5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2.xml"/></Relationships>
</file>

<file path=ppt/slides/_rels/slide5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2.xml"/></Relationships>
</file>

<file path=ppt/slides/_rels/slide5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2.xml"/></Relationships>
</file>

<file path=ppt/slides/_rels/slide5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2.xml"/></Relationships>
</file>

<file path=ppt/slides/_rels/slide5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2.xml"/></Relationships>
</file>

<file path=ppt/slides/_rels/slide5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2.xml"/></Relationships>
</file>

<file path=ppt/slides/_rels/slide5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5.pn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6.png"/><Relationship Id="rId1" Type="http://schemas.openxmlformats.org/officeDocument/2006/relationships/slideLayout" Target="../slideLayouts/slideLayout6.xml"/></Relationships>
</file>

<file path=ppt/slides/_rels/slide6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6.xml"/></Relationships>
</file>

<file path=ppt/slides/_rels/slide6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2.xml"/></Relationships>
</file>

<file path=ppt/slides/_rels/slide6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2.xml"/></Relationships>
</file>

<file path=ppt/slides/_rels/slide6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2.xml"/></Relationships>
</file>

<file path=ppt/slides/_rels/slide6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2.xml"/></Relationships>
</file>

<file path=ppt/slides/_rels/slide6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2.xml"/></Relationships>
</file>

<file path=ppt/slides/_rels/slide6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6.xml"/></Relationships>
</file>

<file path=ppt/slides/_rels/slide6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hyperlink" Target="mailto:K0ILP.NC@gmail.com" TargetMode="Externa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6.xml"/><Relationship Id="rId4"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E9AA233E-AA3E-4FDD-7A99-F4B86BBCEC2B}"/>
              </a:ext>
            </a:extLst>
          </p:cNvPr>
          <p:cNvSpPr/>
          <p:nvPr/>
        </p:nvSpPr>
        <p:spPr>
          <a:xfrm>
            <a:off x="4272" y="3377724"/>
            <a:ext cx="12192000" cy="474487"/>
          </a:xfrm>
          <a:prstGeom prst="rect">
            <a:avLst/>
          </a:prstGeom>
          <a:solidFill>
            <a:srgbClr val="8787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23408E"/>
              </a:solidFill>
            </a:endParaRPr>
          </a:p>
        </p:txBody>
      </p:sp>
      <p:sp>
        <p:nvSpPr>
          <p:cNvPr id="6" name="Rectangle 5">
            <a:extLst>
              <a:ext uri="{FF2B5EF4-FFF2-40B4-BE49-F238E27FC236}">
                <a16:creationId xmlns:a16="http://schemas.microsoft.com/office/drawing/2014/main" id="{BF7DCE88-E9DB-0B9E-5C8E-C865854A86B8}"/>
              </a:ext>
            </a:extLst>
          </p:cNvPr>
          <p:cNvSpPr/>
          <p:nvPr/>
        </p:nvSpPr>
        <p:spPr>
          <a:xfrm>
            <a:off x="4272" y="260389"/>
            <a:ext cx="12192000" cy="311733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23408E"/>
              </a:solidFill>
            </a:endParaRPr>
          </a:p>
        </p:txBody>
      </p:sp>
      <p:sp>
        <p:nvSpPr>
          <p:cNvPr id="4" name="TextBox 3">
            <a:extLst>
              <a:ext uri="{FF2B5EF4-FFF2-40B4-BE49-F238E27FC236}">
                <a16:creationId xmlns:a16="http://schemas.microsoft.com/office/drawing/2014/main" id="{58AEA185-0AF7-2CEA-61D9-125BD24EF643}"/>
              </a:ext>
            </a:extLst>
          </p:cNvPr>
          <p:cNvSpPr txBox="1"/>
          <p:nvPr/>
        </p:nvSpPr>
        <p:spPr>
          <a:xfrm>
            <a:off x="478565" y="871673"/>
            <a:ext cx="589660" cy="369332"/>
          </a:xfrm>
          <a:prstGeom prst="rect">
            <a:avLst/>
          </a:prstGeom>
          <a:noFill/>
        </p:spPr>
        <p:txBody>
          <a:bodyPr wrap="square" rtlCol="0">
            <a:spAutoFit/>
          </a:bodyPr>
          <a:lstStyle/>
          <a:p>
            <a:r>
              <a:rPr lang="en-US" b="1" dirty="0">
                <a:solidFill>
                  <a:srgbClr val="F7EA77"/>
                </a:solidFill>
                <a:latin typeface="Bahnschrift SemiBold Condensed" panose="020B0502040204020203" pitchFamily="34" charset="0"/>
              </a:rPr>
              <a:t>THE</a:t>
            </a:r>
          </a:p>
        </p:txBody>
      </p:sp>
      <p:sp>
        <p:nvSpPr>
          <p:cNvPr id="5" name="TextBox 4">
            <a:extLst>
              <a:ext uri="{FF2B5EF4-FFF2-40B4-BE49-F238E27FC236}">
                <a16:creationId xmlns:a16="http://schemas.microsoft.com/office/drawing/2014/main" id="{67E7735F-E768-E65C-68C5-C58E208D2A00}"/>
              </a:ext>
            </a:extLst>
          </p:cNvPr>
          <p:cNvSpPr txBox="1"/>
          <p:nvPr/>
        </p:nvSpPr>
        <p:spPr>
          <a:xfrm>
            <a:off x="850305" y="820397"/>
            <a:ext cx="1572426" cy="646331"/>
          </a:xfrm>
          <a:prstGeom prst="rect">
            <a:avLst/>
          </a:prstGeom>
          <a:noFill/>
        </p:spPr>
        <p:txBody>
          <a:bodyPr wrap="square" rtlCol="0">
            <a:spAutoFit/>
          </a:bodyPr>
          <a:lstStyle/>
          <a:p>
            <a:r>
              <a:rPr lang="en-US" sz="3600" b="1" u="sng" dirty="0">
                <a:solidFill>
                  <a:srgbClr val="F7EA77"/>
                </a:solidFill>
                <a:latin typeface="Bahnschrift SemiBold Condensed" panose="020B0502040204020203" pitchFamily="34" charset="0"/>
                <a:ea typeface="Yu Gothic UI" panose="020B0500000000000000" pitchFamily="34" charset="-128"/>
              </a:rPr>
              <a:t>ARRL</a:t>
            </a:r>
          </a:p>
        </p:txBody>
      </p:sp>
      <p:sp>
        <p:nvSpPr>
          <p:cNvPr id="7" name="TextBox 6">
            <a:extLst>
              <a:ext uri="{FF2B5EF4-FFF2-40B4-BE49-F238E27FC236}">
                <a16:creationId xmlns:a16="http://schemas.microsoft.com/office/drawing/2014/main" id="{FA96BB73-5953-7B0B-EC4A-7087ED917660}"/>
              </a:ext>
            </a:extLst>
          </p:cNvPr>
          <p:cNvSpPr txBox="1"/>
          <p:nvPr/>
        </p:nvSpPr>
        <p:spPr>
          <a:xfrm>
            <a:off x="10642361" y="734876"/>
            <a:ext cx="1287568" cy="338554"/>
          </a:xfrm>
          <a:prstGeom prst="rect">
            <a:avLst/>
          </a:prstGeom>
          <a:noFill/>
        </p:spPr>
        <p:txBody>
          <a:bodyPr wrap="square" rtlCol="0">
            <a:spAutoFit/>
          </a:bodyPr>
          <a:lstStyle/>
          <a:p>
            <a:r>
              <a:rPr lang="en-US" sz="1600" b="1" dirty="0">
                <a:solidFill>
                  <a:schemeClr val="bg1"/>
                </a:solidFill>
                <a:latin typeface="Bahnschrift SemiBold Condensed" panose="020B0502040204020203" pitchFamily="34" charset="0"/>
              </a:rPr>
              <a:t>TENTH EDITION</a:t>
            </a:r>
          </a:p>
        </p:txBody>
      </p:sp>
      <p:sp>
        <p:nvSpPr>
          <p:cNvPr id="8" name="TextBox 7">
            <a:extLst>
              <a:ext uri="{FF2B5EF4-FFF2-40B4-BE49-F238E27FC236}">
                <a16:creationId xmlns:a16="http://schemas.microsoft.com/office/drawing/2014/main" id="{1220DABC-DDFB-7460-866F-74511D41AA16}"/>
              </a:ext>
            </a:extLst>
          </p:cNvPr>
          <p:cNvSpPr txBox="1"/>
          <p:nvPr/>
        </p:nvSpPr>
        <p:spPr>
          <a:xfrm>
            <a:off x="478565" y="1518004"/>
            <a:ext cx="9084180" cy="1569660"/>
          </a:xfrm>
          <a:prstGeom prst="rect">
            <a:avLst/>
          </a:prstGeom>
          <a:noFill/>
        </p:spPr>
        <p:txBody>
          <a:bodyPr wrap="square" rtlCol="0">
            <a:spAutoFit/>
          </a:bodyPr>
          <a:lstStyle/>
          <a:p>
            <a:r>
              <a:rPr lang="en-US" sz="9600" b="1" dirty="0">
                <a:solidFill>
                  <a:schemeClr val="bg1"/>
                </a:solidFill>
                <a:latin typeface="Bahnschrift SemiBold Condensed" panose="020B0502040204020203" pitchFamily="34" charset="0"/>
              </a:rPr>
              <a:t>GENERAL CLASS</a:t>
            </a:r>
          </a:p>
        </p:txBody>
      </p:sp>
      <p:sp>
        <p:nvSpPr>
          <p:cNvPr id="9" name="TextBox 8">
            <a:extLst>
              <a:ext uri="{FF2B5EF4-FFF2-40B4-BE49-F238E27FC236}">
                <a16:creationId xmlns:a16="http://schemas.microsoft.com/office/drawing/2014/main" id="{B09E6011-ED69-D9EF-CCDC-80A219ECB46C}"/>
              </a:ext>
            </a:extLst>
          </p:cNvPr>
          <p:cNvSpPr txBox="1"/>
          <p:nvPr/>
        </p:nvSpPr>
        <p:spPr>
          <a:xfrm>
            <a:off x="576841" y="2952091"/>
            <a:ext cx="4892467" cy="861774"/>
          </a:xfrm>
          <a:prstGeom prst="rect">
            <a:avLst/>
          </a:prstGeom>
          <a:noFill/>
        </p:spPr>
        <p:txBody>
          <a:bodyPr wrap="square" rtlCol="0">
            <a:spAutoFit/>
          </a:bodyPr>
          <a:lstStyle/>
          <a:p>
            <a:r>
              <a:rPr lang="en-US" sz="5000" dirty="0">
                <a:solidFill>
                  <a:schemeClr val="bg1"/>
                </a:solidFill>
                <a:latin typeface="Arial Narrow" panose="020B0606020202030204" pitchFamily="34" charset="0"/>
              </a:rPr>
              <a:t>LICENSE COURSE</a:t>
            </a:r>
          </a:p>
        </p:txBody>
      </p:sp>
      <p:sp>
        <p:nvSpPr>
          <p:cNvPr id="10" name="TextBox 9">
            <a:extLst>
              <a:ext uri="{FF2B5EF4-FFF2-40B4-BE49-F238E27FC236}">
                <a16:creationId xmlns:a16="http://schemas.microsoft.com/office/drawing/2014/main" id="{49D15708-65B3-B8B3-2031-303FAF48EDDC}"/>
              </a:ext>
            </a:extLst>
          </p:cNvPr>
          <p:cNvSpPr txBox="1"/>
          <p:nvPr/>
        </p:nvSpPr>
        <p:spPr>
          <a:xfrm>
            <a:off x="5584673" y="2953679"/>
            <a:ext cx="1845892" cy="830997"/>
          </a:xfrm>
          <a:prstGeom prst="rect">
            <a:avLst/>
          </a:prstGeom>
          <a:noFill/>
        </p:spPr>
        <p:txBody>
          <a:bodyPr wrap="square" rtlCol="0">
            <a:spAutoFit/>
          </a:bodyPr>
          <a:lstStyle/>
          <a:p>
            <a:r>
              <a:rPr lang="en-US" sz="2400" b="1" dirty="0">
                <a:solidFill>
                  <a:srgbClr val="F7EA77"/>
                </a:solidFill>
                <a:latin typeface="Bahnschrift SemiBold Condensed" panose="020B0502040204020203" pitchFamily="34" charset="0"/>
              </a:rPr>
              <a:t>FOR </a:t>
            </a:r>
          </a:p>
          <a:p>
            <a:r>
              <a:rPr lang="en-US" sz="2400" b="1" dirty="0">
                <a:solidFill>
                  <a:srgbClr val="F7EA77"/>
                </a:solidFill>
                <a:latin typeface="Bahnschrift SemiBold Condensed" panose="020B0502040204020203" pitchFamily="34" charset="0"/>
              </a:rPr>
              <a:t>HAM RADIO</a:t>
            </a:r>
          </a:p>
        </p:txBody>
      </p:sp>
      <p:sp>
        <p:nvSpPr>
          <p:cNvPr id="12" name="Rectangle 11">
            <a:extLst>
              <a:ext uri="{FF2B5EF4-FFF2-40B4-BE49-F238E27FC236}">
                <a16:creationId xmlns:a16="http://schemas.microsoft.com/office/drawing/2014/main" id="{C1E82B10-8A61-3F3B-5465-13542D779257}"/>
              </a:ext>
            </a:extLst>
          </p:cNvPr>
          <p:cNvSpPr/>
          <p:nvPr/>
        </p:nvSpPr>
        <p:spPr>
          <a:xfrm>
            <a:off x="4272" y="3842554"/>
            <a:ext cx="12192000" cy="792785"/>
          </a:xfrm>
          <a:prstGeom prst="rect">
            <a:avLst/>
          </a:prstGeom>
          <a:solidFill>
            <a:srgbClr val="F7EA7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23408E"/>
              </a:solidFill>
            </a:endParaRPr>
          </a:p>
        </p:txBody>
      </p:sp>
      <p:sp>
        <p:nvSpPr>
          <p:cNvPr id="13" name="TextBox 12">
            <a:extLst>
              <a:ext uri="{FF2B5EF4-FFF2-40B4-BE49-F238E27FC236}">
                <a16:creationId xmlns:a16="http://schemas.microsoft.com/office/drawing/2014/main" id="{DB740A69-4D01-CD3F-CA49-9B3641D6746C}"/>
              </a:ext>
            </a:extLst>
          </p:cNvPr>
          <p:cNvSpPr txBox="1"/>
          <p:nvPr/>
        </p:nvSpPr>
        <p:spPr>
          <a:xfrm>
            <a:off x="1380147" y="3943208"/>
            <a:ext cx="7281016" cy="523220"/>
          </a:xfrm>
          <a:prstGeom prst="rect">
            <a:avLst/>
          </a:prstGeom>
          <a:noFill/>
        </p:spPr>
        <p:txBody>
          <a:bodyPr wrap="square" rtlCol="0">
            <a:spAutoFit/>
          </a:bodyPr>
          <a:lstStyle/>
          <a:p>
            <a:r>
              <a:rPr lang="en-US" sz="2800" b="1" dirty="0"/>
              <a:t>All You Need to Pass Your General Class Exam!</a:t>
            </a:r>
          </a:p>
        </p:txBody>
      </p:sp>
      <p:pic>
        <p:nvPicPr>
          <p:cNvPr id="15" name="Picture 14">
            <a:extLst>
              <a:ext uri="{FF2B5EF4-FFF2-40B4-BE49-F238E27FC236}">
                <a16:creationId xmlns:a16="http://schemas.microsoft.com/office/drawing/2014/main" id="{8F47E2C6-758C-93F4-9DBF-7BDF1FA0C6ED}"/>
              </a:ext>
            </a:extLst>
          </p:cNvPr>
          <p:cNvPicPr>
            <a:picLocks noChangeAspect="1"/>
          </p:cNvPicPr>
          <p:nvPr/>
        </p:nvPicPr>
        <p:blipFill>
          <a:blip r:embed="rId2"/>
          <a:stretch>
            <a:fillRect/>
          </a:stretch>
        </p:blipFill>
        <p:spPr>
          <a:xfrm>
            <a:off x="2091821" y="4811811"/>
            <a:ext cx="2333951" cy="1571844"/>
          </a:xfrm>
          <a:prstGeom prst="rect">
            <a:avLst/>
          </a:prstGeom>
        </p:spPr>
      </p:pic>
      <p:pic>
        <p:nvPicPr>
          <p:cNvPr id="17" name="Picture 16">
            <a:extLst>
              <a:ext uri="{FF2B5EF4-FFF2-40B4-BE49-F238E27FC236}">
                <a16:creationId xmlns:a16="http://schemas.microsoft.com/office/drawing/2014/main" id="{BDB340B4-A42A-C8E0-F3C8-8BDDCF2721D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4693217"/>
            <a:ext cx="1512605" cy="1512605"/>
          </a:xfrm>
          <a:prstGeom prst="rect">
            <a:avLst/>
          </a:prstGeom>
        </p:spPr>
      </p:pic>
      <p:pic>
        <p:nvPicPr>
          <p:cNvPr id="19" name="Picture 18">
            <a:extLst>
              <a:ext uri="{FF2B5EF4-FFF2-40B4-BE49-F238E27FC236}">
                <a16:creationId xmlns:a16="http://schemas.microsoft.com/office/drawing/2014/main" id="{9F7CD733-B363-CE30-5DA7-2AB43FBECFD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555169" y="4712153"/>
            <a:ext cx="2211061" cy="1671502"/>
          </a:xfrm>
          <a:prstGeom prst="rect">
            <a:avLst/>
          </a:prstGeom>
          <a:ln w="19050">
            <a:solidFill>
              <a:srgbClr val="23408E"/>
            </a:solidFill>
          </a:ln>
        </p:spPr>
      </p:pic>
      <p:pic>
        <p:nvPicPr>
          <p:cNvPr id="21" name="Picture 20">
            <a:extLst>
              <a:ext uri="{FF2B5EF4-FFF2-40B4-BE49-F238E27FC236}">
                <a16:creationId xmlns:a16="http://schemas.microsoft.com/office/drawing/2014/main" id="{FC176A0A-D55B-759F-35D2-4456E9FF04C5}"/>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118364" y="4712153"/>
            <a:ext cx="1683316" cy="1683316"/>
          </a:xfrm>
          <a:prstGeom prst="rect">
            <a:avLst/>
          </a:prstGeom>
          <a:ln w="19050">
            <a:solidFill>
              <a:srgbClr val="87878D"/>
            </a:solidFill>
          </a:ln>
        </p:spPr>
      </p:pic>
    </p:spTree>
    <p:extLst>
      <p:ext uri="{BB962C8B-B14F-4D97-AF65-F5344CB8AC3E}">
        <p14:creationId xmlns:p14="http://schemas.microsoft.com/office/powerpoint/2010/main" val="275420885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EF4FFDF5-EF64-325E-8B99-BB7E21638F82}"/>
              </a:ext>
            </a:extLst>
          </p:cNvPr>
          <p:cNvSpPr>
            <a:spLocks noGrp="1"/>
          </p:cNvSpPr>
          <p:nvPr>
            <p:ph type="title"/>
          </p:nvPr>
        </p:nvSpPr>
        <p:spPr/>
        <p:txBody>
          <a:bodyPr/>
          <a:lstStyle/>
          <a:p>
            <a:r>
              <a:rPr lang="en-US" dirty="0"/>
              <a:t>Absorption</a:t>
            </a:r>
          </a:p>
        </p:txBody>
      </p:sp>
      <p:sp>
        <p:nvSpPr>
          <p:cNvPr id="4" name="Content Placeholder 3">
            <a:extLst>
              <a:ext uri="{FF2B5EF4-FFF2-40B4-BE49-F238E27FC236}">
                <a16:creationId xmlns:a16="http://schemas.microsoft.com/office/drawing/2014/main" id="{C3B29C76-9702-5CE4-43F0-32F9681166F3}"/>
              </a:ext>
            </a:extLst>
          </p:cNvPr>
          <p:cNvSpPr>
            <a:spLocks noGrp="1"/>
          </p:cNvSpPr>
          <p:nvPr>
            <p:ph idx="1"/>
          </p:nvPr>
        </p:nvSpPr>
        <p:spPr>
          <a:xfrm>
            <a:off x="228600" y="2169994"/>
            <a:ext cx="11734800" cy="4380228"/>
          </a:xfrm>
        </p:spPr>
        <p:txBody>
          <a:bodyPr/>
          <a:lstStyle/>
          <a:p>
            <a:r>
              <a:rPr lang="en-US" dirty="0"/>
              <a:t>Enemy of propagation is </a:t>
            </a:r>
            <a:r>
              <a:rPr lang="en-US" i="1" dirty="0">
                <a:solidFill>
                  <a:srgbClr val="C00000"/>
                </a:solidFill>
              </a:rPr>
              <a:t>absorption</a:t>
            </a:r>
          </a:p>
          <a:p>
            <a:pPr lvl="1"/>
            <a:r>
              <a:rPr lang="en-US" dirty="0"/>
              <a:t>In D and E regions, waves passing through the denser gas are partially absorbed (D region is not very good at refraction)</a:t>
            </a:r>
          </a:p>
          <a:p>
            <a:r>
              <a:rPr lang="en-US" dirty="0"/>
              <a:t>In HF bands below 10 MHz, AM broadcast bands, and at lower frequencies, the D region </a:t>
            </a:r>
            <a:r>
              <a:rPr lang="en-US" u="sng" dirty="0"/>
              <a:t>completely</a:t>
            </a:r>
            <a:r>
              <a:rPr lang="en-US" dirty="0"/>
              <a:t> absorbs radio waves </a:t>
            </a:r>
            <a:r>
              <a:rPr lang="en-US" i="1" dirty="0">
                <a:solidFill>
                  <a:srgbClr val="C00000"/>
                </a:solidFill>
              </a:rPr>
              <a:t>during the day</a:t>
            </a:r>
            <a:r>
              <a:rPr lang="en-US" dirty="0"/>
              <a:t>, preventing those waves from returning to Earth</a:t>
            </a:r>
          </a:p>
          <a:p>
            <a:r>
              <a:rPr lang="en-US" dirty="0"/>
              <a:t>Absorption increases in daytime and when solar UV is more intense</a:t>
            </a:r>
          </a:p>
          <a:p>
            <a:pPr lvl="1"/>
            <a:r>
              <a:rPr lang="en-US" b="1" dirty="0">
                <a:solidFill>
                  <a:srgbClr val="0000CC"/>
                </a:solidFill>
              </a:rPr>
              <a:t>QUESTION</a:t>
            </a:r>
            <a:r>
              <a:rPr lang="en-US" dirty="0">
                <a:solidFill>
                  <a:srgbClr val="0000CC"/>
                </a:solidFill>
              </a:rPr>
              <a:t>: When is the best time to transmit on HF below 10 MHz?</a:t>
            </a:r>
          </a:p>
          <a:p>
            <a:endParaRPr lang="en-US" dirty="0"/>
          </a:p>
        </p:txBody>
      </p:sp>
      <p:sp>
        <p:nvSpPr>
          <p:cNvPr id="2" name="TextBox 1">
            <a:extLst>
              <a:ext uri="{FF2B5EF4-FFF2-40B4-BE49-F238E27FC236}">
                <a16:creationId xmlns:a16="http://schemas.microsoft.com/office/drawing/2014/main" id="{FEA62804-A273-E7EE-86D7-8F1A99544D72}"/>
              </a:ext>
            </a:extLst>
          </p:cNvPr>
          <p:cNvSpPr txBox="1"/>
          <p:nvPr/>
        </p:nvSpPr>
        <p:spPr>
          <a:xfrm>
            <a:off x="8863123" y="5705771"/>
            <a:ext cx="2892056" cy="461665"/>
          </a:xfrm>
          <a:prstGeom prst="rect">
            <a:avLst/>
          </a:prstGeom>
          <a:noFill/>
        </p:spPr>
        <p:txBody>
          <a:bodyPr wrap="square" rtlCol="0">
            <a:spAutoFit/>
          </a:bodyPr>
          <a:lstStyle/>
          <a:p>
            <a:r>
              <a:rPr lang="en-US" sz="2400" i="1" dirty="0">
                <a:solidFill>
                  <a:srgbClr val="C00000"/>
                </a:solidFill>
              </a:rPr>
              <a:t>Answer: At night!</a:t>
            </a:r>
          </a:p>
        </p:txBody>
      </p:sp>
      <p:pic>
        <p:nvPicPr>
          <p:cNvPr id="5" name="Picture 4">
            <a:extLst>
              <a:ext uri="{FF2B5EF4-FFF2-40B4-BE49-F238E27FC236}">
                <a16:creationId xmlns:a16="http://schemas.microsoft.com/office/drawing/2014/main" id="{58861D10-914D-EE1E-EFA7-2B74E27817F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408" y="6189404"/>
            <a:ext cx="2070117" cy="640080"/>
          </a:xfrm>
          <a:prstGeom prst="rect">
            <a:avLst/>
          </a:prstGeom>
        </p:spPr>
      </p:pic>
    </p:spTree>
    <p:extLst>
      <p:ext uri="{BB962C8B-B14F-4D97-AF65-F5344CB8AC3E}">
        <p14:creationId xmlns:p14="http://schemas.microsoft.com/office/powerpoint/2010/main" val="38275533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4">
                                            <p:txEl>
                                              <p:pRg st="1" end="1"/>
                                            </p:txEl>
                                          </p:spTgt>
                                        </p:tgtEl>
                                        <p:attrNameLst>
                                          <p:attrName>style.visibility</p:attrName>
                                        </p:attrNameLst>
                                      </p:cBhvr>
                                      <p:to>
                                        <p:strVal val="visible"/>
                                      </p:to>
                                    </p:set>
                                    <p:anim calcmode="lin" valueType="num">
                                      <p:cBhvr additive="base">
                                        <p:cTn id="13"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4">
                                            <p:txEl>
                                              <p:pRg st="2" end="2"/>
                                            </p:txEl>
                                          </p:spTgt>
                                        </p:tgtEl>
                                        <p:attrNameLst>
                                          <p:attrName>style.visibility</p:attrName>
                                        </p:attrNameLst>
                                      </p:cBhvr>
                                      <p:to>
                                        <p:strVal val="visible"/>
                                      </p:to>
                                    </p:set>
                                    <p:anim calcmode="lin" valueType="num">
                                      <p:cBhvr additive="base">
                                        <p:cTn id="19"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4">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4">
                                            <p:txEl>
                                              <p:pRg st="3" end="3"/>
                                            </p:txEl>
                                          </p:spTgt>
                                        </p:tgtEl>
                                        <p:attrNameLst>
                                          <p:attrName>style.visibility</p:attrName>
                                        </p:attrNameLst>
                                      </p:cBhvr>
                                      <p:to>
                                        <p:strVal val="visible"/>
                                      </p:to>
                                    </p:set>
                                    <p:anim calcmode="lin" valueType="num">
                                      <p:cBhvr additive="base">
                                        <p:cTn id="25" dur="500" fill="hold"/>
                                        <p:tgtEl>
                                          <p:spTgt spid="4">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4">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4">
                                            <p:txEl>
                                              <p:pRg st="4" end="4"/>
                                            </p:txEl>
                                          </p:spTgt>
                                        </p:tgtEl>
                                        <p:attrNameLst>
                                          <p:attrName>style.visibility</p:attrName>
                                        </p:attrNameLst>
                                      </p:cBhvr>
                                      <p:to>
                                        <p:strVal val="visible"/>
                                      </p:to>
                                    </p:set>
                                    <p:anim calcmode="lin" valueType="num">
                                      <p:cBhvr additive="base">
                                        <p:cTn id="31" dur="500" fill="hold"/>
                                        <p:tgtEl>
                                          <p:spTgt spid="4">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4">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14" presetClass="entr" presetSubtype="10" fill="hold" grpId="0" nodeType="clickEffect">
                                  <p:stCondLst>
                                    <p:cond delay="0"/>
                                  </p:stCondLst>
                                  <p:childTnLst>
                                    <p:set>
                                      <p:cBhvr>
                                        <p:cTn id="36" dur="1" fill="hold">
                                          <p:stCondLst>
                                            <p:cond delay="0"/>
                                          </p:stCondLst>
                                        </p:cTn>
                                        <p:tgtEl>
                                          <p:spTgt spid="2"/>
                                        </p:tgtEl>
                                        <p:attrNameLst>
                                          <p:attrName>style.visibility</p:attrName>
                                        </p:attrNameLst>
                                      </p:cBhvr>
                                      <p:to>
                                        <p:strVal val="visible"/>
                                      </p:to>
                                    </p:set>
                                    <p:animEffect transition="in" filter="randombar(horizontal)">
                                      <p:cBhvr>
                                        <p:cTn id="3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uiExpand="1" build="p"/>
      <p:bldP spid="2"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7A4A86-FF58-FF7A-E579-08C9950DD1FB}"/>
              </a:ext>
            </a:extLst>
          </p:cNvPr>
          <p:cNvSpPr>
            <a:spLocks noGrp="1"/>
          </p:cNvSpPr>
          <p:nvPr>
            <p:ph type="title"/>
          </p:nvPr>
        </p:nvSpPr>
        <p:spPr/>
        <p:txBody>
          <a:bodyPr/>
          <a:lstStyle/>
          <a:p>
            <a:r>
              <a:rPr lang="en-US" dirty="0"/>
              <a:t>Noise</a:t>
            </a:r>
          </a:p>
        </p:txBody>
      </p:sp>
      <p:sp>
        <p:nvSpPr>
          <p:cNvPr id="3" name="Content Placeholder 2">
            <a:extLst>
              <a:ext uri="{FF2B5EF4-FFF2-40B4-BE49-F238E27FC236}">
                <a16:creationId xmlns:a16="http://schemas.microsoft.com/office/drawing/2014/main" id="{71AB62CA-07A3-95AF-9CF9-1077DD84F249}"/>
              </a:ext>
            </a:extLst>
          </p:cNvPr>
          <p:cNvSpPr>
            <a:spLocks noGrp="1"/>
          </p:cNvSpPr>
          <p:nvPr>
            <p:ph idx="1"/>
          </p:nvPr>
        </p:nvSpPr>
        <p:spPr>
          <a:xfrm>
            <a:off x="457200" y="2362200"/>
            <a:ext cx="11201400" cy="4188022"/>
          </a:xfrm>
        </p:spPr>
        <p:txBody>
          <a:bodyPr/>
          <a:lstStyle/>
          <a:p>
            <a:r>
              <a:rPr lang="en-US" dirty="0"/>
              <a:t>Noise is another enemy of propagation (covers up weak signals)</a:t>
            </a:r>
          </a:p>
          <a:p>
            <a:r>
              <a:rPr lang="en-US" dirty="0"/>
              <a:t>Stronger at frequencies below VHF (due to atmospheric disturbances)</a:t>
            </a:r>
          </a:p>
          <a:p>
            <a:r>
              <a:rPr lang="en-US" dirty="0"/>
              <a:t>Lower you go in frequency, the stronger the noise or </a:t>
            </a:r>
            <a:r>
              <a:rPr lang="en-US" i="1" dirty="0">
                <a:solidFill>
                  <a:srgbClr val="C00000"/>
                </a:solidFill>
              </a:rPr>
              <a:t>static</a:t>
            </a:r>
          </a:p>
          <a:p>
            <a:r>
              <a:rPr lang="en-US" dirty="0"/>
              <a:t>Varies seasonally</a:t>
            </a:r>
          </a:p>
          <a:p>
            <a:r>
              <a:rPr lang="en-US" dirty="0"/>
              <a:t>Most noticeable on lower frequency HF bands in the summer when atmospheric noise is strongest</a:t>
            </a:r>
          </a:p>
        </p:txBody>
      </p:sp>
      <p:pic>
        <p:nvPicPr>
          <p:cNvPr id="4" name="Picture 3">
            <a:extLst>
              <a:ext uri="{FF2B5EF4-FFF2-40B4-BE49-F238E27FC236}">
                <a16:creationId xmlns:a16="http://schemas.microsoft.com/office/drawing/2014/main" id="{276BDAD3-7925-B89E-1800-504EAB890BC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408" y="6189404"/>
            <a:ext cx="2070117" cy="640080"/>
          </a:xfrm>
          <a:prstGeom prst="rect">
            <a:avLst/>
          </a:prstGeom>
        </p:spPr>
      </p:pic>
    </p:spTree>
    <p:extLst>
      <p:ext uri="{BB962C8B-B14F-4D97-AF65-F5344CB8AC3E}">
        <p14:creationId xmlns:p14="http://schemas.microsoft.com/office/powerpoint/2010/main" val="6081751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368CFB-5A85-DFE8-FB12-3D5F7B9BD717}"/>
              </a:ext>
            </a:extLst>
          </p:cNvPr>
          <p:cNvSpPr>
            <a:spLocks noGrp="1"/>
          </p:cNvSpPr>
          <p:nvPr>
            <p:ph type="title"/>
          </p:nvPr>
        </p:nvSpPr>
        <p:spPr>
          <a:xfrm>
            <a:off x="180531" y="806302"/>
            <a:ext cx="6499746" cy="874595"/>
          </a:xfrm>
        </p:spPr>
        <p:txBody>
          <a:bodyPr/>
          <a:lstStyle/>
          <a:p>
            <a:r>
              <a:rPr lang="en-US" dirty="0"/>
              <a:t>Long Path and Short Path</a:t>
            </a:r>
          </a:p>
        </p:txBody>
      </p:sp>
      <p:sp>
        <p:nvSpPr>
          <p:cNvPr id="3" name="Content Placeholder 2">
            <a:extLst>
              <a:ext uri="{FF2B5EF4-FFF2-40B4-BE49-F238E27FC236}">
                <a16:creationId xmlns:a16="http://schemas.microsoft.com/office/drawing/2014/main" id="{4830797B-9907-D094-4EFD-DE82CE220EF0}"/>
              </a:ext>
            </a:extLst>
          </p:cNvPr>
          <p:cNvSpPr>
            <a:spLocks noGrp="1"/>
          </p:cNvSpPr>
          <p:nvPr>
            <p:ph idx="1"/>
          </p:nvPr>
        </p:nvSpPr>
        <p:spPr>
          <a:xfrm>
            <a:off x="180531" y="2057400"/>
            <a:ext cx="6337227" cy="4492822"/>
          </a:xfrm>
        </p:spPr>
        <p:txBody>
          <a:bodyPr/>
          <a:lstStyle/>
          <a:p>
            <a:r>
              <a:rPr lang="en-US" sz="2400" dirty="0"/>
              <a:t>When ionosphere along short path does not support propagation, sometimes long path will</a:t>
            </a:r>
          </a:p>
          <a:p>
            <a:r>
              <a:rPr lang="en-US" sz="2400" dirty="0"/>
              <a:t>Occasionally, propagation over both long and short paths will be supported (at same time)</a:t>
            </a:r>
          </a:p>
          <a:p>
            <a:r>
              <a:rPr lang="en-US" sz="2400" dirty="0"/>
              <a:t>Unless the paths are almost equal there will be an echo (delayed signal arrives a fraction of a second later)</a:t>
            </a:r>
          </a:p>
          <a:p>
            <a:pPr>
              <a:buClr>
                <a:schemeClr val="tx1"/>
              </a:buClr>
            </a:pPr>
            <a:r>
              <a:rPr lang="en-US" sz="2400" i="1" dirty="0">
                <a:solidFill>
                  <a:srgbClr val="C00000"/>
                </a:solidFill>
              </a:rPr>
              <a:t>Round-the-world</a:t>
            </a:r>
            <a:r>
              <a:rPr lang="en-US" sz="2400" dirty="0"/>
              <a:t> </a:t>
            </a:r>
            <a:r>
              <a:rPr lang="en-US" sz="2400" i="1" dirty="0">
                <a:solidFill>
                  <a:srgbClr val="C00000"/>
                </a:solidFill>
              </a:rPr>
              <a:t>propagation</a:t>
            </a:r>
            <a:r>
              <a:rPr lang="en-US" sz="2400" dirty="0"/>
              <a:t>: you can hear your own signal coming all the way around to your location about 1/7 of a second later!</a:t>
            </a:r>
          </a:p>
          <a:p>
            <a:pPr lvl="1">
              <a:buClr>
                <a:schemeClr val="tx1"/>
              </a:buClr>
            </a:pPr>
            <a:r>
              <a:rPr lang="en-US" sz="2000" dirty="0"/>
              <a:t>25,000 miles divided by 186,000 miles/sec</a:t>
            </a:r>
          </a:p>
        </p:txBody>
      </p:sp>
      <p:pic>
        <p:nvPicPr>
          <p:cNvPr id="6" name="Picture 5">
            <a:extLst>
              <a:ext uri="{FF2B5EF4-FFF2-40B4-BE49-F238E27FC236}">
                <a16:creationId xmlns:a16="http://schemas.microsoft.com/office/drawing/2014/main" id="{F0E0129D-A1D9-C61C-610E-26CDE14068CB}"/>
              </a:ext>
            </a:extLst>
          </p:cNvPr>
          <p:cNvPicPr>
            <a:picLocks noChangeAspect="1"/>
          </p:cNvPicPr>
          <p:nvPr/>
        </p:nvPicPr>
        <p:blipFill>
          <a:blip r:embed="rId2"/>
          <a:stretch>
            <a:fillRect/>
          </a:stretch>
        </p:blipFill>
        <p:spPr>
          <a:xfrm>
            <a:off x="6493452" y="307778"/>
            <a:ext cx="5619920" cy="4976603"/>
          </a:xfrm>
          <a:prstGeom prst="rect">
            <a:avLst/>
          </a:prstGeom>
        </p:spPr>
      </p:pic>
      <p:sp>
        <p:nvSpPr>
          <p:cNvPr id="7" name="TextBox 6">
            <a:extLst>
              <a:ext uri="{FF2B5EF4-FFF2-40B4-BE49-F238E27FC236}">
                <a16:creationId xmlns:a16="http://schemas.microsoft.com/office/drawing/2014/main" id="{E8686E4A-80BA-75AE-AA7E-8F81ADEA390F}"/>
              </a:ext>
            </a:extLst>
          </p:cNvPr>
          <p:cNvSpPr txBox="1"/>
          <p:nvPr/>
        </p:nvSpPr>
        <p:spPr>
          <a:xfrm>
            <a:off x="6517758" y="5284381"/>
            <a:ext cx="5493711" cy="1261884"/>
          </a:xfrm>
          <a:prstGeom prst="rect">
            <a:avLst/>
          </a:prstGeom>
          <a:noFill/>
        </p:spPr>
        <p:txBody>
          <a:bodyPr wrap="square" rtlCol="0">
            <a:spAutoFit/>
          </a:bodyPr>
          <a:lstStyle/>
          <a:p>
            <a:r>
              <a:rPr lang="en-US" sz="1900" dirty="0"/>
              <a:t>This sketch of the Earth shows both great circle paths drawn between two stations. The bearings for the </a:t>
            </a:r>
            <a:r>
              <a:rPr lang="en-US" sz="1900" i="1" dirty="0">
                <a:solidFill>
                  <a:srgbClr val="23408E"/>
                </a:solidFill>
              </a:rPr>
              <a:t>short path </a:t>
            </a:r>
            <a:r>
              <a:rPr lang="en-US" sz="1900" dirty="0"/>
              <a:t>and the </a:t>
            </a:r>
            <a:r>
              <a:rPr lang="en-US" sz="1900" i="1" dirty="0">
                <a:solidFill>
                  <a:srgbClr val="23408E"/>
                </a:solidFill>
              </a:rPr>
              <a:t>long path </a:t>
            </a:r>
            <a:r>
              <a:rPr lang="en-US" sz="1900" dirty="0"/>
              <a:t>are shown from the Northern Hemisphere station.</a:t>
            </a:r>
          </a:p>
        </p:txBody>
      </p:sp>
      <p:pic>
        <p:nvPicPr>
          <p:cNvPr id="4" name="Picture 3">
            <a:extLst>
              <a:ext uri="{FF2B5EF4-FFF2-40B4-BE49-F238E27FC236}">
                <a16:creationId xmlns:a16="http://schemas.microsoft.com/office/drawing/2014/main" id="{F86B025D-168F-0125-FDC0-DA83B64ECB7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408" y="6189404"/>
            <a:ext cx="2070117" cy="640080"/>
          </a:xfrm>
          <a:prstGeom prst="rect">
            <a:avLst/>
          </a:prstGeom>
        </p:spPr>
      </p:pic>
    </p:spTree>
    <p:extLst>
      <p:ext uri="{BB962C8B-B14F-4D97-AF65-F5344CB8AC3E}">
        <p14:creationId xmlns:p14="http://schemas.microsoft.com/office/powerpoint/2010/main" val="19975983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par>
                                <p:cTn id="27" presetID="2" presetClass="entr" presetSubtype="4" fill="hold" grpId="0" nodeType="withEffect">
                                  <p:stCondLst>
                                    <p:cond delay="0"/>
                                  </p:stCondLst>
                                  <p:childTnLst>
                                    <p:set>
                                      <p:cBhvr>
                                        <p:cTn id="28" dur="1" fill="hold">
                                          <p:stCondLst>
                                            <p:cond delay="0"/>
                                          </p:stCondLst>
                                        </p:cTn>
                                        <p:tgtEl>
                                          <p:spTgt spid="3">
                                            <p:txEl>
                                              <p:pRg st="4" end="4"/>
                                            </p:txEl>
                                          </p:spTgt>
                                        </p:tgtEl>
                                        <p:attrNameLst>
                                          <p:attrName>style.visibility</p:attrName>
                                        </p:attrNameLst>
                                      </p:cBhvr>
                                      <p:to>
                                        <p:strVal val="visible"/>
                                      </p:to>
                                    </p:set>
                                    <p:anim calcmode="lin" valueType="num">
                                      <p:cBhvr additive="base">
                                        <p:cTn id="29"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BFB03B-CC59-4656-A707-0396A87CE10A}"/>
              </a:ext>
            </a:extLst>
          </p:cNvPr>
          <p:cNvSpPr>
            <a:spLocks noGrp="1"/>
          </p:cNvSpPr>
          <p:nvPr>
            <p:ph type="title"/>
          </p:nvPr>
        </p:nvSpPr>
        <p:spPr>
          <a:xfrm>
            <a:off x="533400" y="2667000"/>
            <a:ext cx="10972800" cy="1143000"/>
          </a:xfrm>
        </p:spPr>
        <p:txBody>
          <a:bodyPr/>
          <a:lstStyle/>
          <a:p>
            <a:r>
              <a:rPr lang="en-US" b="1" dirty="0">
                <a:solidFill>
                  <a:srgbClr val="23408E"/>
                </a:solidFill>
              </a:rPr>
              <a:t>PRACTICE QUESTIONS</a:t>
            </a:r>
          </a:p>
        </p:txBody>
      </p:sp>
      <p:pic>
        <p:nvPicPr>
          <p:cNvPr id="3" name="Picture 2">
            <a:extLst>
              <a:ext uri="{FF2B5EF4-FFF2-40B4-BE49-F238E27FC236}">
                <a16:creationId xmlns:a16="http://schemas.microsoft.com/office/drawing/2014/main" id="{1D52733F-19FC-9F13-4BCE-CD896791FCE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408" y="6189404"/>
            <a:ext cx="2070117" cy="640080"/>
          </a:xfrm>
          <a:prstGeom prst="rect">
            <a:avLst/>
          </a:prstGeom>
        </p:spPr>
      </p:pic>
    </p:spTree>
    <p:extLst>
      <p:ext uri="{BB962C8B-B14F-4D97-AF65-F5344CB8AC3E}">
        <p14:creationId xmlns:p14="http://schemas.microsoft.com/office/powerpoint/2010/main" val="284908859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8A27C-A392-4E6A-8B2A-D2D028678901}"/>
              </a:ext>
            </a:extLst>
          </p:cNvPr>
          <p:cNvSpPr>
            <a:spLocks noGrp="1"/>
          </p:cNvSpPr>
          <p:nvPr>
            <p:ph type="title"/>
          </p:nvPr>
        </p:nvSpPr>
        <p:spPr>
          <a:xfrm>
            <a:off x="609600" y="1523999"/>
            <a:ext cx="10972800" cy="1325565"/>
          </a:xfrm>
        </p:spPr>
        <p:txBody>
          <a:bodyPr/>
          <a:lstStyle/>
          <a:p>
            <a:pPr algn="l"/>
            <a:r>
              <a:rPr lang="en-US" b="0" i="0" u="none" strike="noStrike" baseline="0" dirty="0">
                <a:solidFill>
                  <a:srgbClr val="23408E"/>
                </a:solidFill>
                <a:latin typeface="Calibri" panose="020F0502020204030204" pitchFamily="34" charset="0"/>
              </a:rPr>
              <a:t>How is a directional antenna pointed when making a “long-path” contact with another station?</a:t>
            </a:r>
          </a:p>
        </p:txBody>
      </p:sp>
      <p:sp>
        <p:nvSpPr>
          <p:cNvPr id="3" name="Text Placeholder 2">
            <a:extLst>
              <a:ext uri="{FF2B5EF4-FFF2-40B4-BE49-F238E27FC236}">
                <a16:creationId xmlns:a16="http://schemas.microsoft.com/office/drawing/2014/main" id="{B18AEFB2-6E7E-4F8D-A714-564734C5A27B}"/>
              </a:ext>
            </a:extLst>
          </p:cNvPr>
          <p:cNvSpPr>
            <a:spLocks noGrp="1"/>
          </p:cNvSpPr>
          <p:nvPr>
            <p:ph type="body" idx="1"/>
          </p:nvPr>
        </p:nvSpPr>
        <p:spPr/>
        <p:txBody>
          <a:bodyPr/>
          <a:lstStyle/>
          <a:p>
            <a:pPr marL="457200" indent="-457200">
              <a:buFont typeface="+mj-lt"/>
              <a:buAutoNum type="alphaUcPeriod"/>
            </a:pPr>
            <a:r>
              <a:rPr lang="en-US" b="0" i="0" u="none" strike="noStrike" baseline="0" dirty="0">
                <a:latin typeface="Calibri" panose="020F0502020204030204" pitchFamily="34" charset="0"/>
              </a:rPr>
              <a:t>Toward the rising sun</a:t>
            </a:r>
          </a:p>
          <a:p>
            <a:pPr marL="457200" indent="-457200">
              <a:buFont typeface="+mj-lt"/>
              <a:buAutoNum type="alphaUcPeriod"/>
            </a:pPr>
            <a:r>
              <a:rPr lang="en-US" b="0" i="0" u="none" strike="noStrike" baseline="0" dirty="0">
                <a:latin typeface="Calibri" panose="020F0502020204030204" pitchFamily="34" charset="0"/>
              </a:rPr>
              <a:t>Along the grayline</a:t>
            </a:r>
          </a:p>
          <a:p>
            <a:pPr marL="457200" indent="-457200">
              <a:buFont typeface="+mj-lt"/>
              <a:buAutoNum type="alphaUcPeriod"/>
            </a:pPr>
            <a:r>
              <a:rPr lang="en-US" b="0" i="0" u="none" strike="noStrike" baseline="0" dirty="0">
                <a:latin typeface="Calibri" panose="020F0502020204030204" pitchFamily="34" charset="0"/>
              </a:rPr>
              <a:t>180 degrees from the station’s short-path heading</a:t>
            </a:r>
          </a:p>
          <a:p>
            <a:pPr marL="457200" indent="-457200">
              <a:buFont typeface="+mj-lt"/>
              <a:buAutoNum type="alphaUcPeriod"/>
            </a:pPr>
            <a:r>
              <a:rPr lang="en-US" b="0" i="0" u="none" strike="noStrike" baseline="0" dirty="0">
                <a:latin typeface="Calibri" panose="020F0502020204030204" pitchFamily="34" charset="0"/>
              </a:rPr>
              <a:t>Toward the north</a:t>
            </a:r>
            <a:endParaRPr lang="pt-BR" b="0" i="0" u="none" strike="noStrike" baseline="0" dirty="0">
              <a:latin typeface="Calibri" panose="020F0502020204030204" pitchFamily="34" charset="0"/>
            </a:endParaRPr>
          </a:p>
        </p:txBody>
      </p:sp>
      <p:sp>
        <p:nvSpPr>
          <p:cNvPr id="5" name="TextBox 4">
            <a:extLst>
              <a:ext uri="{FF2B5EF4-FFF2-40B4-BE49-F238E27FC236}">
                <a16:creationId xmlns:a16="http://schemas.microsoft.com/office/drawing/2014/main" id="{68197C56-9C53-4F30-AAFA-DC763E33DD3F}"/>
              </a:ext>
            </a:extLst>
          </p:cNvPr>
          <p:cNvSpPr txBox="1"/>
          <p:nvPr/>
        </p:nvSpPr>
        <p:spPr>
          <a:xfrm>
            <a:off x="0" y="6477000"/>
            <a:ext cx="8001000" cy="338554"/>
          </a:xfrm>
          <a:prstGeom prst="rect">
            <a:avLst/>
          </a:prstGeom>
          <a:noFill/>
        </p:spPr>
        <p:txBody>
          <a:bodyPr wrap="square" rtlCol="0">
            <a:spAutoFit/>
          </a:bodyPr>
          <a:lstStyle/>
          <a:p>
            <a:r>
              <a:rPr lang="pt-BR" sz="1600" b="1" dirty="0">
                <a:solidFill>
                  <a:srgbClr val="23408E"/>
                </a:solidFill>
                <a:latin typeface="Arial" panose="020B0604020202020204" pitchFamily="34" charset="0"/>
                <a:cs typeface="Arial" panose="020B0604020202020204" pitchFamily="34" charset="0"/>
              </a:rPr>
              <a:t>G2D06 (C) Page 8-6</a:t>
            </a:r>
            <a:endParaRPr lang="en-US" sz="1600" b="1" dirty="0">
              <a:solidFill>
                <a:srgbClr val="23408E"/>
              </a:solidFill>
              <a:latin typeface="Arial" panose="020B0604020202020204" pitchFamily="34" charset="0"/>
              <a:cs typeface="Arial" panose="020B0604020202020204" pitchFamily="34" charset="0"/>
            </a:endParaRPr>
          </a:p>
        </p:txBody>
      </p:sp>
      <p:sp>
        <p:nvSpPr>
          <p:cNvPr id="4" name="TextBox 3">
            <a:extLst>
              <a:ext uri="{FF2B5EF4-FFF2-40B4-BE49-F238E27FC236}">
                <a16:creationId xmlns:a16="http://schemas.microsoft.com/office/drawing/2014/main" id="{2F738BBA-3AB8-BF59-457B-288924D3C29B}"/>
              </a:ext>
            </a:extLst>
          </p:cNvPr>
          <p:cNvSpPr txBox="1"/>
          <p:nvPr/>
        </p:nvSpPr>
        <p:spPr>
          <a:xfrm>
            <a:off x="11430000" y="6569273"/>
            <a:ext cx="762000" cy="276999"/>
          </a:xfrm>
          <a:prstGeom prst="rect">
            <a:avLst/>
          </a:prstGeom>
          <a:noFill/>
        </p:spPr>
        <p:txBody>
          <a:bodyPr wrap="square" rtlCol="0">
            <a:spAutoFit/>
          </a:bodyPr>
          <a:lstStyle/>
          <a:p>
            <a:pPr algn="r"/>
            <a:fld id="{F46008E7-8CD5-47F9-9913-C07C17D1E8C6}" type="slidenum">
              <a:rPr lang="en-US" sz="1200" b="1" smtClean="0">
                <a:solidFill>
                  <a:srgbClr val="23408E"/>
                </a:solidFill>
                <a:cs typeface="Arial" panose="020B0604020202020204" pitchFamily="34" charset="0"/>
              </a:rPr>
              <a:pPr algn="r"/>
              <a:t>14</a:t>
            </a:fld>
            <a:endParaRPr lang="en-US" sz="1200" b="1" dirty="0">
              <a:solidFill>
                <a:srgbClr val="23408E"/>
              </a:solidFill>
              <a:cs typeface="Arial" panose="020B0604020202020204" pitchFamily="34" charset="0"/>
            </a:endParaRPr>
          </a:p>
        </p:txBody>
      </p:sp>
      <p:pic>
        <p:nvPicPr>
          <p:cNvPr id="6" name="Picture 5">
            <a:extLst>
              <a:ext uri="{FF2B5EF4-FFF2-40B4-BE49-F238E27FC236}">
                <a16:creationId xmlns:a16="http://schemas.microsoft.com/office/drawing/2014/main" id="{8CB80ACA-668C-8AC7-6754-75589B78565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113337" y="1403"/>
            <a:ext cx="2070117" cy="640080"/>
          </a:xfrm>
          <a:prstGeom prst="rect">
            <a:avLst/>
          </a:prstGeom>
        </p:spPr>
      </p:pic>
    </p:spTree>
    <p:extLst>
      <p:ext uri="{BB962C8B-B14F-4D97-AF65-F5344CB8AC3E}">
        <p14:creationId xmlns:p14="http://schemas.microsoft.com/office/powerpoint/2010/main" val="8395317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8A27C-A392-4E6A-8B2A-D2D028678901}"/>
              </a:ext>
            </a:extLst>
          </p:cNvPr>
          <p:cNvSpPr>
            <a:spLocks noGrp="1"/>
          </p:cNvSpPr>
          <p:nvPr>
            <p:ph type="title"/>
          </p:nvPr>
        </p:nvSpPr>
        <p:spPr>
          <a:xfrm>
            <a:off x="609600" y="1523999"/>
            <a:ext cx="10972800" cy="1325565"/>
          </a:xfrm>
        </p:spPr>
        <p:txBody>
          <a:bodyPr>
            <a:normAutofit/>
          </a:bodyPr>
          <a:lstStyle/>
          <a:p>
            <a:pPr algn="l"/>
            <a:r>
              <a:rPr lang="en-US" b="0" i="0" u="none" strike="noStrike" baseline="0" dirty="0">
                <a:solidFill>
                  <a:srgbClr val="23408E"/>
                </a:solidFill>
                <a:latin typeface="Calibri" panose="020F0502020204030204" pitchFamily="34" charset="0"/>
              </a:rPr>
              <a:t>What is a characteristic of skywave signals arriving at your location by both short-path and longpath propagation?</a:t>
            </a:r>
          </a:p>
        </p:txBody>
      </p:sp>
      <p:sp>
        <p:nvSpPr>
          <p:cNvPr id="3" name="Text Placeholder 2">
            <a:extLst>
              <a:ext uri="{FF2B5EF4-FFF2-40B4-BE49-F238E27FC236}">
                <a16:creationId xmlns:a16="http://schemas.microsoft.com/office/drawing/2014/main" id="{B18AEFB2-6E7E-4F8D-A714-564734C5A27B}"/>
              </a:ext>
            </a:extLst>
          </p:cNvPr>
          <p:cNvSpPr>
            <a:spLocks noGrp="1"/>
          </p:cNvSpPr>
          <p:nvPr>
            <p:ph type="body" idx="1"/>
          </p:nvPr>
        </p:nvSpPr>
        <p:spPr/>
        <p:txBody>
          <a:bodyPr/>
          <a:lstStyle/>
          <a:p>
            <a:pPr marL="457200" indent="-457200">
              <a:buFont typeface="+mj-lt"/>
              <a:buAutoNum type="alphaUcPeriod"/>
            </a:pPr>
            <a:r>
              <a:rPr lang="en-US" b="0" i="0" u="none" strike="noStrike" baseline="0" dirty="0">
                <a:latin typeface="Calibri" panose="020F0502020204030204" pitchFamily="34" charset="0"/>
              </a:rPr>
              <a:t>Periodic fading approximately every 10 seconds</a:t>
            </a:r>
          </a:p>
          <a:p>
            <a:pPr marL="457200" indent="-457200">
              <a:buFont typeface="+mj-lt"/>
              <a:buAutoNum type="alphaUcPeriod"/>
            </a:pPr>
            <a:r>
              <a:rPr lang="en-US" b="0" i="0" u="none" strike="noStrike" baseline="0" dirty="0">
                <a:latin typeface="Calibri" panose="020F0502020204030204" pitchFamily="34" charset="0"/>
              </a:rPr>
              <a:t>Signal strength increased by 3 dB</a:t>
            </a:r>
          </a:p>
          <a:p>
            <a:pPr marL="457200" indent="-457200">
              <a:buFont typeface="+mj-lt"/>
              <a:buAutoNum type="alphaUcPeriod"/>
            </a:pPr>
            <a:r>
              <a:rPr lang="en-US" b="0" i="0" u="none" strike="noStrike" baseline="0" dirty="0">
                <a:latin typeface="Calibri" panose="020F0502020204030204" pitchFamily="34" charset="0"/>
              </a:rPr>
              <a:t>The signal might be cancelled causing severe attenuation</a:t>
            </a:r>
          </a:p>
          <a:p>
            <a:pPr marL="457200" indent="-457200">
              <a:buFont typeface="+mj-lt"/>
              <a:buAutoNum type="alphaUcPeriod"/>
            </a:pPr>
            <a:r>
              <a:rPr lang="en-US" b="0" i="0" u="none" strike="noStrike" baseline="0" dirty="0">
                <a:latin typeface="Calibri" panose="020F0502020204030204" pitchFamily="34" charset="0"/>
              </a:rPr>
              <a:t>A slightly delayed echo might be heard</a:t>
            </a:r>
            <a:endParaRPr lang="pt-BR" b="0" i="0" u="none" strike="noStrike" baseline="0" dirty="0">
              <a:latin typeface="Calibri" panose="020F0502020204030204" pitchFamily="34" charset="0"/>
            </a:endParaRPr>
          </a:p>
        </p:txBody>
      </p:sp>
      <p:sp>
        <p:nvSpPr>
          <p:cNvPr id="5" name="TextBox 4">
            <a:extLst>
              <a:ext uri="{FF2B5EF4-FFF2-40B4-BE49-F238E27FC236}">
                <a16:creationId xmlns:a16="http://schemas.microsoft.com/office/drawing/2014/main" id="{68197C56-9C53-4F30-AAFA-DC763E33DD3F}"/>
              </a:ext>
            </a:extLst>
          </p:cNvPr>
          <p:cNvSpPr txBox="1"/>
          <p:nvPr/>
        </p:nvSpPr>
        <p:spPr>
          <a:xfrm>
            <a:off x="0" y="6477000"/>
            <a:ext cx="8001000" cy="338554"/>
          </a:xfrm>
          <a:prstGeom prst="rect">
            <a:avLst/>
          </a:prstGeom>
          <a:noFill/>
        </p:spPr>
        <p:txBody>
          <a:bodyPr wrap="square" rtlCol="0">
            <a:spAutoFit/>
          </a:bodyPr>
          <a:lstStyle/>
          <a:p>
            <a:r>
              <a:rPr lang="pt-BR" sz="1600" b="1" dirty="0">
                <a:solidFill>
                  <a:srgbClr val="23408E"/>
                </a:solidFill>
                <a:latin typeface="Arial" panose="020B0604020202020204" pitchFamily="34" charset="0"/>
                <a:cs typeface="Arial" panose="020B0604020202020204" pitchFamily="34" charset="0"/>
              </a:rPr>
              <a:t>G3B01 (D) Page 8-6</a:t>
            </a:r>
            <a:endParaRPr lang="en-US" sz="1600" b="1" dirty="0">
              <a:solidFill>
                <a:srgbClr val="23408E"/>
              </a:solidFill>
              <a:latin typeface="Arial" panose="020B0604020202020204" pitchFamily="34" charset="0"/>
              <a:cs typeface="Arial" panose="020B0604020202020204" pitchFamily="34" charset="0"/>
            </a:endParaRPr>
          </a:p>
        </p:txBody>
      </p:sp>
      <p:sp>
        <p:nvSpPr>
          <p:cNvPr id="4" name="TextBox 3">
            <a:extLst>
              <a:ext uri="{FF2B5EF4-FFF2-40B4-BE49-F238E27FC236}">
                <a16:creationId xmlns:a16="http://schemas.microsoft.com/office/drawing/2014/main" id="{154DC6FB-2C7A-5A27-EDE2-95A03242F1EF}"/>
              </a:ext>
            </a:extLst>
          </p:cNvPr>
          <p:cNvSpPr txBox="1"/>
          <p:nvPr/>
        </p:nvSpPr>
        <p:spPr>
          <a:xfrm>
            <a:off x="11430000" y="6569273"/>
            <a:ext cx="762000" cy="276999"/>
          </a:xfrm>
          <a:prstGeom prst="rect">
            <a:avLst/>
          </a:prstGeom>
          <a:noFill/>
        </p:spPr>
        <p:txBody>
          <a:bodyPr wrap="square" rtlCol="0">
            <a:spAutoFit/>
          </a:bodyPr>
          <a:lstStyle/>
          <a:p>
            <a:pPr algn="r"/>
            <a:fld id="{F46008E7-8CD5-47F9-9913-C07C17D1E8C6}" type="slidenum">
              <a:rPr lang="en-US" sz="1200" b="1" smtClean="0">
                <a:solidFill>
                  <a:srgbClr val="23408E"/>
                </a:solidFill>
                <a:cs typeface="Arial" panose="020B0604020202020204" pitchFamily="34" charset="0"/>
              </a:rPr>
              <a:pPr algn="r"/>
              <a:t>15</a:t>
            </a:fld>
            <a:endParaRPr lang="en-US" sz="1200" b="1" dirty="0">
              <a:solidFill>
                <a:srgbClr val="23408E"/>
              </a:solidFill>
              <a:cs typeface="Arial" panose="020B0604020202020204" pitchFamily="34" charset="0"/>
            </a:endParaRPr>
          </a:p>
        </p:txBody>
      </p:sp>
      <p:pic>
        <p:nvPicPr>
          <p:cNvPr id="6" name="Picture 5">
            <a:extLst>
              <a:ext uri="{FF2B5EF4-FFF2-40B4-BE49-F238E27FC236}">
                <a16:creationId xmlns:a16="http://schemas.microsoft.com/office/drawing/2014/main" id="{18F9F2C8-FD33-1F6B-041B-E539B047D98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113337" y="1403"/>
            <a:ext cx="2070117" cy="640080"/>
          </a:xfrm>
          <a:prstGeom prst="rect">
            <a:avLst/>
          </a:prstGeom>
        </p:spPr>
      </p:pic>
    </p:spTree>
    <p:extLst>
      <p:ext uri="{BB962C8B-B14F-4D97-AF65-F5344CB8AC3E}">
        <p14:creationId xmlns:p14="http://schemas.microsoft.com/office/powerpoint/2010/main" val="35979011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8A27C-A392-4E6A-8B2A-D2D028678901}"/>
              </a:ext>
            </a:extLst>
          </p:cNvPr>
          <p:cNvSpPr>
            <a:spLocks noGrp="1"/>
          </p:cNvSpPr>
          <p:nvPr>
            <p:ph type="title"/>
          </p:nvPr>
        </p:nvSpPr>
        <p:spPr>
          <a:xfrm>
            <a:off x="609600" y="1523999"/>
            <a:ext cx="10972800" cy="1325565"/>
          </a:xfrm>
        </p:spPr>
        <p:txBody>
          <a:bodyPr>
            <a:normAutofit/>
          </a:bodyPr>
          <a:lstStyle/>
          <a:p>
            <a:pPr algn="l"/>
            <a:r>
              <a:rPr lang="en-US" b="0" i="0" u="none" strike="noStrike" baseline="0" dirty="0">
                <a:solidFill>
                  <a:srgbClr val="23408E"/>
                </a:solidFill>
                <a:latin typeface="Calibri" panose="020F0502020204030204" pitchFamily="34" charset="0"/>
              </a:rPr>
              <a:t>What is the approximate maximum distance along the Earth’s surface normally covered in one hop using the F2 region?</a:t>
            </a:r>
          </a:p>
        </p:txBody>
      </p:sp>
      <p:sp>
        <p:nvSpPr>
          <p:cNvPr id="3" name="Text Placeholder 2">
            <a:extLst>
              <a:ext uri="{FF2B5EF4-FFF2-40B4-BE49-F238E27FC236}">
                <a16:creationId xmlns:a16="http://schemas.microsoft.com/office/drawing/2014/main" id="{B18AEFB2-6E7E-4F8D-A714-564734C5A27B}"/>
              </a:ext>
            </a:extLst>
          </p:cNvPr>
          <p:cNvSpPr>
            <a:spLocks noGrp="1"/>
          </p:cNvSpPr>
          <p:nvPr>
            <p:ph type="body" idx="1"/>
          </p:nvPr>
        </p:nvSpPr>
        <p:spPr/>
        <p:txBody>
          <a:bodyPr/>
          <a:lstStyle/>
          <a:p>
            <a:pPr marL="457200" indent="-457200">
              <a:buFont typeface="+mj-lt"/>
              <a:buAutoNum type="alphaUcPeriod"/>
            </a:pPr>
            <a:r>
              <a:rPr lang="en-US" b="0" i="0" u="none" strike="noStrike" baseline="0" dirty="0">
                <a:latin typeface="Calibri" panose="020F0502020204030204" pitchFamily="34" charset="0"/>
              </a:rPr>
              <a:t>180 miles</a:t>
            </a:r>
          </a:p>
          <a:p>
            <a:pPr marL="457200" indent="-457200">
              <a:buFont typeface="+mj-lt"/>
              <a:buAutoNum type="alphaUcPeriod"/>
            </a:pPr>
            <a:r>
              <a:rPr lang="en-US" b="0" i="0" u="none" strike="noStrike" baseline="0" dirty="0">
                <a:latin typeface="Calibri" panose="020F0502020204030204" pitchFamily="34" charset="0"/>
              </a:rPr>
              <a:t>1,200 miles</a:t>
            </a:r>
          </a:p>
          <a:p>
            <a:pPr marL="457200" indent="-457200">
              <a:buFont typeface="+mj-lt"/>
              <a:buAutoNum type="alphaUcPeriod"/>
            </a:pPr>
            <a:r>
              <a:rPr lang="en-US" b="0" i="0" u="none" strike="noStrike" baseline="0" dirty="0">
                <a:latin typeface="Calibri" panose="020F0502020204030204" pitchFamily="34" charset="0"/>
              </a:rPr>
              <a:t>2,500 miles</a:t>
            </a:r>
          </a:p>
          <a:p>
            <a:pPr marL="457200" indent="-457200">
              <a:buFont typeface="+mj-lt"/>
              <a:buAutoNum type="alphaUcPeriod"/>
            </a:pPr>
            <a:r>
              <a:rPr lang="en-US" b="0" i="0" u="none" strike="noStrike" baseline="0" dirty="0">
                <a:latin typeface="Calibri" panose="020F0502020204030204" pitchFamily="34" charset="0"/>
              </a:rPr>
              <a:t>12,000 miles</a:t>
            </a:r>
            <a:endParaRPr lang="pt-BR" b="0" i="0" u="none" strike="noStrike" baseline="0" dirty="0">
              <a:latin typeface="Calibri" panose="020F0502020204030204" pitchFamily="34" charset="0"/>
            </a:endParaRPr>
          </a:p>
        </p:txBody>
      </p:sp>
      <p:sp>
        <p:nvSpPr>
          <p:cNvPr id="5" name="TextBox 4">
            <a:extLst>
              <a:ext uri="{FF2B5EF4-FFF2-40B4-BE49-F238E27FC236}">
                <a16:creationId xmlns:a16="http://schemas.microsoft.com/office/drawing/2014/main" id="{68197C56-9C53-4F30-AAFA-DC763E33DD3F}"/>
              </a:ext>
            </a:extLst>
          </p:cNvPr>
          <p:cNvSpPr txBox="1"/>
          <p:nvPr/>
        </p:nvSpPr>
        <p:spPr>
          <a:xfrm>
            <a:off x="0" y="6477000"/>
            <a:ext cx="8001000" cy="338554"/>
          </a:xfrm>
          <a:prstGeom prst="rect">
            <a:avLst/>
          </a:prstGeom>
          <a:noFill/>
        </p:spPr>
        <p:txBody>
          <a:bodyPr wrap="square" rtlCol="0">
            <a:spAutoFit/>
          </a:bodyPr>
          <a:lstStyle/>
          <a:p>
            <a:r>
              <a:rPr lang="pt-BR" sz="1600" b="1" dirty="0">
                <a:solidFill>
                  <a:srgbClr val="23408E"/>
                </a:solidFill>
                <a:latin typeface="Arial" panose="020B0604020202020204" pitchFamily="34" charset="0"/>
                <a:cs typeface="Arial" panose="020B0604020202020204" pitchFamily="34" charset="0"/>
              </a:rPr>
              <a:t>G3B09 (C) Page 8-5</a:t>
            </a:r>
            <a:endParaRPr lang="en-US" sz="1600" b="1" dirty="0">
              <a:solidFill>
                <a:srgbClr val="23408E"/>
              </a:solidFill>
              <a:latin typeface="Arial" panose="020B0604020202020204" pitchFamily="34" charset="0"/>
              <a:cs typeface="Arial" panose="020B0604020202020204" pitchFamily="34" charset="0"/>
            </a:endParaRPr>
          </a:p>
        </p:txBody>
      </p:sp>
      <p:sp>
        <p:nvSpPr>
          <p:cNvPr id="4" name="TextBox 3">
            <a:extLst>
              <a:ext uri="{FF2B5EF4-FFF2-40B4-BE49-F238E27FC236}">
                <a16:creationId xmlns:a16="http://schemas.microsoft.com/office/drawing/2014/main" id="{E2000A13-B5DA-E9C9-2275-BFD029E28BFD}"/>
              </a:ext>
            </a:extLst>
          </p:cNvPr>
          <p:cNvSpPr txBox="1"/>
          <p:nvPr/>
        </p:nvSpPr>
        <p:spPr>
          <a:xfrm>
            <a:off x="11430000" y="6569273"/>
            <a:ext cx="762000" cy="276999"/>
          </a:xfrm>
          <a:prstGeom prst="rect">
            <a:avLst/>
          </a:prstGeom>
          <a:noFill/>
        </p:spPr>
        <p:txBody>
          <a:bodyPr wrap="square" rtlCol="0">
            <a:spAutoFit/>
          </a:bodyPr>
          <a:lstStyle/>
          <a:p>
            <a:pPr algn="r"/>
            <a:fld id="{F46008E7-8CD5-47F9-9913-C07C17D1E8C6}" type="slidenum">
              <a:rPr lang="en-US" sz="1200" b="1" smtClean="0">
                <a:solidFill>
                  <a:srgbClr val="23408E"/>
                </a:solidFill>
                <a:cs typeface="Arial" panose="020B0604020202020204" pitchFamily="34" charset="0"/>
              </a:rPr>
              <a:pPr algn="r"/>
              <a:t>16</a:t>
            </a:fld>
            <a:endParaRPr lang="en-US" sz="1200" b="1" dirty="0">
              <a:solidFill>
                <a:srgbClr val="23408E"/>
              </a:solidFill>
              <a:cs typeface="Arial" panose="020B0604020202020204" pitchFamily="34" charset="0"/>
            </a:endParaRPr>
          </a:p>
        </p:txBody>
      </p:sp>
      <p:pic>
        <p:nvPicPr>
          <p:cNvPr id="6" name="Picture 5">
            <a:extLst>
              <a:ext uri="{FF2B5EF4-FFF2-40B4-BE49-F238E27FC236}">
                <a16:creationId xmlns:a16="http://schemas.microsoft.com/office/drawing/2014/main" id="{180EA29B-7F54-1033-30FA-454A38DFA65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113337" y="1403"/>
            <a:ext cx="2070117" cy="640080"/>
          </a:xfrm>
          <a:prstGeom prst="rect">
            <a:avLst/>
          </a:prstGeom>
        </p:spPr>
      </p:pic>
    </p:spTree>
    <p:extLst>
      <p:ext uri="{BB962C8B-B14F-4D97-AF65-F5344CB8AC3E}">
        <p14:creationId xmlns:p14="http://schemas.microsoft.com/office/powerpoint/2010/main" val="10973711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8A27C-A392-4E6A-8B2A-D2D028678901}"/>
              </a:ext>
            </a:extLst>
          </p:cNvPr>
          <p:cNvSpPr>
            <a:spLocks noGrp="1"/>
          </p:cNvSpPr>
          <p:nvPr>
            <p:ph type="title"/>
          </p:nvPr>
        </p:nvSpPr>
        <p:spPr>
          <a:xfrm>
            <a:off x="609600" y="1523999"/>
            <a:ext cx="10972800" cy="1325565"/>
          </a:xfrm>
        </p:spPr>
        <p:txBody>
          <a:bodyPr>
            <a:normAutofit/>
          </a:bodyPr>
          <a:lstStyle/>
          <a:p>
            <a:pPr algn="l"/>
            <a:r>
              <a:rPr lang="en-US" b="0" i="0" u="none" strike="noStrike" baseline="0" dirty="0">
                <a:solidFill>
                  <a:srgbClr val="23408E"/>
                </a:solidFill>
                <a:latin typeface="Calibri" panose="020F0502020204030204" pitchFamily="34" charset="0"/>
              </a:rPr>
              <a:t>What is the approximate maximum distance along the Earth’s surface normally covered in one hop using the E region?</a:t>
            </a:r>
          </a:p>
        </p:txBody>
      </p:sp>
      <p:sp>
        <p:nvSpPr>
          <p:cNvPr id="3" name="Text Placeholder 2">
            <a:extLst>
              <a:ext uri="{FF2B5EF4-FFF2-40B4-BE49-F238E27FC236}">
                <a16:creationId xmlns:a16="http://schemas.microsoft.com/office/drawing/2014/main" id="{B18AEFB2-6E7E-4F8D-A714-564734C5A27B}"/>
              </a:ext>
            </a:extLst>
          </p:cNvPr>
          <p:cNvSpPr>
            <a:spLocks noGrp="1"/>
          </p:cNvSpPr>
          <p:nvPr>
            <p:ph type="body" idx="1"/>
          </p:nvPr>
        </p:nvSpPr>
        <p:spPr/>
        <p:txBody>
          <a:bodyPr/>
          <a:lstStyle/>
          <a:p>
            <a:pPr marL="457200" indent="-457200">
              <a:buFont typeface="+mj-lt"/>
              <a:buAutoNum type="alphaUcPeriod"/>
            </a:pPr>
            <a:r>
              <a:rPr lang="en-US" b="0" i="0" u="none" strike="noStrike" baseline="0" dirty="0">
                <a:latin typeface="Calibri" panose="020F0502020204030204" pitchFamily="34" charset="0"/>
              </a:rPr>
              <a:t>180 miles</a:t>
            </a:r>
          </a:p>
          <a:p>
            <a:pPr marL="457200" indent="-457200">
              <a:buFont typeface="+mj-lt"/>
              <a:buAutoNum type="alphaUcPeriod"/>
            </a:pPr>
            <a:r>
              <a:rPr lang="en-US" b="0" i="0" u="none" strike="noStrike" baseline="0" dirty="0">
                <a:latin typeface="Calibri" panose="020F0502020204030204" pitchFamily="34" charset="0"/>
              </a:rPr>
              <a:t>1,200 miles</a:t>
            </a:r>
          </a:p>
          <a:p>
            <a:pPr marL="457200" indent="-457200">
              <a:buFont typeface="+mj-lt"/>
              <a:buAutoNum type="alphaUcPeriod"/>
            </a:pPr>
            <a:r>
              <a:rPr lang="en-US" b="0" i="0" u="none" strike="noStrike" baseline="0" dirty="0">
                <a:latin typeface="Calibri" panose="020F0502020204030204" pitchFamily="34" charset="0"/>
              </a:rPr>
              <a:t>2,500 miles</a:t>
            </a:r>
          </a:p>
          <a:p>
            <a:pPr marL="457200" indent="-457200">
              <a:buFont typeface="+mj-lt"/>
              <a:buAutoNum type="alphaUcPeriod"/>
            </a:pPr>
            <a:r>
              <a:rPr lang="en-US" b="0" i="0" u="none" strike="noStrike" baseline="0" dirty="0">
                <a:latin typeface="Calibri" panose="020F0502020204030204" pitchFamily="34" charset="0"/>
              </a:rPr>
              <a:t>12,000 miles</a:t>
            </a:r>
            <a:endParaRPr lang="pt-BR" b="0" i="0" u="none" strike="noStrike" baseline="0" dirty="0">
              <a:latin typeface="Calibri" panose="020F0502020204030204" pitchFamily="34" charset="0"/>
            </a:endParaRPr>
          </a:p>
        </p:txBody>
      </p:sp>
      <p:sp>
        <p:nvSpPr>
          <p:cNvPr id="5" name="TextBox 4">
            <a:extLst>
              <a:ext uri="{FF2B5EF4-FFF2-40B4-BE49-F238E27FC236}">
                <a16:creationId xmlns:a16="http://schemas.microsoft.com/office/drawing/2014/main" id="{68197C56-9C53-4F30-AAFA-DC763E33DD3F}"/>
              </a:ext>
            </a:extLst>
          </p:cNvPr>
          <p:cNvSpPr txBox="1"/>
          <p:nvPr/>
        </p:nvSpPr>
        <p:spPr>
          <a:xfrm>
            <a:off x="0" y="6477000"/>
            <a:ext cx="8001000" cy="338554"/>
          </a:xfrm>
          <a:prstGeom prst="rect">
            <a:avLst/>
          </a:prstGeom>
          <a:noFill/>
        </p:spPr>
        <p:txBody>
          <a:bodyPr wrap="square" rtlCol="0">
            <a:spAutoFit/>
          </a:bodyPr>
          <a:lstStyle/>
          <a:p>
            <a:r>
              <a:rPr lang="pt-BR" sz="1600" b="1" dirty="0">
                <a:solidFill>
                  <a:srgbClr val="23408E"/>
                </a:solidFill>
                <a:latin typeface="Arial" panose="020B0604020202020204" pitchFamily="34" charset="0"/>
                <a:cs typeface="Arial" panose="020B0604020202020204" pitchFamily="34" charset="0"/>
              </a:rPr>
              <a:t>G3B10 (B) Page 8-5</a:t>
            </a:r>
            <a:endParaRPr lang="en-US" sz="1600" b="1" dirty="0">
              <a:solidFill>
                <a:srgbClr val="23408E"/>
              </a:solidFill>
              <a:latin typeface="Arial" panose="020B0604020202020204" pitchFamily="34" charset="0"/>
              <a:cs typeface="Arial" panose="020B0604020202020204" pitchFamily="34" charset="0"/>
            </a:endParaRPr>
          </a:p>
        </p:txBody>
      </p:sp>
      <p:sp>
        <p:nvSpPr>
          <p:cNvPr id="4" name="TextBox 3">
            <a:extLst>
              <a:ext uri="{FF2B5EF4-FFF2-40B4-BE49-F238E27FC236}">
                <a16:creationId xmlns:a16="http://schemas.microsoft.com/office/drawing/2014/main" id="{33E80DA7-2397-7DE3-B739-7AFB8EB3543F}"/>
              </a:ext>
            </a:extLst>
          </p:cNvPr>
          <p:cNvSpPr txBox="1"/>
          <p:nvPr/>
        </p:nvSpPr>
        <p:spPr>
          <a:xfrm>
            <a:off x="11430000" y="6569273"/>
            <a:ext cx="762000" cy="276999"/>
          </a:xfrm>
          <a:prstGeom prst="rect">
            <a:avLst/>
          </a:prstGeom>
          <a:noFill/>
        </p:spPr>
        <p:txBody>
          <a:bodyPr wrap="square" rtlCol="0">
            <a:spAutoFit/>
          </a:bodyPr>
          <a:lstStyle/>
          <a:p>
            <a:pPr algn="r"/>
            <a:fld id="{F46008E7-8CD5-47F9-9913-C07C17D1E8C6}" type="slidenum">
              <a:rPr lang="en-US" sz="1200" b="1" smtClean="0">
                <a:solidFill>
                  <a:srgbClr val="23408E"/>
                </a:solidFill>
                <a:cs typeface="Arial" panose="020B0604020202020204" pitchFamily="34" charset="0"/>
              </a:rPr>
              <a:pPr algn="r"/>
              <a:t>17</a:t>
            </a:fld>
            <a:endParaRPr lang="en-US" sz="1200" b="1" dirty="0">
              <a:solidFill>
                <a:srgbClr val="23408E"/>
              </a:solidFill>
              <a:cs typeface="Arial" panose="020B0604020202020204" pitchFamily="34" charset="0"/>
            </a:endParaRPr>
          </a:p>
        </p:txBody>
      </p:sp>
      <p:pic>
        <p:nvPicPr>
          <p:cNvPr id="6" name="Picture 5">
            <a:extLst>
              <a:ext uri="{FF2B5EF4-FFF2-40B4-BE49-F238E27FC236}">
                <a16:creationId xmlns:a16="http://schemas.microsoft.com/office/drawing/2014/main" id="{7D4C4D90-4DEC-7110-75AD-E6BB6102C7E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113337" y="1403"/>
            <a:ext cx="2070117" cy="640080"/>
          </a:xfrm>
          <a:prstGeom prst="rect">
            <a:avLst/>
          </a:prstGeom>
        </p:spPr>
      </p:pic>
    </p:spTree>
    <p:extLst>
      <p:ext uri="{BB962C8B-B14F-4D97-AF65-F5344CB8AC3E}">
        <p14:creationId xmlns:p14="http://schemas.microsoft.com/office/powerpoint/2010/main" val="31499695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8A27C-A392-4E6A-8B2A-D2D028678901}"/>
              </a:ext>
            </a:extLst>
          </p:cNvPr>
          <p:cNvSpPr>
            <a:spLocks noGrp="1"/>
          </p:cNvSpPr>
          <p:nvPr>
            <p:ph type="title"/>
          </p:nvPr>
        </p:nvSpPr>
        <p:spPr>
          <a:xfrm>
            <a:off x="609600" y="1523999"/>
            <a:ext cx="10972800" cy="1325565"/>
          </a:xfrm>
        </p:spPr>
        <p:txBody>
          <a:bodyPr/>
          <a:lstStyle/>
          <a:p>
            <a:pPr algn="l"/>
            <a:r>
              <a:rPr lang="en-US" b="0" i="0" u="none" strike="noStrike" baseline="0" dirty="0">
                <a:solidFill>
                  <a:srgbClr val="23408E"/>
                </a:solidFill>
                <a:latin typeface="Calibri" panose="020F0502020204030204" pitchFamily="34" charset="0"/>
              </a:rPr>
              <a:t>Which ionospheric region is closest to the surface of Earth?</a:t>
            </a:r>
          </a:p>
        </p:txBody>
      </p:sp>
      <p:sp>
        <p:nvSpPr>
          <p:cNvPr id="3" name="Text Placeholder 2">
            <a:extLst>
              <a:ext uri="{FF2B5EF4-FFF2-40B4-BE49-F238E27FC236}">
                <a16:creationId xmlns:a16="http://schemas.microsoft.com/office/drawing/2014/main" id="{B18AEFB2-6E7E-4F8D-A714-564734C5A27B}"/>
              </a:ext>
            </a:extLst>
          </p:cNvPr>
          <p:cNvSpPr>
            <a:spLocks noGrp="1"/>
          </p:cNvSpPr>
          <p:nvPr>
            <p:ph type="body" idx="1"/>
          </p:nvPr>
        </p:nvSpPr>
        <p:spPr/>
        <p:txBody>
          <a:bodyPr/>
          <a:lstStyle/>
          <a:p>
            <a:pPr marL="457200" indent="-457200">
              <a:buFont typeface="+mj-lt"/>
              <a:buAutoNum type="alphaUcPeriod"/>
            </a:pPr>
            <a:r>
              <a:rPr lang="en-US" b="0" i="0" u="none" strike="noStrike" baseline="0" dirty="0">
                <a:latin typeface="Calibri" panose="020F0502020204030204" pitchFamily="34" charset="0"/>
              </a:rPr>
              <a:t>The D region</a:t>
            </a:r>
          </a:p>
          <a:p>
            <a:pPr marL="457200" indent="-457200">
              <a:buFont typeface="+mj-lt"/>
              <a:buAutoNum type="alphaUcPeriod"/>
            </a:pPr>
            <a:r>
              <a:rPr lang="en-US" b="0" i="0" u="none" strike="noStrike" baseline="0" dirty="0">
                <a:latin typeface="Calibri" panose="020F0502020204030204" pitchFamily="34" charset="0"/>
              </a:rPr>
              <a:t>The E region</a:t>
            </a:r>
          </a:p>
          <a:p>
            <a:pPr marL="457200" indent="-457200">
              <a:buFont typeface="+mj-lt"/>
              <a:buAutoNum type="alphaUcPeriod"/>
            </a:pPr>
            <a:r>
              <a:rPr lang="en-US" b="0" i="0" u="none" strike="noStrike" baseline="0" dirty="0">
                <a:latin typeface="Calibri" panose="020F0502020204030204" pitchFamily="34" charset="0"/>
              </a:rPr>
              <a:t>The F1 region</a:t>
            </a:r>
          </a:p>
          <a:p>
            <a:pPr marL="457200" indent="-457200">
              <a:buFont typeface="+mj-lt"/>
              <a:buAutoNum type="alphaUcPeriod"/>
            </a:pPr>
            <a:r>
              <a:rPr lang="en-US" b="0" i="0" u="none" strike="noStrike" baseline="0" dirty="0">
                <a:latin typeface="Calibri" panose="020F0502020204030204" pitchFamily="34" charset="0"/>
              </a:rPr>
              <a:t>The F2 region</a:t>
            </a:r>
            <a:endParaRPr lang="pt-BR" b="0" i="0" u="none" strike="noStrike" baseline="0" dirty="0">
              <a:latin typeface="Calibri" panose="020F0502020204030204" pitchFamily="34" charset="0"/>
            </a:endParaRPr>
          </a:p>
        </p:txBody>
      </p:sp>
      <p:sp>
        <p:nvSpPr>
          <p:cNvPr id="5" name="TextBox 4">
            <a:extLst>
              <a:ext uri="{FF2B5EF4-FFF2-40B4-BE49-F238E27FC236}">
                <a16:creationId xmlns:a16="http://schemas.microsoft.com/office/drawing/2014/main" id="{68197C56-9C53-4F30-AAFA-DC763E33DD3F}"/>
              </a:ext>
            </a:extLst>
          </p:cNvPr>
          <p:cNvSpPr txBox="1"/>
          <p:nvPr/>
        </p:nvSpPr>
        <p:spPr>
          <a:xfrm>
            <a:off x="0" y="6477000"/>
            <a:ext cx="8001000" cy="338554"/>
          </a:xfrm>
          <a:prstGeom prst="rect">
            <a:avLst/>
          </a:prstGeom>
          <a:noFill/>
        </p:spPr>
        <p:txBody>
          <a:bodyPr wrap="square" rtlCol="0">
            <a:spAutoFit/>
          </a:bodyPr>
          <a:lstStyle/>
          <a:p>
            <a:r>
              <a:rPr lang="pt-BR" sz="1600" b="1" dirty="0">
                <a:solidFill>
                  <a:srgbClr val="23408E"/>
                </a:solidFill>
                <a:latin typeface="Arial" panose="020B0604020202020204" pitchFamily="34" charset="0"/>
                <a:cs typeface="Arial" panose="020B0604020202020204" pitchFamily="34" charset="0"/>
              </a:rPr>
              <a:t>G3C01 (A) Page 8-2</a:t>
            </a:r>
            <a:endParaRPr lang="en-US" sz="1600" b="1" dirty="0">
              <a:solidFill>
                <a:srgbClr val="23408E"/>
              </a:solidFill>
              <a:latin typeface="Arial" panose="020B0604020202020204" pitchFamily="34" charset="0"/>
              <a:cs typeface="Arial" panose="020B0604020202020204" pitchFamily="34" charset="0"/>
            </a:endParaRPr>
          </a:p>
        </p:txBody>
      </p:sp>
      <p:sp>
        <p:nvSpPr>
          <p:cNvPr id="4" name="TextBox 3">
            <a:extLst>
              <a:ext uri="{FF2B5EF4-FFF2-40B4-BE49-F238E27FC236}">
                <a16:creationId xmlns:a16="http://schemas.microsoft.com/office/drawing/2014/main" id="{3A72312F-25CB-4435-D7A0-9845FB4BE406}"/>
              </a:ext>
            </a:extLst>
          </p:cNvPr>
          <p:cNvSpPr txBox="1"/>
          <p:nvPr/>
        </p:nvSpPr>
        <p:spPr>
          <a:xfrm>
            <a:off x="11430000" y="6569273"/>
            <a:ext cx="762000" cy="276999"/>
          </a:xfrm>
          <a:prstGeom prst="rect">
            <a:avLst/>
          </a:prstGeom>
          <a:noFill/>
        </p:spPr>
        <p:txBody>
          <a:bodyPr wrap="square" rtlCol="0">
            <a:spAutoFit/>
          </a:bodyPr>
          <a:lstStyle/>
          <a:p>
            <a:pPr algn="r"/>
            <a:fld id="{F46008E7-8CD5-47F9-9913-C07C17D1E8C6}" type="slidenum">
              <a:rPr lang="en-US" sz="1200" b="1" smtClean="0">
                <a:solidFill>
                  <a:srgbClr val="23408E"/>
                </a:solidFill>
                <a:cs typeface="Arial" panose="020B0604020202020204" pitchFamily="34" charset="0"/>
              </a:rPr>
              <a:pPr algn="r"/>
              <a:t>18</a:t>
            </a:fld>
            <a:endParaRPr lang="en-US" sz="1200" b="1" dirty="0">
              <a:solidFill>
                <a:srgbClr val="23408E"/>
              </a:solidFill>
              <a:cs typeface="Arial" panose="020B0604020202020204" pitchFamily="34" charset="0"/>
            </a:endParaRPr>
          </a:p>
        </p:txBody>
      </p:sp>
      <p:pic>
        <p:nvPicPr>
          <p:cNvPr id="6" name="Picture 5">
            <a:extLst>
              <a:ext uri="{FF2B5EF4-FFF2-40B4-BE49-F238E27FC236}">
                <a16:creationId xmlns:a16="http://schemas.microsoft.com/office/drawing/2014/main" id="{255C54D1-9719-815D-3132-E6BD6A34F90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113337" y="1403"/>
            <a:ext cx="2070117" cy="640080"/>
          </a:xfrm>
          <a:prstGeom prst="rect">
            <a:avLst/>
          </a:prstGeom>
        </p:spPr>
      </p:pic>
    </p:spTree>
    <p:extLst>
      <p:ext uri="{BB962C8B-B14F-4D97-AF65-F5344CB8AC3E}">
        <p14:creationId xmlns:p14="http://schemas.microsoft.com/office/powerpoint/2010/main" val="12623921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8A27C-A392-4E6A-8B2A-D2D028678901}"/>
              </a:ext>
            </a:extLst>
          </p:cNvPr>
          <p:cNvSpPr>
            <a:spLocks noGrp="1"/>
          </p:cNvSpPr>
          <p:nvPr>
            <p:ph type="title"/>
          </p:nvPr>
        </p:nvSpPr>
        <p:spPr>
          <a:xfrm>
            <a:off x="609600" y="1523999"/>
            <a:ext cx="10972800" cy="1325565"/>
          </a:xfrm>
        </p:spPr>
        <p:txBody>
          <a:bodyPr/>
          <a:lstStyle/>
          <a:p>
            <a:pPr algn="l"/>
            <a:r>
              <a:rPr lang="en-US" b="0" i="0" u="none" strike="noStrike" baseline="0" dirty="0">
                <a:solidFill>
                  <a:srgbClr val="23408E"/>
                </a:solidFill>
                <a:latin typeface="Calibri" panose="020F0502020204030204" pitchFamily="34" charset="0"/>
              </a:rPr>
              <a:t>What is meant by the term “critical frequency” at a given incidence angle?</a:t>
            </a:r>
          </a:p>
        </p:txBody>
      </p:sp>
      <p:sp>
        <p:nvSpPr>
          <p:cNvPr id="3" name="Text Placeholder 2">
            <a:extLst>
              <a:ext uri="{FF2B5EF4-FFF2-40B4-BE49-F238E27FC236}">
                <a16:creationId xmlns:a16="http://schemas.microsoft.com/office/drawing/2014/main" id="{B18AEFB2-6E7E-4F8D-A714-564734C5A27B}"/>
              </a:ext>
            </a:extLst>
          </p:cNvPr>
          <p:cNvSpPr>
            <a:spLocks noGrp="1"/>
          </p:cNvSpPr>
          <p:nvPr>
            <p:ph type="body" idx="1"/>
          </p:nvPr>
        </p:nvSpPr>
        <p:spPr/>
        <p:txBody>
          <a:bodyPr/>
          <a:lstStyle/>
          <a:p>
            <a:pPr marL="457200" indent="-457200">
              <a:buFont typeface="+mj-lt"/>
              <a:buAutoNum type="alphaUcPeriod"/>
            </a:pPr>
            <a:r>
              <a:rPr lang="en-US" b="0" i="0" u="none" strike="noStrike" baseline="0" dirty="0">
                <a:latin typeface="Calibri" panose="020F0502020204030204" pitchFamily="34" charset="0"/>
              </a:rPr>
              <a:t>The highest frequency which is refracted back to Earth</a:t>
            </a:r>
          </a:p>
          <a:p>
            <a:pPr marL="457200" indent="-457200">
              <a:buFont typeface="+mj-lt"/>
              <a:buAutoNum type="alphaUcPeriod"/>
            </a:pPr>
            <a:r>
              <a:rPr lang="en-US" b="0" i="0" u="none" strike="noStrike" baseline="0" dirty="0">
                <a:latin typeface="Calibri" panose="020F0502020204030204" pitchFamily="34" charset="0"/>
              </a:rPr>
              <a:t>The lowest frequency which is refracted back to Earth</a:t>
            </a:r>
          </a:p>
          <a:p>
            <a:pPr marL="457200" indent="-457200">
              <a:buFont typeface="+mj-lt"/>
              <a:buAutoNum type="alphaUcPeriod"/>
            </a:pPr>
            <a:r>
              <a:rPr lang="en-US" b="0" i="0" u="none" strike="noStrike" baseline="0" dirty="0">
                <a:latin typeface="Calibri" panose="020F0502020204030204" pitchFamily="34" charset="0"/>
              </a:rPr>
              <a:t>The frequency at which the signal-to-noise ratio approaches unity</a:t>
            </a:r>
          </a:p>
          <a:p>
            <a:pPr marL="457200" indent="-457200">
              <a:buFont typeface="+mj-lt"/>
              <a:buAutoNum type="alphaUcPeriod"/>
            </a:pPr>
            <a:r>
              <a:rPr lang="en-US" b="0" i="0" u="none" strike="noStrike" baseline="0" dirty="0">
                <a:latin typeface="Calibri" panose="020F0502020204030204" pitchFamily="34" charset="0"/>
              </a:rPr>
              <a:t>The frequency at which the signal-to-noise ratio is 6 dB</a:t>
            </a:r>
            <a:endParaRPr lang="pt-BR" b="0" i="0" u="none" strike="noStrike" baseline="0" dirty="0">
              <a:latin typeface="Calibri" panose="020F0502020204030204" pitchFamily="34" charset="0"/>
            </a:endParaRPr>
          </a:p>
        </p:txBody>
      </p:sp>
      <p:sp>
        <p:nvSpPr>
          <p:cNvPr id="5" name="TextBox 4">
            <a:extLst>
              <a:ext uri="{FF2B5EF4-FFF2-40B4-BE49-F238E27FC236}">
                <a16:creationId xmlns:a16="http://schemas.microsoft.com/office/drawing/2014/main" id="{68197C56-9C53-4F30-AAFA-DC763E33DD3F}"/>
              </a:ext>
            </a:extLst>
          </p:cNvPr>
          <p:cNvSpPr txBox="1"/>
          <p:nvPr/>
        </p:nvSpPr>
        <p:spPr>
          <a:xfrm>
            <a:off x="0" y="6477000"/>
            <a:ext cx="8001000" cy="338554"/>
          </a:xfrm>
          <a:prstGeom prst="rect">
            <a:avLst/>
          </a:prstGeom>
          <a:noFill/>
        </p:spPr>
        <p:txBody>
          <a:bodyPr wrap="square" rtlCol="0">
            <a:spAutoFit/>
          </a:bodyPr>
          <a:lstStyle/>
          <a:p>
            <a:r>
              <a:rPr lang="pt-BR" sz="1600" b="1" dirty="0">
                <a:solidFill>
                  <a:srgbClr val="23408E"/>
                </a:solidFill>
                <a:latin typeface="Arial" panose="020B0604020202020204" pitchFamily="34" charset="0"/>
                <a:cs typeface="Arial" panose="020B0604020202020204" pitchFamily="34" charset="0"/>
              </a:rPr>
              <a:t>G3C02 (A) Page 8-5</a:t>
            </a:r>
            <a:endParaRPr lang="en-US" sz="1600" b="1" dirty="0">
              <a:solidFill>
                <a:srgbClr val="23408E"/>
              </a:solidFill>
              <a:latin typeface="Arial" panose="020B0604020202020204" pitchFamily="34" charset="0"/>
              <a:cs typeface="Arial" panose="020B0604020202020204" pitchFamily="34" charset="0"/>
            </a:endParaRPr>
          </a:p>
        </p:txBody>
      </p:sp>
      <p:sp>
        <p:nvSpPr>
          <p:cNvPr id="4" name="TextBox 3">
            <a:extLst>
              <a:ext uri="{FF2B5EF4-FFF2-40B4-BE49-F238E27FC236}">
                <a16:creationId xmlns:a16="http://schemas.microsoft.com/office/drawing/2014/main" id="{DB2A6F0E-A6B1-D63E-A323-8FDAEC5803E4}"/>
              </a:ext>
            </a:extLst>
          </p:cNvPr>
          <p:cNvSpPr txBox="1"/>
          <p:nvPr/>
        </p:nvSpPr>
        <p:spPr>
          <a:xfrm>
            <a:off x="11430000" y="6569273"/>
            <a:ext cx="762000" cy="276999"/>
          </a:xfrm>
          <a:prstGeom prst="rect">
            <a:avLst/>
          </a:prstGeom>
          <a:noFill/>
        </p:spPr>
        <p:txBody>
          <a:bodyPr wrap="square" rtlCol="0">
            <a:spAutoFit/>
          </a:bodyPr>
          <a:lstStyle/>
          <a:p>
            <a:pPr algn="r"/>
            <a:fld id="{F46008E7-8CD5-47F9-9913-C07C17D1E8C6}" type="slidenum">
              <a:rPr lang="en-US" sz="1200" b="1" smtClean="0">
                <a:solidFill>
                  <a:srgbClr val="23408E"/>
                </a:solidFill>
                <a:cs typeface="Arial" panose="020B0604020202020204" pitchFamily="34" charset="0"/>
              </a:rPr>
              <a:pPr algn="r"/>
              <a:t>19</a:t>
            </a:fld>
            <a:endParaRPr lang="en-US" sz="1200" b="1" dirty="0">
              <a:solidFill>
                <a:srgbClr val="23408E"/>
              </a:solidFill>
              <a:cs typeface="Arial" panose="020B0604020202020204" pitchFamily="34" charset="0"/>
            </a:endParaRPr>
          </a:p>
        </p:txBody>
      </p:sp>
      <p:pic>
        <p:nvPicPr>
          <p:cNvPr id="6" name="Picture 5">
            <a:extLst>
              <a:ext uri="{FF2B5EF4-FFF2-40B4-BE49-F238E27FC236}">
                <a16:creationId xmlns:a16="http://schemas.microsoft.com/office/drawing/2014/main" id="{C279DB9E-3245-1786-4098-E84F85504B6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113337" y="1403"/>
            <a:ext cx="2070117" cy="640080"/>
          </a:xfrm>
          <a:prstGeom prst="rect">
            <a:avLst/>
          </a:prstGeom>
        </p:spPr>
      </p:pic>
    </p:spTree>
    <p:extLst>
      <p:ext uri="{BB962C8B-B14F-4D97-AF65-F5344CB8AC3E}">
        <p14:creationId xmlns:p14="http://schemas.microsoft.com/office/powerpoint/2010/main" val="34111975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E92248-CE7E-820C-44AC-0AD37BC4EB55}"/>
              </a:ext>
            </a:extLst>
          </p:cNvPr>
          <p:cNvSpPr>
            <a:spLocks noGrp="1"/>
          </p:cNvSpPr>
          <p:nvPr>
            <p:ph type="title"/>
          </p:nvPr>
        </p:nvSpPr>
        <p:spPr/>
        <p:txBody>
          <a:bodyPr/>
          <a:lstStyle/>
          <a:p>
            <a:r>
              <a:rPr lang="en-US" dirty="0"/>
              <a:t>Resource &amp; Reference</a:t>
            </a:r>
          </a:p>
        </p:txBody>
      </p:sp>
      <p:pic>
        <p:nvPicPr>
          <p:cNvPr id="4" name="Picture 3">
            <a:extLst>
              <a:ext uri="{FF2B5EF4-FFF2-40B4-BE49-F238E27FC236}">
                <a16:creationId xmlns:a16="http://schemas.microsoft.com/office/drawing/2014/main" id="{72943E6C-FEB3-FB30-EB87-A292834E2F5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555336" y="517021"/>
            <a:ext cx="5576131" cy="5576131"/>
          </a:xfrm>
          <a:prstGeom prst="rect">
            <a:avLst/>
          </a:prstGeom>
        </p:spPr>
      </p:pic>
      <p:sp>
        <p:nvSpPr>
          <p:cNvPr id="5" name="TextBox 4">
            <a:extLst>
              <a:ext uri="{FF2B5EF4-FFF2-40B4-BE49-F238E27FC236}">
                <a16:creationId xmlns:a16="http://schemas.microsoft.com/office/drawing/2014/main" id="{238569CE-BBD4-AE15-B722-F14F761AB2E6}"/>
              </a:ext>
            </a:extLst>
          </p:cNvPr>
          <p:cNvSpPr txBox="1"/>
          <p:nvPr/>
        </p:nvSpPr>
        <p:spPr>
          <a:xfrm>
            <a:off x="307649" y="3429000"/>
            <a:ext cx="5682953" cy="369332"/>
          </a:xfrm>
          <a:prstGeom prst="rect">
            <a:avLst/>
          </a:prstGeom>
          <a:noFill/>
        </p:spPr>
        <p:txBody>
          <a:bodyPr wrap="square" rtlCol="0">
            <a:spAutoFit/>
          </a:bodyPr>
          <a:lstStyle/>
          <a:p>
            <a:r>
              <a:rPr lang="en-US" altLang="en-US" dirty="0">
                <a:solidFill>
                  <a:srgbClr val="0000FF"/>
                </a:solidFill>
                <a:latin typeface="Arial" charset="0"/>
                <a:ea typeface="Gill Sans"/>
                <a:cs typeface="Gill Sans"/>
                <a:hlinkClick r:id="rId3"/>
              </a:rPr>
              <a:t>www.arrl.org/shop/Licensing-Education-and-Training</a:t>
            </a:r>
            <a:endParaRPr lang="en-US" dirty="0"/>
          </a:p>
        </p:txBody>
      </p:sp>
      <p:pic>
        <p:nvPicPr>
          <p:cNvPr id="3" name="Picture 2">
            <a:extLst>
              <a:ext uri="{FF2B5EF4-FFF2-40B4-BE49-F238E27FC236}">
                <a16:creationId xmlns:a16="http://schemas.microsoft.com/office/drawing/2014/main" id="{D8A42AB6-C7B1-657E-0525-B11BD577E6F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2408" y="6189404"/>
            <a:ext cx="2070117" cy="640080"/>
          </a:xfrm>
          <a:prstGeom prst="rect">
            <a:avLst/>
          </a:prstGeom>
        </p:spPr>
      </p:pic>
    </p:spTree>
    <p:extLst>
      <p:ext uri="{BB962C8B-B14F-4D97-AF65-F5344CB8AC3E}">
        <p14:creationId xmlns:p14="http://schemas.microsoft.com/office/powerpoint/2010/main" val="150745763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8A27C-A392-4E6A-8B2A-D2D028678901}"/>
              </a:ext>
            </a:extLst>
          </p:cNvPr>
          <p:cNvSpPr>
            <a:spLocks noGrp="1"/>
          </p:cNvSpPr>
          <p:nvPr>
            <p:ph type="title"/>
          </p:nvPr>
        </p:nvSpPr>
        <p:spPr>
          <a:xfrm>
            <a:off x="609600" y="1523999"/>
            <a:ext cx="10972800" cy="1325565"/>
          </a:xfrm>
        </p:spPr>
        <p:txBody>
          <a:bodyPr/>
          <a:lstStyle/>
          <a:p>
            <a:pPr algn="l"/>
            <a:r>
              <a:rPr lang="en-US" b="0" i="0" u="none" strike="noStrike" baseline="0" dirty="0">
                <a:solidFill>
                  <a:srgbClr val="23408E"/>
                </a:solidFill>
                <a:latin typeface="Calibri" panose="020F0502020204030204" pitchFamily="34" charset="0"/>
              </a:rPr>
              <a:t>Why is skip propagation via the F2 region longer than that via the other ionospheric regions?</a:t>
            </a:r>
          </a:p>
        </p:txBody>
      </p:sp>
      <p:sp>
        <p:nvSpPr>
          <p:cNvPr id="3" name="Text Placeholder 2">
            <a:extLst>
              <a:ext uri="{FF2B5EF4-FFF2-40B4-BE49-F238E27FC236}">
                <a16:creationId xmlns:a16="http://schemas.microsoft.com/office/drawing/2014/main" id="{B18AEFB2-6E7E-4F8D-A714-564734C5A27B}"/>
              </a:ext>
            </a:extLst>
          </p:cNvPr>
          <p:cNvSpPr>
            <a:spLocks noGrp="1"/>
          </p:cNvSpPr>
          <p:nvPr>
            <p:ph type="body" idx="1"/>
          </p:nvPr>
        </p:nvSpPr>
        <p:spPr/>
        <p:txBody>
          <a:bodyPr/>
          <a:lstStyle/>
          <a:p>
            <a:pPr marL="457200" indent="-457200">
              <a:buFont typeface="+mj-lt"/>
              <a:buAutoNum type="alphaUcPeriod"/>
            </a:pPr>
            <a:r>
              <a:rPr lang="en-US" b="0" i="0" u="none" strike="noStrike" baseline="0" dirty="0">
                <a:latin typeface="Calibri" panose="020F0502020204030204" pitchFamily="34" charset="0"/>
              </a:rPr>
              <a:t>Because it is the densest</a:t>
            </a:r>
          </a:p>
          <a:p>
            <a:pPr marL="457200" indent="-457200">
              <a:buFont typeface="+mj-lt"/>
              <a:buAutoNum type="alphaUcPeriod"/>
            </a:pPr>
            <a:r>
              <a:rPr lang="en-US" b="0" i="0" u="none" strike="noStrike" baseline="0" dirty="0">
                <a:latin typeface="Calibri" panose="020F0502020204030204" pitchFamily="34" charset="0"/>
              </a:rPr>
              <a:t>Because of the Doppler effect</a:t>
            </a:r>
          </a:p>
          <a:p>
            <a:pPr marL="457200" indent="-457200">
              <a:buFont typeface="+mj-lt"/>
              <a:buAutoNum type="alphaUcPeriod"/>
            </a:pPr>
            <a:r>
              <a:rPr lang="en-US" b="0" i="0" u="none" strike="noStrike" baseline="0" dirty="0">
                <a:latin typeface="Calibri" panose="020F0502020204030204" pitchFamily="34" charset="0"/>
              </a:rPr>
              <a:t>Because it is the highest</a:t>
            </a:r>
          </a:p>
          <a:p>
            <a:pPr marL="457200" indent="-457200">
              <a:buFont typeface="+mj-lt"/>
              <a:buAutoNum type="alphaUcPeriod"/>
            </a:pPr>
            <a:r>
              <a:rPr lang="en-US" b="0" i="0" u="none" strike="noStrike" baseline="0" dirty="0">
                <a:latin typeface="Calibri" panose="020F0502020204030204" pitchFamily="34" charset="0"/>
              </a:rPr>
              <a:t>Because of temperature inversions</a:t>
            </a:r>
            <a:endParaRPr lang="pt-BR" b="0" i="0" u="none" strike="noStrike" baseline="0" dirty="0">
              <a:latin typeface="Calibri" panose="020F0502020204030204" pitchFamily="34" charset="0"/>
            </a:endParaRPr>
          </a:p>
        </p:txBody>
      </p:sp>
      <p:sp>
        <p:nvSpPr>
          <p:cNvPr id="5" name="TextBox 4">
            <a:extLst>
              <a:ext uri="{FF2B5EF4-FFF2-40B4-BE49-F238E27FC236}">
                <a16:creationId xmlns:a16="http://schemas.microsoft.com/office/drawing/2014/main" id="{68197C56-9C53-4F30-AAFA-DC763E33DD3F}"/>
              </a:ext>
            </a:extLst>
          </p:cNvPr>
          <p:cNvSpPr txBox="1"/>
          <p:nvPr/>
        </p:nvSpPr>
        <p:spPr>
          <a:xfrm>
            <a:off x="0" y="6477000"/>
            <a:ext cx="8001000" cy="338554"/>
          </a:xfrm>
          <a:prstGeom prst="rect">
            <a:avLst/>
          </a:prstGeom>
          <a:noFill/>
        </p:spPr>
        <p:txBody>
          <a:bodyPr wrap="square" rtlCol="0">
            <a:spAutoFit/>
          </a:bodyPr>
          <a:lstStyle/>
          <a:p>
            <a:r>
              <a:rPr lang="pt-BR" sz="1600" b="1" dirty="0">
                <a:solidFill>
                  <a:srgbClr val="23408E"/>
                </a:solidFill>
                <a:latin typeface="Arial" panose="020B0604020202020204" pitchFamily="34" charset="0"/>
                <a:cs typeface="Arial" panose="020B0604020202020204" pitchFamily="34" charset="0"/>
              </a:rPr>
              <a:t>G3C03 (C) Page 8-5</a:t>
            </a:r>
            <a:endParaRPr lang="en-US" sz="1600" b="1" dirty="0">
              <a:solidFill>
                <a:srgbClr val="23408E"/>
              </a:solidFill>
              <a:latin typeface="Arial" panose="020B0604020202020204" pitchFamily="34" charset="0"/>
              <a:cs typeface="Arial" panose="020B0604020202020204" pitchFamily="34" charset="0"/>
            </a:endParaRPr>
          </a:p>
        </p:txBody>
      </p:sp>
      <p:sp>
        <p:nvSpPr>
          <p:cNvPr id="4" name="TextBox 3">
            <a:extLst>
              <a:ext uri="{FF2B5EF4-FFF2-40B4-BE49-F238E27FC236}">
                <a16:creationId xmlns:a16="http://schemas.microsoft.com/office/drawing/2014/main" id="{B21AD3D9-848A-81E0-AD2D-D54A2A2683A2}"/>
              </a:ext>
            </a:extLst>
          </p:cNvPr>
          <p:cNvSpPr txBox="1"/>
          <p:nvPr/>
        </p:nvSpPr>
        <p:spPr>
          <a:xfrm>
            <a:off x="11430000" y="6569273"/>
            <a:ext cx="762000" cy="276999"/>
          </a:xfrm>
          <a:prstGeom prst="rect">
            <a:avLst/>
          </a:prstGeom>
          <a:noFill/>
        </p:spPr>
        <p:txBody>
          <a:bodyPr wrap="square" rtlCol="0">
            <a:spAutoFit/>
          </a:bodyPr>
          <a:lstStyle/>
          <a:p>
            <a:pPr algn="r"/>
            <a:fld id="{F46008E7-8CD5-47F9-9913-C07C17D1E8C6}" type="slidenum">
              <a:rPr lang="en-US" sz="1200" b="1" smtClean="0">
                <a:solidFill>
                  <a:srgbClr val="23408E"/>
                </a:solidFill>
                <a:cs typeface="Arial" panose="020B0604020202020204" pitchFamily="34" charset="0"/>
              </a:rPr>
              <a:pPr algn="r"/>
              <a:t>20</a:t>
            </a:fld>
            <a:endParaRPr lang="en-US" sz="1200" b="1" dirty="0">
              <a:solidFill>
                <a:srgbClr val="23408E"/>
              </a:solidFill>
              <a:cs typeface="Arial" panose="020B0604020202020204" pitchFamily="34" charset="0"/>
            </a:endParaRPr>
          </a:p>
        </p:txBody>
      </p:sp>
      <p:pic>
        <p:nvPicPr>
          <p:cNvPr id="6" name="Picture 5">
            <a:extLst>
              <a:ext uri="{FF2B5EF4-FFF2-40B4-BE49-F238E27FC236}">
                <a16:creationId xmlns:a16="http://schemas.microsoft.com/office/drawing/2014/main" id="{61ADAE35-34D8-6624-3A30-769F3665F3B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113337" y="1403"/>
            <a:ext cx="2070117" cy="640080"/>
          </a:xfrm>
          <a:prstGeom prst="rect">
            <a:avLst/>
          </a:prstGeom>
        </p:spPr>
      </p:pic>
    </p:spTree>
    <p:extLst>
      <p:ext uri="{BB962C8B-B14F-4D97-AF65-F5344CB8AC3E}">
        <p14:creationId xmlns:p14="http://schemas.microsoft.com/office/powerpoint/2010/main" val="42272664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8A27C-A392-4E6A-8B2A-D2D028678901}"/>
              </a:ext>
            </a:extLst>
          </p:cNvPr>
          <p:cNvSpPr>
            <a:spLocks noGrp="1"/>
          </p:cNvSpPr>
          <p:nvPr>
            <p:ph type="title"/>
          </p:nvPr>
        </p:nvSpPr>
        <p:spPr>
          <a:xfrm>
            <a:off x="609600" y="1523999"/>
            <a:ext cx="10972800" cy="1325565"/>
          </a:xfrm>
        </p:spPr>
        <p:txBody>
          <a:bodyPr/>
          <a:lstStyle/>
          <a:p>
            <a:pPr algn="l"/>
            <a:r>
              <a:rPr lang="en-US" b="0" i="0" u="none" strike="noStrike" baseline="0" dirty="0">
                <a:solidFill>
                  <a:srgbClr val="23408E"/>
                </a:solidFill>
                <a:latin typeface="Calibri" panose="020F0502020204030204" pitchFamily="34" charset="0"/>
              </a:rPr>
              <a:t>What does the term “critical angle” mean, as applied to radio wave propagation?</a:t>
            </a:r>
          </a:p>
        </p:txBody>
      </p:sp>
      <p:sp>
        <p:nvSpPr>
          <p:cNvPr id="3" name="Text Placeholder 2">
            <a:extLst>
              <a:ext uri="{FF2B5EF4-FFF2-40B4-BE49-F238E27FC236}">
                <a16:creationId xmlns:a16="http://schemas.microsoft.com/office/drawing/2014/main" id="{B18AEFB2-6E7E-4F8D-A714-564734C5A27B}"/>
              </a:ext>
            </a:extLst>
          </p:cNvPr>
          <p:cNvSpPr>
            <a:spLocks noGrp="1"/>
          </p:cNvSpPr>
          <p:nvPr>
            <p:ph type="body" idx="1"/>
          </p:nvPr>
        </p:nvSpPr>
        <p:spPr/>
        <p:txBody>
          <a:bodyPr>
            <a:normAutofit/>
          </a:bodyPr>
          <a:lstStyle/>
          <a:p>
            <a:pPr marL="457200" indent="-457200">
              <a:buFont typeface="+mj-lt"/>
              <a:buAutoNum type="alphaUcPeriod"/>
            </a:pPr>
            <a:r>
              <a:rPr lang="en-US" b="0" i="0" u="none" strike="noStrike" baseline="0" dirty="0">
                <a:latin typeface="Calibri" panose="020F0502020204030204" pitchFamily="34" charset="0"/>
              </a:rPr>
              <a:t>The long path azimuth of a distant station</a:t>
            </a:r>
          </a:p>
          <a:p>
            <a:pPr marL="457200" indent="-457200">
              <a:buFont typeface="+mj-lt"/>
              <a:buAutoNum type="alphaUcPeriod"/>
            </a:pPr>
            <a:r>
              <a:rPr lang="en-US" b="0" i="0" u="none" strike="noStrike" baseline="0" dirty="0">
                <a:latin typeface="Calibri" panose="020F0502020204030204" pitchFamily="34" charset="0"/>
              </a:rPr>
              <a:t>The short path azimuth of a distant station</a:t>
            </a:r>
          </a:p>
          <a:p>
            <a:pPr marL="457200" indent="-457200">
              <a:buFont typeface="+mj-lt"/>
              <a:buAutoNum type="alphaUcPeriod"/>
            </a:pPr>
            <a:r>
              <a:rPr lang="en-US" b="0" i="0" u="none" strike="noStrike" baseline="0" dirty="0">
                <a:latin typeface="Calibri" panose="020F0502020204030204" pitchFamily="34" charset="0"/>
              </a:rPr>
              <a:t>The lowest takeoff angle that will return a radio wave to Earth under specific ionospheric conditions</a:t>
            </a:r>
          </a:p>
          <a:p>
            <a:pPr marL="457200" indent="-457200">
              <a:buFont typeface="+mj-lt"/>
              <a:buAutoNum type="alphaUcPeriod"/>
            </a:pPr>
            <a:r>
              <a:rPr lang="en-US" b="0" i="0" u="none" strike="noStrike" baseline="0" dirty="0">
                <a:latin typeface="Calibri" panose="020F0502020204030204" pitchFamily="34" charset="0"/>
              </a:rPr>
              <a:t>The highest takeoff angle that will return a radio wave to Earth under specific ionospheric conditions</a:t>
            </a:r>
            <a:endParaRPr lang="pt-BR" b="0" i="0" u="none" strike="noStrike" baseline="0" dirty="0">
              <a:latin typeface="Calibri" panose="020F0502020204030204" pitchFamily="34" charset="0"/>
            </a:endParaRPr>
          </a:p>
        </p:txBody>
      </p:sp>
      <p:sp>
        <p:nvSpPr>
          <p:cNvPr id="5" name="TextBox 4">
            <a:extLst>
              <a:ext uri="{FF2B5EF4-FFF2-40B4-BE49-F238E27FC236}">
                <a16:creationId xmlns:a16="http://schemas.microsoft.com/office/drawing/2014/main" id="{68197C56-9C53-4F30-AAFA-DC763E33DD3F}"/>
              </a:ext>
            </a:extLst>
          </p:cNvPr>
          <p:cNvSpPr txBox="1"/>
          <p:nvPr/>
        </p:nvSpPr>
        <p:spPr>
          <a:xfrm>
            <a:off x="0" y="6477000"/>
            <a:ext cx="8001000" cy="338554"/>
          </a:xfrm>
          <a:prstGeom prst="rect">
            <a:avLst/>
          </a:prstGeom>
          <a:noFill/>
        </p:spPr>
        <p:txBody>
          <a:bodyPr wrap="square" rtlCol="0">
            <a:spAutoFit/>
          </a:bodyPr>
          <a:lstStyle/>
          <a:p>
            <a:r>
              <a:rPr lang="pt-BR" sz="1600" b="1" dirty="0">
                <a:solidFill>
                  <a:srgbClr val="23408E"/>
                </a:solidFill>
                <a:latin typeface="Arial" panose="020B0604020202020204" pitchFamily="34" charset="0"/>
                <a:cs typeface="Arial" panose="020B0604020202020204" pitchFamily="34" charset="0"/>
              </a:rPr>
              <a:t>G3C04 (D) Page 8-5</a:t>
            </a:r>
            <a:endParaRPr lang="en-US" sz="1600" b="1" dirty="0">
              <a:solidFill>
                <a:srgbClr val="23408E"/>
              </a:solidFill>
              <a:latin typeface="Arial" panose="020B0604020202020204" pitchFamily="34" charset="0"/>
              <a:cs typeface="Arial" panose="020B0604020202020204" pitchFamily="34" charset="0"/>
            </a:endParaRPr>
          </a:p>
        </p:txBody>
      </p:sp>
      <p:sp>
        <p:nvSpPr>
          <p:cNvPr id="4" name="TextBox 3">
            <a:extLst>
              <a:ext uri="{FF2B5EF4-FFF2-40B4-BE49-F238E27FC236}">
                <a16:creationId xmlns:a16="http://schemas.microsoft.com/office/drawing/2014/main" id="{33803BA2-A326-807E-6834-AE24506FF37E}"/>
              </a:ext>
            </a:extLst>
          </p:cNvPr>
          <p:cNvSpPr txBox="1"/>
          <p:nvPr/>
        </p:nvSpPr>
        <p:spPr>
          <a:xfrm>
            <a:off x="11430000" y="6569273"/>
            <a:ext cx="762000" cy="276999"/>
          </a:xfrm>
          <a:prstGeom prst="rect">
            <a:avLst/>
          </a:prstGeom>
          <a:noFill/>
        </p:spPr>
        <p:txBody>
          <a:bodyPr wrap="square" rtlCol="0">
            <a:spAutoFit/>
          </a:bodyPr>
          <a:lstStyle/>
          <a:p>
            <a:pPr algn="r"/>
            <a:fld id="{F46008E7-8CD5-47F9-9913-C07C17D1E8C6}" type="slidenum">
              <a:rPr lang="en-US" sz="1200" b="1" smtClean="0">
                <a:solidFill>
                  <a:srgbClr val="23408E"/>
                </a:solidFill>
                <a:cs typeface="Arial" panose="020B0604020202020204" pitchFamily="34" charset="0"/>
              </a:rPr>
              <a:pPr algn="r"/>
              <a:t>21</a:t>
            </a:fld>
            <a:endParaRPr lang="en-US" sz="1200" b="1" dirty="0">
              <a:solidFill>
                <a:srgbClr val="23408E"/>
              </a:solidFill>
              <a:cs typeface="Arial" panose="020B0604020202020204" pitchFamily="34" charset="0"/>
            </a:endParaRPr>
          </a:p>
        </p:txBody>
      </p:sp>
      <p:pic>
        <p:nvPicPr>
          <p:cNvPr id="6" name="Picture 5">
            <a:extLst>
              <a:ext uri="{FF2B5EF4-FFF2-40B4-BE49-F238E27FC236}">
                <a16:creationId xmlns:a16="http://schemas.microsoft.com/office/drawing/2014/main" id="{267E735D-36AA-E5E6-5BC1-6C3E5CC57F2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113337" y="1403"/>
            <a:ext cx="2070117" cy="640080"/>
          </a:xfrm>
          <a:prstGeom prst="rect">
            <a:avLst/>
          </a:prstGeom>
        </p:spPr>
      </p:pic>
    </p:spTree>
    <p:extLst>
      <p:ext uri="{BB962C8B-B14F-4D97-AF65-F5344CB8AC3E}">
        <p14:creationId xmlns:p14="http://schemas.microsoft.com/office/powerpoint/2010/main" val="16821322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8A27C-A392-4E6A-8B2A-D2D028678901}"/>
              </a:ext>
            </a:extLst>
          </p:cNvPr>
          <p:cNvSpPr>
            <a:spLocks noGrp="1"/>
          </p:cNvSpPr>
          <p:nvPr>
            <p:ph type="title"/>
          </p:nvPr>
        </p:nvSpPr>
        <p:spPr>
          <a:xfrm>
            <a:off x="609600" y="1523999"/>
            <a:ext cx="10972800" cy="1325565"/>
          </a:xfrm>
        </p:spPr>
        <p:txBody>
          <a:bodyPr>
            <a:normAutofit/>
          </a:bodyPr>
          <a:lstStyle/>
          <a:p>
            <a:pPr algn="l"/>
            <a:r>
              <a:rPr lang="en-US" b="0" i="0" u="none" strike="noStrike" baseline="0" dirty="0">
                <a:solidFill>
                  <a:srgbClr val="23408E"/>
                </a:solidFill>
                <a:latin typeface="Calibri" panose="020F0502020204030204" pitchFamily="34" charset="0"/>
              </a:rPr>
              <a:t>Why is long-distance communication on the 40-, 60-, 80-, and 160-meter bands more difficult during the day?</a:t>
            </a:r>
          </a:p>
        </p:txBody>
      </p:sp>
      <p:sp>
        <p:nvSpPr>
          <p:cNvPr id="3" name="Text Placeholder 2">
            <a:extLst>
              <a:ext uri="{FF2B5EF4-FFF2-40B4-BE49-F238E27FC236}">
                <a16:creationId xmlns:a16="http://schemas.microsoft.com/office/drawing/2014/main" id="{B18AEFB2-6E7E-4F8D-A714-564734C5A27B}"/>
              </a:ext>
            </a:extLst>
          </p:cNvPr>
          <p:cNvSpPr>
            <a:spLocks noGrp="1"/>
          </p:cNvSpPr>
          <p:nvPr>
            <p:ph type="body" idx="1"/>
          </p:nvPr>
        </p:nvSpPr>
        <p:spPr/>
        <p:txBody>
          <a:bodyPr/>
          <a:lstStyle/>
          <a:p>
            <a:pPr marL="457200" indent="-457200">
              <a:buFont typeface="+mj-lt"/>
              <a:buAutoNum type="alphaUcPeriod"/>
            </a:pPr>
            <a:r>
              <a:rPr lang="en-US" b="0" i="0" u="none" strike="noStrike" baseline="0" dirty="0">
                <a:latin typeface="Calibri" panose="020F0502020204030204" pitchFamily="34" charset="0"/>
              </a:rPr>
              <a:t>The F region absorbs signals at these frequencies during daylight hours</a:t>
            </a:r>
          </a:p>
          <a:p>
            <a:pPr marL="457200" indent="-457200">
              <a:buFont typeface="+mj-lt"/>
              <a:buAutoNum type="alphaUcPeriod"/>
            </a:pPr>
            <a:r>
              <a:rPr lang="en-US" b="0" i="0" u="none" strike="noStrike" baseline="0" dirty="0">
                <a:latin typeface="Calibri" panose="020F0502020204030204" pitchFamily="34" charset="0"/>
              </a:rPr>
              <a:t>The F region is unstable during daylight hours</a:t>
            </a:r>
          </a:p>
          <a:p>
            <a:pPr marL="457200" indent="-457200">
              <a:buFont typeface="+mj-lt"/>
              <a:buAutoNum type="alphaUcPeriod"/>
            </a:pPr>
            <a:r>
              <a:rPr lang="en-US" b="0" i="0" u="none" strike="noStrike" baseline="0" dirty="0">
                <a:latin typeface="Calibri" panose="020F0502020204030204" pitchFamily="34" charset="0"/>
              </a:rPr>
              <a:t>The D region absorbs signals at these frequencies during daylight hours</a:t>
            </a:r>
          </a:p>
          <a:p>
            <a:pPr marL="457200" indent="-457200">
              <a:buFont typeface="+mj-lt"/>
              <a:buAutoNum type="alphaUcPeriod"/>
            </a:pPr>
            <a:r>
              <a:rPr lang="en-US" b="0" i="0" u="none" strike="noStrike" baseline="0" dirty="0">
                <a:latin typeface="Calibri" panose="020F0502020204030204" pitchFamily="34" charset="0"/>
              </a:rPr>
              <a:t>The E region is unstable during daylight ho</a:t>
            </a:r>
            <a:endParaRPr lang="pt-BR" b="0" i="0" u="none" strike="noStrike" baseline="0" dirty="0">
              <a:latin typeface="Calibri" panose="020F0502020204030204" pitchFamily="34" charset="0"/>
            </a:endParaRPr>
          </a:p>
        </p:txBody>
      </p:sp>
      <p:sp>
        <p:nvSpPr>
          <p:cNvPr id="5" name="TextBox 4">
            <a:extLst>
              <a:ext uri="{FF2B5EF4-FFF2-40B4-BE49-F238E27FC236}">
                <a16:creationId xmlns:a16="http://schemas.microsoft.com/office/drawing/2014/main" id="{68197C56-9C53-4F30-AAFA-DC763E33DD3F}"/>
              </a:ext>
            </a:extLst>
          </p:cNvPr>
          <p:cNvSpPr txBox="1"/>
          <p:nvPr/>
        </p:nvSpPr>
        <p:spPr>
          <a:xfrm>
            <a:off x="0" y="6477000"/>
            <a:ext cx="8001000" cy="338554"/>
          </a:xfrm>
          <a:prstGeom prst="rect">
            <a:avLst/>
          </a:prstGeom>
          <a:noFill/>
        </p:spPr>
        <p:txBody>
          <a:bodyPr wrap="square" rtlCol="0">
            <a:spAutoFit/>
          </a:bodyPr>
          <a:lstStyle/>
          <a:p>
            <a:r>
              <a:rPr lang="pt-BR" sz="1600" b="1" dirty="0">
                <a:solidFill>
                  <a:srgbClr val="23408E"/>
                </a:solidFill>
                <a:latin typeface="Arial" panose="020B0604020202020204" pitchFamily="34" charset="0"/>
                <a:cs typeface="Arial" panose="020B0604020202020204" pitchFamily="34" charset="0"/>
              </a:rPr>
              <a:t>G3C05 (C) Page 8-5</a:t>
            </a:r>
            <a:endParaRPr lang="en-US" sz="1600" b="1" dirty="0">
              <a:solidFill>
                <a:srgbClr val="23408E"/>
              </a:solidFill>
              <a:latin typeface="Arial" panose="020B0604020202020204" pitchFamily="34" charset="0"/>
              <a:cs typeface="Arial" panose="020B0604020202020204" pitchFamily="34" charset="0"/>
            </a:endParaRPr>
          </a:p>
        </p:txBody>
      </p:sp>
      <p:sp>
        <p:nvSpPr>
          <p:cNvPr id="4" name="TextBox 3">
            <a:extLst>
              <a:ext uri="{FF2B5EF4-FFF2-40B4-BE49-F238E27FC236}">
                <a16:creationId xmlns:a16="http://schemas.microsoft.com/office/drawing/2014/main" id="{4694AE39-6A3E-5A94-6892-C93A3CFFD9CD}"/>
              </a:ext>
            </a:extLst>
          </p:cNvPr>
          <p:cNvSpPr txBox="1"/>
          <p:nvPr/>
        </p:nvSpPr>
        <p:spPr>
          <a:xfrm>
            <a:off x="11430000" y="6569273"/>
            <a:ext cx="762000" cy="276999"/>
          </a:xfrm>
          <a:prstGeom prst="rect">
            <a:avLst/>
          </a:prstGeom>
          <a:noFill/>
        </p:spPr>
        <p:txBody>
          <a:bodyPr wrap="square" rtlCol="0">
            <a:spAutoFit/>
          </a:bodyPr>
          <a:lstStyle/>
          <a:p>
            <a:pPr algn="r"/>
            <a:fld id="{F46008E7-8CD5-47F9-9913-C07C17D1E8C6}" type="slidenum">
              <a:rPr lang="en-US" sz="1200" b="1" smtClean="0">
                <a:solidFill>
                  <a:srgbClr val="23408E"/>
                </a:solidFill>
                <a:cs typeface="Arial" panose="020B0604020202020204" pitchFamily="34" charset="0"/>
              </a:rPr>
              <a:pPr algn="r"/>
              <a:t>22</a:t>
            </a:fld>
            <a:endParaRPr lang="en-US" sz="1200" b="1" dirty="0">
              <a:solidFill>
                <a:srgbClr val="23408E"/>
              </a:solidFill>
              <a:cs typeface="Arial" panose="020B0604020202020204" pitchFamily="34" charset="0"/>
            </a:endParaRPr>
          </a:p>
        </p:txBody>
      </p:sp>
      <p:pic>
        <p:nvPicPr>
          <p:cNvPr id="6" name="Picture 5">
            <a:extLst>
              <a:ext uri="{FF2B5EF4-FFF2-40B4-BE49-F238E27FC236}">
                <a16:creationId xmlns:a16="http://schemas.microsoft.com/office/drawing/2014/main" id="{86FB6F68-88F5-A9A6-73CF-557D140FD4C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113337" y="1403"/>
            <a:ext cx="2070117" cy="640080"/>
          </a:xfrm>
          <a:prstGeom prst="rect">
            <a:avLst/>
          </a:prstGeom>
        </p:spPr>
      </p:pic>
    </p:spTree>
    <p:extLst>
      <p:ext uri="{BB962C8B-B14F-4D97-AF65-F5344CB8AC3E}">
        <p14:creationId xmlns:p14="http://schemas.microsoft.com/office/powerpoint/2010/main" val="6462180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8A27C-A392-4E6A-8B2A-D2D028678901}"/>
              </a:ext>
            </a:extLst>
          </p:cNvPr>
          <p:cNvSpPr>
            <a:spLocks noGrp="1"/>
          </p:cNvSpPr>
          <p:nvPr>
            <p:ph type="title"/>
          </p:nvPr>
        </p:nvSpPr>
        <p:spPr>
          <a:xfrm>
            <a:off x="609600" y="1523999"/>
            <a:ext cx="10972800" cy="1325565"/>
          </a:xfrm>
        </p:spPr>
        <p:txBody>
          <a:bodyPr/>
          <a:lstStyle/>
          <a:p>
            <a:pPr algn="l"/>
            <a:r>
              <a:rPr lang="en-US" b="0" i="0" u="none" strike="noStrike" baseline="0" dirty="0">
                <a:solidFill>
                  <a:srgbClr val="23408E"/>
                </a:solidFill>
                <a:latin typeface="Calibri" panose="020F0502020204030204" pitchFamily="34" charset="0"/>
              </a:rPr>
              <a:t>Which ionospheric region is the most absorbent of signals below 10 MHz during daylight hours?</a:t>
            </a:r>
          </a:p>
        </p:txBody>
      </p:sp>
      <p:sp>
        <p:nvSpPr>
          <p:cNvPr id="3" name="Text Placeholder 2">
            <a:extLst>
              <a:ext uri="{FF2B5EF4-FFF2-40B4-BE49-F238E27FC236}">
                <a16:creationId xmlns:a16="http://schemas.microsoft.com/office/drawing/2014/main" id="{B18AEFB2-6E7E-4F8D-A714-564734C5A27B}"/>
              </a:ext>
            </a:extLst>
          </p:cNvPr>
          <p:cNvSpPr>
            <a:spLocks noGrp="1"/>
          </p:cNvSpPr>
          <p:nvPr>
            <p:ph type="body" idx="1"/>
          </p:nvPr>
        </p:nvSpPr>
        <p:spPr/>
        <p:txBody>
          <a:bodyPr/>
          <a:lstStyle/>
          <a:p>
            <a:pPr marL="457200" indent="-457200">
              <a:buFont typeface="+mj-lt"/>
              <a:buAutoNum type="alphaUcPeriod"/>
            </a:pPr>
            <a:r>
              <a:rPr lang="en-US" b="0" i="0" u="none" strike="noStrike" baseline="0" dirty="0">
                <a:latin typeface="Calibri" panose="020F0502020204030204" pitchFamily="34" charset="0"/>
              </a:rPr>
              <a:t>The F2 region</a:t>
            </a:r>
          </a:p>
          <a:p>
            <a:pPr marL="457200" indent="-457200">
              <a:buFont typeface="+mj-lt"/>
              <a:buAutoNum type="alphaUcPeriod"/>
            </a:pPr>
            <a:r>
              <a:rPr lang="en-US" b="0" i="0" u="none" strike="noStrike" baseline="0" dirty="0">
                <a:latin typeface="Calibri" panose="020F0502020204030204" pitchFamily="34" charset="0"/>
              </a:rPr>
              <a:t>The F1 region</a:t>
            </a:r>
          </a:p>
          <a:p>
            <a:pPr marL="457200" indent="-457200">
              <a:buFont typeface="+mj-lt"/>
              <a:buAutoNum type="alphaUcPeriod"/>
            </a:pPr>
            <a:r>
              <a:rPr lang="en-US" b="0" i="0" u="none" strike="noStrike" baseline="0" dirty="0">
                <a:latin typeface="Calibri" panose="020F0502020204030204" pitchFamily="34" charset="0"/>
              </a:rPr>
              <a:t>The E region</a:t>
            </a:r>
          </a:p>
          <a:p>
            <a:pPr marL="457200" indent="-457200">
              <a:buFont typeface="+mj-lt"/>
              <a:buAutoNum type="alphaUcPeriod"/>
            </a:pPr>
            <a:r>
              <a:rPr lang="en-US" b="0" i="0" u="none" strike="noStrike" baseline="0" dirty="0">
                <a:latin typeface="Calibri" panose="020F0502020204030204" pitchFamily="34" charset="0"/>
              </a:rPr>
              <a:t>The D region</a:t>
            </a:r>
            <a:endParaRPr lang="pt-BR" b="0" i="0" u="none" strike="noStrike" baseline="0" dirty="0">
              <a:latin typeface="Calibri" panose="020F0502020204030204" pitchFamily="34" charset="0"/>
            </a:endParaRPr>
          </a:p>
        </p:txBody>
      </p:sp>
      <p:sp>
        <p:nvSpPr>
          <p:cNvPr id="5" name="TextBox 4">
            <a:extLst>
              <a:ext uri="{FF2B5EF4-FFF2-40B4-BE49-F238E27FC236}">
                <a16:creationId xmlns:a16="http://schemas.microsoft.com/office/drawing/2014/main" id="{68197C56-9C53-4F30-AAFA-DC763E33DD3F}"/>
              </a:ext>
            </a:extLst>
          </p:cNvPr>
          <p:cNvSpPr txBox="1"/>
          <p:nvPr/>
        </p:nvSpPr>
        <p:spPr>
          <a:xfrm>
            <a:off x="0" y="6477000"/>
            <a:ext cx="8001000" cy="338554"/>
          </a:xfrm>
          <a:prstGeom prst="rect">
            <a:avLst/>
          </a:prstGeom>
          <a:noFill/>
        </p:spPr>
        <p:txBody>
          <a:bodyPr wrap="square" rtlCol="0">
            <a:spAutoFit/>
          </a:bodyPr>
          <a:lstStyle/>
          <a:p>
            <a:r>
              <a:rPr lang="pt-BR" sz="1600" b="1" dirty="0">
                <a:solidFill>
                  <a:srgbClr val="23408E"/>
                </a:solidFill>
                <a:latin typeface="Arial" panose="020B0604020202020204" pitchFamily="34" charset="0"/>
                <a:cs typeface="Arial" panose="020B0604020202020204" pitchFamily="34" charset="0"/>
              </a:rPr>
              <a:t>G3C11 (D) Page 8-5</a:t>
            </a:r>
            <a:endParaRPr lang="en-US" sz="1600" b="1" dirty="0">
              <a:solidFill>
                <a:srgbClr val="23408E"/>
              </a:solidFill>
              <a:latin typeface="Arial" panose="020B0604020202020204" pitchFamily="34" charset="0"/>
              <a:cs typeface="Arial" panose="020B0604020202020204" pitchFamily="34" charset="0"/>
            </a:endParaRPr>
          </a:p>
        </p:txBody>
      </p:sp>
      <p:sp>
        <p:nvSpPr>
          <p:cNvPr id="4" name="TextBox 3">
            <a:extLst>
              <a:ext uri="{FF2B5EF4-FFF2-40B4-BE49-F238E27FC236}">
                <a16:creationId xmlns:a16="http://schemas.microsoft.com/office/drawing/2014/main" id="{9E9906BA-DC4A-A34F-3D41-144A0BAAE609}"/>
              </a:ext>
            </a:extLst>
          </p:cNvPr>
          <p:cNvSpPr txBox="1"/>
          <p:nvPr/>
        </p:nvSpPr>
        <p:spPr>
          <a:xfrm>
            <a:off x="11430000" y="6569273"/>
            <a:ext cx="762000" cy="276999"/>
          </a:xfrm>
          <a:prstGeom prst="rect">
            <a:avLst/>
          </a:prstGeom>
          <a:noFill/>
        </p:spPr>
        <p:txBody>
          <a:bodyPr wrap="square" rtlCol="0">
            <a:spAutoFit/>
          </a:bodyPr>
          <a:lstStyle/>
          <a:p>
            <a:pPr algn="r"/>
            <a:fld id="{F46008E7-8CD5-47F9-9913-C07C17D1E8C6}" type="slidenum">
              <a:rPr lang="en-US" sz="1200" b="1" smtClean="0">
                <a:solidFill>
                  <a:srgbClr val="23408E"/>
                </a:solidFill>
                <a:cs typeface="Arial" panose="020B0604020202020204" pitchFamily="34" charset="0"/>
              </a:rPr>
              <a:pPr algn="r"/>
              <a:t>23</a:t>
            </a:fld>
            <a:endParaRPr lang="en-US" sz="1200" b="1" dirty="0">
              <a:solidFill>
                <a:srgbClr val="23408E"/>
              </a:solidFill>
              <a:cs typeface="Arial" panose="020B0604020202020204" pitchFamily="34" charset="0"/>
            </a:endParaRPr>
          </a:p>
        </p:txBody>
      </p:sp>
      <p:pic>
        <p:nvPicPr>
          <p:cNvPr id="6" name="Picture 5">
            <a:extLst>
              <a:ext uri="{FF2B5EF4-FFF2-40B4-BE49-F238E27FC236}">
                <a16:creationId xmlns:a16="http://schemas.microsoft.com/office/drawing/2014/main" id="{50FE1AFA-6782-DF75-67D3-C6C157471E2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113337" y="1403"/>
            <a:ext cx="2070117" cy="640080"/>
          </a:xfrm>
          <a:prstGeom prst="rect">
            <a:avLst/>
          </a:prstGeom>
        </p:spPr>
      </p:pic>
    </p:spTree>
    <p:extLst>
      <p:ext uri="{BB962C8B-B14F-4D97-AF65-F5344CB8AC3E}">
        <p14:creationId xmlns:p14="http://schemas.microsoft.com/office/powerpoint/2010/main" val="27422251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D90C6D-C77B-CFEE-B6EA-38E0C9845A8D}"/>
              </a:ext>
            </a:extLst>
          </p:cNvPr>
          <p:cNvSpPr>
            <a:spLocks noGrp="1"/>
          </p:cNvSpPr>
          <p:nvPr>
            <p:ph type="title"/>
          </p:nvPr>
        </p:nvSpPr>
        <p:spPr>
          <a:xfrm>
            <a:off x="0" y="204538"/>
            <a:ext cx="5702952" cy="2189746"/>
          </a:xfrm>
        </p:spPr>
        <p:txBody>
          <a:bodyPr>
            <a:normAutofit fontScale="90000"/>
          </a:bodyPr>
          <a:lstStyle/>
          <a:p>
            <a:pPr algn="ctr"/>
            <a:r>
              <a:rPr lang="en-US" sz="5400" b="1" dirty="0"/>
              <a:t>Section 8.2: The Sun</a:t>
            </a:r>
            <a:br>
              <a:rPr lang="en-US" dirty="0"/>
            </a:br>
            <a:br>
              <a:rPr lang="en-US" sz="2200" dirty="0"/>
            </a:br>
            <a:r>
              <a:rPr lang="en-US" dirty="0"/>
              <a:t>Sunspots and Cycles</a:t>
            </a:r>
          </a:p>
        </p:txBody>
      </p:sp>
      <p:sp>
        <p:nvSpPr>
          <p:cNvPr id="3" name="Content Placeholder 2">
            <a:extLst>
              <a:ext uri="{FF2B5EF4-FFF2-40B4-BE49-F238E27FC236}">
                <a16:creationId xmlns:a16="http://schemas.microsoft.com/office/drawing/2014/main" id="{35A90397-E743-DF41-96A2-AD9CE6085CFF}"/>
              </a:ext>
            </a:extLst>
          </p:cNvPr>
          <p:cNvSpPr>
            <a:spLocks noGrp="1"/>
          </p:cNvSpPr>
          <p:nvPr>
            <p:ph idx="1"/>
          </p:nvPr>
        </p:nvSpPr>
        <p:spPr>
          <a:xfrm>
            <a:off x="108284" y="2529057"/>
            <a:ext cx="5594668" cy="3821192"/>
          </a:xfrm>
        </p:spPr>
        <p:txBody>
          <a:bodyPr>
            <a:normAutofit fontScale="92500" lnSpcReduction="20000"/>
          </a:bodyPr>
          <a:lstStyle/>
          <a:p>
            <a:r>
              <a:rPr lang="en-US" sz="2600" dirty="0"/>
              <a:t>Ionosphere is dependent on solar UV to separate electrons from atoms</a:t>
            </a:r>
          </a:p>
          <a:p>
            <a:r>
              <a:rPr lang="en-US" sz="2600" dirty="0"/>
              <a:t>Much of the variation in UV radiation is due to sunspot activity</a:t>
            </a:r>
          </a:p>
          <a:p>
            <a:r>
              <a:rPr lang="en-US" sz="2600" dirty="0"/>
              <a:t>One complete sunspot cycle lasts about 11 years</a:t>
            </a:r>
          </a:p>
          <a:p>
            <a:r>
              <a:rPr lang="en-US" sz="2600" dirty="0"/>
              <a:t>When more sunspots are observed, more UV is being generated, creating more intense ionization and improving propagation on higher frequency bands above 10 MHz and even into lower VHF range</a:t>
            </a:r>
          </a:p>
          <a:p>
            <a:endParaRPr lang="en-US" sz="2600" dirty="0"/>
          </a:p>
        </p:txBody>
      </p:sp>
      <p:pic>
        <p:nvPicPr>
          <p:cNvPr id="6" name="Picture 5">
            <a:extLst>
              <a:ext uri="{FF2B5EF4-FFF2-40B4-BE49-F238E27FC236}">
                <a16:creationId xmlns:a16="http://schemas.microsoft.com/office/drawing/2014/main" id="{6D0C9546-88E5-73BF-9F84-BD43225DAE5B}"/>
              </a:ext>
            </a:extLst>
          </p:cNvPr>
          <p:cNvPicPr>
            <a:picLocks noChangeAspect="1"/>
          </p:cNvPicPr>
          <p:nvPr/>
        </p:nvPicPr>
        <p:blipFill>
          <a:blip r:embed="rId2"/>
          <a:stretch>
            <a:fillRect/>
          </a:stretch>
        </p:blipFill>
        <p:spPr>
          <a:xfrm>
            <a:off x="5708574" y="507751"/>
            <a:ext cx="6459362" cy="4148470"/>
          </a:xfrm>
          <a:prstGeom prst="rect">
            <a:avLst/>
          </a:prstGeom>
          <a:ln>
            <a:solidFill>
              <a:srgbClr val="23408E"/>
            </a:solidFill>
          </a:ln>
        </p:spPr>
      </p:pic>
      <p:sp>
        <p:nvSpPr>
          <p:cNvPr id="7" name="TextBox 6">
            <a:extLst>
              <a:ext uri="{FF2B5EF4-FFF2-40B4-BE49-F238E27FC236}">
                <a16:creationId xmlns:a16="http://schemas.microsoft.com/office/drawing/2014/main" id="{4F8F6D6C-7DA5-0995-1874-2860318CAB57}"/>
              </a:ext>
            </a:extLst>
          </p:cNvPr>
          <p:cNvSpPr txBox="1"/>
          <p:nvPr/>
        </p:nvSpPr>
        <p:spPr>
          <a:xfrm>
            <a:off x="6007395" y="4656221"/>
            <a:ext cx="5996763" cy="1323439"/>
          </a:xfrm>
          <a:prstGeom prst="rect">
            <a:avLst/>
          </a:prstGeom>
          <a:noFill/>
        </p:spPr>
        <p:txBody>
          <a:bodyPr wrap="square" rtlCol="0">
            <a:spAutoFit/>
          </a:bodyPr>
          <a:lstStyle/>
          <a:p>
            <a:r>
              <a:rPr lang="en-US" sz="2000" dirty="0">
                <a:solidFill>
                  <a:srgbClr val="23408E"/>
                </a:solidFill>
              </a:rPr>
              <a:t>This graph shows the monthly mean sunspot numbers for several past cycles through October 2018. The NASA Solar Physics web page maintains complete data on the sunspot cycle.</a:t>
            </a:r>
          </a:p>
        </p:txBody>
      </p:sp>
      <p:sp>
        <p:nvSpPr>
          <p:cNvPr id="8" name="TextBox 7">
            <a:extLst>
              <a:ext uri="{FF2B5EF4-FFF2-40B4-BE49-F238E27FC236}">
                <a16:creationId xmlns:a16="http://schemas.microsoft.com/office/drawing/2014/main" id="{9016CABE-2A84-04A9-D7C8-F67F33173A89}"/>
              </a:ext>
            </a:extLst>
          </p:cNvPr>
          <p:cNvSpPr txBox="1"/>
          <p:nvPr/>
        </p:nvSpPr>
        <p:spPr>
          <a:xfrm>
            <a:off x="3211033" y="5996306"/>
            <a:ext cx="7113181" cy="707886"/>
          </a:xfrm>
          <a:prstGeom prst="rect">
            <a:avLst/>
          </a:prstGeom>
          <a:solidFill>
            <a:schemeClr val="bg2"/>
          </a:solidFill>
          <a:ln>
            <a:solidFill>
              <a:srgbClr val="23408E"/>
            </a:solidFill>
          </a:ln>
        </p:spPr>
        <p:txBody>
          <a:bodyPr wrap="square" rtlCol="0">
            <a:spAutoFit/>
          </a:bodyPr>
          <a:lstStyle/>
          <a:p>
            <a:pPr algn="ctr"/>
            <a:r>
              <a:rPr lang="en-US" sz="2000" i="1" dirty="0">
                <a:solidFill>
                  <a:srgbClr val="C00000"/>
                </a:solidFill>
              </a:rPr>
              <a:t>In mid 2023, when this book is being published, Cycle 25 is heating up and propagation on 10 meters and other bands is increasing.</a:t>
            </a:r>
          </a:p>
        </p:txBody>
      </p:sp>
      <p:pic>
        <p:nvPicPr>
          <p:cNvPr id="4" name="Picture 3">
            <a:extLst>
              <a:ext uri="{FF2B5EF4-FFF2-40B4-BE49-F238E27FC236}">
                <a16:creationId xmlns:a16="http://schemas.microsoft.com/office/drawing/2014/main" id="{D806DA4E-AC75-19B0-F300-F324EAF2BB8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408" y="6189404"/>
            <a:ext cx="2070117" cy="640080"/>
          </a:xfrm>
          <a:prstGeom prst="rect">
            <a:avLst/>
          </a:prstGeom>
        </p:spPr>
      </p:pic>
    </p:spTree>
    <p:extLst>
      <p:ext uri="{BB962C8B-B14F-4D97-AF65-F5344CB8AC3E}">
        <p14:creationId xmlns:p14="http://schemas.microsoft.com/office/powerpoint/2010/main" val="38813120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14" presetClass="entr" presetSubtype="10" fill="hold" grpId="0" nodeType="clickEffect">
                                  <p:stCondLst>
                                    <p:cond delay="0"/>
                                  </p:stCondLst>
                                  <p:childTnLst>
                                    <p:set>
                                      <p:cBhvr>
                                        <p:cTn id="30" dur="1" fill="hold">
                                          <p:stCondLst>
                                            <p:cond delay="0"/>
                                          </p:stCondLst>
                                        </p:cTn>
                                        <p:tgtEl>
                                          <p:spTgt spid="8"/>
                                        </p:tgtEl>
                                        <p:attrNameLst>
                                          <p:attrName>style.visibility</p:attrName>
                                        </p:attrNameLst>
                                      </p:cBhvr>
                                      <p:to>
                                        <p:strVal val="visible"/>
                                      </p:to>
                                    </p:set>
                                    <p:animEffect transition="in" filter="randombar(horizontal)">
                                      <p:cBhvr>
                                        <p:cTn id="31"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8"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04D385-C111-74E1-058A-E0C499D83C40}"/>
              </a:ext>
            </a:extLst>
          </p:cNvPr>
          <p:cNvSpPr>
            <a:spLocks noGrp="1"/>
          </p:cNvSpPr>
          <p:nvPr>
            <p:ph type="title"/>
          </p:nvPr>
        </p:nvSpPr>
        <p:spPr/>
        <p:txBody>
          <a:bodyPr/>
          <a:lstStyle/>
          <a:p>
            <a:r>
              <a:rPr lang="en-US" dirty="0"/>
              <a:t>Sunspots and Cycles (cont.)</a:t>
            </a:r>
          </a:p>
        </p:txBody>
      </p:sp>
      <p:sp>
        <p:nvSpPr>
          <p:cNvPr id="3" name="Content Placeholder 2">
            <a:extLst>
              <a:ext uri="{FF2B5EF4-FFF2-40B4-BE49-F238E27FC236}">
                <a16:creationId xmlns:a16="http://schemas.microsoft.com/office/drawing/2014/main" id="{DAD9D805-D9F0-2EBB-FF28-05031D120EF6}"/>
              </a:ext>
            </a:extLst>
          </p:cNvPr>
          <p:cNvSpPr>
            <a:spLocks noGrp="1"/>
          </p:cNvSpPr>
          <p:nvPr>
            <p:ph idx="1"/>
          </p:nvPr>
        </p:nvSpPr>
        <p:spPr>
          <a:xfrm>
            <a:off x="228600" y="2362200"/>
            <a:ext cx="11658600" cy="4188022"/>
          </a:xfrm>
        </p:spPr>
        <p:txBody>
          <a:bodyPr/>
          <a:lstStyle/>
          <a:p>
            <a:r>
              <a:rPr lang="en-US" sz="2800" dirty="0"/>
              <a:t>At peak of cycle, there may be sufficient solar UV to cause higher frequency bands (10 meters) to stay open for long-distance contacts at night</a:t>
            </a:r>
          </a:p>
          <a:p>
            <a:r>
              <a:rPr lang="en-US" sz="2800" dirty="0"/>
              <a:t>High ionization negatively impacts low frequency bands (80 and 160 m) because it increases absorption</a:t>
            </a:r>
          </a:p>
          <a:p>
            <a:r>
              <a:rPr lang="en-US" sz="2800" dirty="0"/>
              <a:t>When solar activity is low, lower HF bands have good propagation and higher HF bands above 20 MHz (15 m and up) are often closed</a:t>
            </a:r>
          </a:p>
          <a:p>
            <a:r>
              <a:rPr lang="en-US" sz="2800" dirty="0"/>
              <a:t>One band that seems to do well at all times in sunspot cycle is 20 meters (14 MHz), supporting daytime communications worldwide nearly every day</a:t>
            </a:r>
          </a:p>
          <a:p>
            <a:endParaRPr lang="en-US" sz="2800" dirty="0"/>
          </a:p>
        </p:txBody>
      </p:sp>
      <p:pic>
        <p:nvPicPr>
          <p:cNvPr id="4" name="Picture 3">
            <a:extLst>
              <a:ext uri="{FF2B5EF4-FFF2-40B4-BE49-F238E27FC236}">
                <a16:creationId xmlns:a16="http://schemas.microsoft.com/office/drawing/2014/main" id="{C740415F-43ED-50D6-CA28-41FAD7073E1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408" y="6189404"/>
            <a:ext cx="2070117" cy="640080"/>
          </a:xfrm>
          <a:prstGeom prst="rect">
            <a:avLst/>
          </a:prstGeom>
        </p:spPr>
      </p:pic>
    </p:spTree>
    <p:extLst>
      <p:ext uri="{BB962C8B-B14F-4D97-AF65-F5344CB8AC3E}">
        <p14:creationId xmlns:p14="http://schemas.microsoft.com/office/powerpoint/2010/main" val="40648788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84C48F-E4E6-2BBF-E984-9A3B044E7610}"/>
              </a:ext>
            </a:extLst>
          </p:cNvPr>
          <p:cNvSpPr>
            <a:spLocks noGrp="1"/>
          </p:cNvSpPr>
          <p:nvPr>
            <p:ph type="title"/>
          </p:nvPr>
        </p:nvSpPr>
        <p:spPr>
          <a:xfrm>
            <a:off x="609600" y="328864"/>
            <a:ext cx="10972800" cy="762000"/>
          </a:xfrm>
        </p:spPr>
        <p:txBody>
          <a:bodyPr/>
          <a:lstStyle/>
          <a:p>
            <a:r>
              <a:rPr lang="en-US" dirty="0"/>
              <a:t>Table 8.1:  Daytime/Nighttime HF Propagation</a:t>
            </a:r>
          </a:p>
        </p:txBody>
      </p:sp>
      <p:sp>
        <p:nvSpPr>
          <p:cNvPr id="5" name="TextBox 4">
            <a:extLst>
              <a:ext uri="{FF2B5EF4-FFF2-40B4-BE49-F238E27FC236}">
                <a16:creationId xmlns:a16="http://schemas.microsoft.com/office/drawing/2014/main" id="{6AAFDE59-6BCC-4C8F-27BD-B707554BC21B}"/>
              </a:ext>
            </a:extLst>
          </p:cNvPr>
          <p:cNvSpPr txBox="1"/>
          <p:nvPr/>
        </p:nvSpPr>
        <p:spPr>
          <a:xfrm>
            <a:off x="381000" y="4842166"/>
            <a:ext cx="11430000" cy="1246495"/>
          </a:xfrm>
          <a:prstGeom prst="rect">
            <a:avLst/>
          </a:prstGeom>
          <a:noFill/>
        </p:spPr>
        <p:txBody>
          <a:bodyPr wrap="square" rtlCol="0">
            <a:spAutoFit/>
          </a:bodyPr>
          <a:lstStyle/>
          <a:p>
            <a:r>
              <a:rPr lang="en-US" sz="2500" dirty="0">
                <a:solidFill>
                  <a:srgbClr val="0000CC"/>
                </a:solidFill>
                <a:latin typeface="Calibri" panose="020F0502020204030204" pitchFamily="34" charset="0"/>
                <a:cs typeface="Calibri" panose="020F0502020204030204" pitchFamily="34" charset="0"/>
              </a:rPr>
              <a:t>Sunspots also seem to move across the sun’s surface because the sun rotates once every 28 days. That is why propagation conditions (good and bad) on the HF bands often repeat themselves in 28-day cycles as sunspots rotate back into view from Earth.</a:t>
            </a:r>
          </a:p>
        </p:txBody>
      </p:sp>
      <p:pic>
        <p:nvPicPr>
          <p:cNvPr id="3" name="Picture 2">
            <a:extLst>
              <a:ext uri="{FF2B5EF4-FFF2-40B4-BE49-F238E27FC236}">
                <a16:creationId xmlns:a16="http://schemas.microsoft.com/office/drawing/2014/main" id="{8F431CA6-62C4-1A81-5AF9-A8A218E1193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408" y="6189404"/>
            <a:ext cx="2070117" cy="640080"/>
          </a:xfrm>
          <a:prstGeom prst="rect">
            <a:avLst/>
          </a:prstGeom>
        </p:spPr>
      </p:pic>
      <p:graphicFrame>
        <p:nvGraphicFramePr>
          <p:cNvPr id="6" name="Table 6">
            <a:extLst>
              <a:ext uri="{FF2B5EF4-FFF2-40B4-BE49-F238E27FC236}">
                <a16:creationId xmlns:a16="http://schemas.microsoft.com/office/drawing/2014/main" id="{8AB04629-1B8B-C02B-1ECC-4AC835678113}"/>
              </a:ext>
            </a:extLst>
          </p:cNvPr>
          <p:cNvGraphicFramePr>
            <a:graphicFrameLocks noGrp="1"/>
          </p:cNvGraphicFramePr>
          <p:nvPr>
            <p:extLst>
              <p:ext uri="{D42A27DB-BD31-4B8C-83A1-F6EECF244321}">
                <p14:modId xmlns:p14="http://schemas.microsoft.com/office/powerpoint/2010/main" val="166375517"/>
              </p:ext>
            </p:extLst>
          </p:nvPr>
        </p:nvGraphicFramePr>
        <p:xfrm>
          <a:off x="276447" y="1191607"/>
          <a:ext cx="11621386" cy="3673300"/>
        </p:xfrm>
        <a:graphic>
          <a:graphicData uri="http://schemas.openxmlformats.org/drawingml/2006/table">
            <a:tbl>
              <a:tblPr firstRow="1" bandRow="1">
                <a:tableStyleId>{5C22544A-7EE6-4342-B048-85BDC9FD1C3A}</a:tableStyleId>
              </a:tblPr>
              <a:tblGrid>
                <a:gridCol w="1499190">
                  <a:extLst>
                    <a:ext uri="{9D8B030D-6E8A-4147-A177-3AD203B41FA5}">
                      <a16:colId xmlns:a16="http://schemas.microsoft.com/office/drawing/2014/main" val="2076368423"/>
                    </a:ext>
                  </a:extLst>
                </a:gridCol>
                <a:gridCol w="4657061">
                  <a:extLst>
                    <a:ext uri="{9D8B030D-6E8A-4147-A177-3AD203B41FA5}">
                      <a16:colId xmlns:a16="http://schemas.microsoft.com/office/drawing/2014/main" val="4174608944"/>
                    </a:ext>
                  </a:extLst>
                </a:gridCol>
                <a:gridCol w="5465135">
                  <a:extLst>
                    <a:ext uri="{9D8B030D-6E8A-4147-A177-3AD203B41FA5}">
                      <a16:colId xmlns:a16="http://schemas.microsoft.com/office/drawing/2014/main" val="2175495777"/>
                    </a:ext>
                  </a:extLst>
                </a:gridCol>
              </a:tblGrid>
              <a:tr h="582684">
                <a:tc>
                  <a:txBody>
                    <a:bodyPr/>
                    <a:lstStyle/>
                    <a:p>
                      <a:r>
                        <a:rPr lang="en-US" dirty="0"/>
                        <a:t>HF BAND (m)</a:t>
                      </a:r>
                    </a:p>
                  </a:txBody>
                  <a:tcPr/>
                </a:tc>
                <a:tc>
                  <a:txBody>
                    <a:bodyPr/>
                    <a:lstStyle/>
                    <a:p>
                      <a:r>
                        <a:rPr lang="en-US" dirty="0"/>
                        <a:t>DAYTIME</a:t>
                      </a:r>
                    </a:p>
                  </a:txBody>
                  <a:tcPr/>
                </a:tc>
                <a:tc>
                  <a:txBody>
                    <a:bodyPr/>
                    <a:lstStyle/>
                    <a:p>
                      <a:r>
                        <a:rPr lang="en-US" dirty="0"/>
                        <a:t>NIGHTTIME</a:t>
                      </a:r>
                    </a:p>
                  </a:txBody>
                  <a:tcPr/>
                </a:tc>
                <a:extLst>
                  <a:ext uri="{0D108BD9-81ED-4DB2-BD59-A6C34878D82A}">
                    <a16:rowId xmlns:a16="http://schemas.microsoft.com/office/drawing/2014/main" val="3094853855"/>
                  </a:ext>
                </a:extLst>
              </a:tr>
              <a:tr h="697881">
                <a:tc>
                  <a:txBody>
                    <a:bodyPr/>
                    <a:lstStyle/>
                    <a:p>
                      <a:r>
                        <a:rPr lang="en-US" sz="1900" dirty="0"/>
                        <a:t>160, 80, 60</a:t>
                      </a:r>
                    </a:p>
                  </a:txBody>
                  <a:tcPr/>
                </a:tc>
                <a:tc>
                  <a:txBody>
                    <a:bodyPr/>
                    <a:lstStyle/>
                    <a:p>
                      <a:r>
                        <a:rPr lang="en-US" sz="1900" dirty="0"/>
                        <a:t>Local and regional to 100 – 200 miles</a:t>
                      </a:r>
                    </a:p>
                  </a:txBody>
                  <a:tcPr/>
                </a:tc>
                <a:tc>
                  <a:txBody>
                    <a:bodyPr/>
                    <a:lstStyle/>
                    <a:p>
                      <a:r>
                        <a:rPr lang="en-US" sz="1900" dirty="0"/>
                        <a:t>Local to long distance with DX best near sunset</a:t>
                      </a:r>
                    </a:p>
                    <a:p>
                      <a:r>
                        <a:rPr lang="en-US" sz="1900" dirty="0"/>
                        <a:t>or sunrise at one or both ends of the contact</a:t>
                      </a:r>
                    </a:p>
                  </a:txBody>
                  <a:tcPr/>
                </a:tc>
                <a:extLst>
                  <a:ext uri="{0D108BD9-81ED-4DB2-BD59-A6C34878D82A}">
                    <a16:rowId xmlns:a16="http://schemas.microsoft.com/office/drawing/2014/main" val="4246163608"/>
                  </a:ext>
                </a:extLst>
              </a:tr>
              <a:tr h="697881">
                <a:tc>
                  <a:txBody>
                    <a:bodyPr/>
                    <a:lstStyle/>
                    <a:p>
                      <a:r>
                        <a:rPr lang="en-US" sz="1900" dirty="0"/>
                        <a:t>40, 30</a:t>
                      </a:r>
                    </a:p>
                  </a:txBody>
                  <a:tcPr/>
                </a:tc>
                <a:tc>
                  <a:txBody>
                    <a:bodyPr/>
                    <a:lstStyle/>
                    <a:p>
                      <a:r>
                        <a:rPr lang="en-US" sz="1900" dirty="0"/>
                        <a:t>Local and regional to 300 – 400 miles</a:t>
                      </a:r>
                    </a:p>
                  </a:txBody>
                  <a:tcPr/>
                </a:tc>
                <a:tc>
                  <a:txBody>
                    <a:bodyPr/>
                    <a:lstStyle/>
                    <a:p>
                      <a:r>
                        <a:rPr lang="en-US" sz="1900" dirty="0"/>
                        <a:t>Short-range (20 or 30 miles) and medium</a:t>
                      </a:r>
                    </a:p>
                    <a:p>
                      <a:r>
                        <a:rPr lang="en-US" sz="1900" dirty="0"/>
                        <a:t>distances (150 miles) to worldwide</a:t>
                      </a:r>
                    </a:p>
                  </a:txBody>
                  <a:tcPr/>
                </a:tc>
                <a:extLst>
                  <a:ext uri="{0D108BD9-81ED-4DB2-BD59-A6C34878D82A}">
                    <a16:rowId xmlns:a16="http://schemas.microsoft.com/office/drawing/2014/main" val="3889543553"/>
                  </a:ext>
                </a:extLst>
              </a:tr>
              <a:tr h="697881">
                <a:tc>
                  <a:txBody>
                    <a:bodyPr/>
                    <a:lstStyle/>
                    <a:p>
                      <a:r>
                        <a:rPr lang="en-US" sz="1900" dirty="0"/>
                        <a:t>20, 17</a:t>
                      </a:r>
                    </a:p>
                  </a:txBody>
                  <a:tcPr/>
                </a:tc>
                <a:tc>
                  <a:txBody>
                    <a:bodyPr/>
                    <a:lstStyle/>
                    <a:p>
                      <a:r>
                        <a:rPr lang="en-US" sz="1900" dirty="0"/>
                        <a:t>Regional to long distance, opening at or near sunrise and closing at night</a:t>
                      </a:r>
                    </a:p>
                  </a:txBody>
                  <a:tcPr/>
                </a:tc>
                <a:tc>
                  <a:txBody>
                    <a:bodyPr/>
                    <a:lstStyle/>
                    <a:p>
                      <a:r>
                        <a:rPr lang="en-US" sz="1900" dirty="0"/>
                        <a:t>20 meters is often open to the west at night and may be open 24 hours a day</a:t>
                      </a:r>
                    </a:p>
                  </a:txBody>
                  <a:tcPr/>
                </a:tc>
                <a:extLst>
                  <a:ext uri="{0D108BD9-81ED-4DB2-BD59-A6C34878D82A}">
                    <a16:rowId xmlns:a16="http://schemas.microsoft.com/office/drawing/2014/main" val="313484405"/>
                  </a:ext>
                </a:extLst>
              </a:tr>
              <a:tr h="996973">
                <a:tc>
                  <a:txBody>
                    <a:bodyPr/>
                    <a:lstStyle/>
                    <a:p>
                      <a:r>
                        <a:rPr lang="en-US" sz="1900" dirty="0"/>
                        <a:t>15, 12, 10</a:t>
                      </a:r>
                    </a:p>
                  </a:txBody>
                  <a:tcPr/>
                </a:tc>
                <a:tc>
                  <a:txBody>
                    <a:bodyPr/>
                    <a:lstStyle/>
                    <a:p>
                      <a:r>
                        <a:rPr lang="en-US" sz="1900" dirty="0"/>
                        <a:t>Primarily long distance (1000 miles and more), opening to the east after sunrise and to the west in the afternoon</a:t>
                      </a:r>
                    </a:p>
                  </a:txBody>
                  <a:tcPr/>
                </a:tc>
                <a:tc>
                  <a:txBody>
                    <a:bodyPr/>
                    <a:lstStyle/>
                    <a:p>
                      <a:r>
                        <a:rPr lang="en-US" sz="1900" dirty="0"/>
                        <a:t>10 meters is often used for local communications 24 hours a day</a:t>
                      </a:r>
                    </a:p>
                  </a:txBody>
                  <a:tcPr/>
                </a:tc>
                <a:extLst>
                  <a:ext uri="{0D108BD9-81ED-4DB2-BD59-A6C34878D82A}">
                    <a16:rowId xmlns:a16="http://schemas.microsoft.com/office/drawing/2014/main" val="134747269"/>
                  </a:ext>
                </a:extLst>
              </a:tr>
            </a:tbl>
          </a:graphicData>
        </a:graphic>
      </p:graphicFrame>
    </p:spTree>
    <p:extLst>
      <p:ext uri="{BB962C8B-B14F-4D97-AF65-F5344CB8AC3E}">
        <p14:creationId xmlns:p14="http://schemas.microsoft.com/office/powerpoint/2010/main" val="27556642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randombar(horizont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90B440-CA9A-FF96-5184-6B801D9E16BD}"/>
              </a:ext>
            </a:extLst>
          </p:cNvPr>
          <p:cNvSpPr>
            <a:spLocks noGrp="1"/>
          </p:cNvSpPr>
          <p:nvPr>
            <p:ph type="title"/>
          </p:nvPr>
        </p:nvSpPr>
        <p:spPr>
          <a:xfrm>
            <a:off x="348916" y="293604"/>
            <a:ext cx="5334000" cy="524544"/>
          </a:xfrm>
        </p:spPr>
        <p:txBody>
          <a:bodyPr>
            <a:normAutofit fontScale="90000"/>
          </a:bodyPr>
          <a:lstStyle/>
          <a:p>
            <a:r>
              <a:rPr lang="en-US" dirty="0"/>
              <a:t>Measuring Solar Activity</a:t>
            </a:r>
          </a:p>
        </p:txBody>
      </p:sp>
      <p:sp>
        <p:nvSpPr>
          <p:cNvPr id="3" name="Content Placeholder 2">
            <a:extLst>
              <a:ext uri="{FF2B5EF4-FFF2-40B4-BE49-F238E27FC236}">
                <a16:creationId xmlns:a16="http://schemas.microsoft.com/office/drawing/2014/main" id="{44686965-0FB5-B65E-1D44-F04550E9AB21}"/>
              </a:ext>
            </a:extLst>
          </p:cNvPr>
          <p:cNvSpPr>
            <a:spLocks noGrp="1"/>
          </p:cNvSpPr>
          <p:nvPr>
            <p:ph idx="1"/>
          </p:nvPr>
        </p:nvSpPr>
        <p:spPr>
          <a:xfrm>
            <a:off x="51785" y="2172371"/>
            <a:ext cx="6669857" cy="4300616"/>
          </a:xfrm>
        </p:spPr>
        <p:txBody>
          <a:bodyPr/>
          <a:lstStyle/>
          <a:p>
            <a:r>
              <a:rPr lang="en-US" sz="2200" dirty="0"/>
              <a:t>Sunspot Number: See Fig 8.6</a:t>
            </a:r>
          </a:p>
          <a:p>
            <a:r>
              <a:rPr lang="en-US" sz="2200" dirty="0"/>
              <a:t>Solar-Flux Index (SFI): Describes amount of 2800 MHz (λ = 10.7 cm) radio energy. Higher levels indicate higher solar activity and better HF propagation above 10 MHz (Fig 8.6)</a:t>
            </a:r>
          </a:p>
          <a:p>
            <a:r>
              <a:rPr lang="en-US" sz="2200" dirty="0"/>
              <a:t>K-index: Values from 0 to 9 represent the short-term stability of the Earth’s magnetic or geomagnetic field. Higher values indicate geomagnetic field is disturbed, which disrupts HF.</a:t>
            </a:r>
          </a:p>
          <a:p>
            <a:r>
              <a:rPr lang="en-US" sz="2200" dirty="0"/>
              <a:t>A-index: Gives a good picture of long-term geomagnetic field stability. Ranges from 0 (stable) to 400 (greatly disturbed).  Calculated from K-index.</a:t>
            </a:r>
          </a:p>
        </p:txBody>
      </p:sp>
      <p:pic>
        <p:nvPicPr>
          <p:cNvPr id="5" name="Picture 4">
            <a:extLst>
              <a:ext uri="{FF2B5EF4-FFF2-40B4-BE49-F238E27FC236}">
                <a16:creationId xmlns:a16="http://schemas.microsoft.com/office/drawing/2014/main" id="{3DFCDAC0-81E5-A58D-0340-ABF32AB46563}"/>
              </a:ext>
            </a:extLst>
          </p:cNvPr>
          <p:cNvPicPr>
            <a:picLocks noChangeAspect="1"/>
          </p:cNvPicPr>
          <p:nvPr/>
        </p:nvPicPr>
        <p:blipFill>
          <a:blip r:embed="rId2"/>
          <a:stretch>
            <a:fillRect/>
          </a:stretch>
        </p:blipFill>
        <p:spPr>
          <a:xfrm>
            <a:off x="6721642" y="293603"/>
            <a:ext cx="5470358" cy="5826016"/>
          </a:xfrm>
          <a:prstGeom prst="rect">
            <a:avLst/>
          </a:prstGeom>
          <a:ln>
            <a:solidFill>
              <a:schemeClr val="tx1"/>
            </a:solidFill>
          </a:ln>
        </p:spPr>
      </p:pic>
      <p:sp>
        <p:nvSpPr>
          <p:cNvPr id="4" name="TextBox 3">
            <a:extLst>
              <a:ext uri="{FF2B5EF4-FFF2-40B4-BE49-F238E27FC236}">
                <a16:creationId xmlns:a16="http://schemas.microsoft.com/office/drawing/2014/main" id="{ED2DAC8F-D87A-34BE-2146-7CC3B2908B77}"/>
              </a:ext>
            </a:extLst>
          </p:cNvPr>
          <p:cNvSpPr txBox="1"/>
          <p:nvPr/>
        </p:nvSpPr>
        <p:spPr>
          <a:xfrm>
            <a:off x="348916" y="895095"/>
            <a:ext cx="5747084" cy="1200329"/>
          </a:xfrm>
          <a:prstGeom prst="rect">
            <a:avLst/>
          </a:prstGeom>
          <a:noFill/>
        </p:spPr>
        <p:txBody>
          <a:bodyPr wrap="square" rtlCol="0">
            <a:spAutoFit/>
          </a:bodyPr>
          <a:lstStyle/>
          <a:p>
            <a:r>
              <a:rPr lang="en-US" sz="2400" i="1" dirty="0">
                <a:solidFill>
                  <a:srgbClr val="FF0000"/>
                </a:solidFill>
              </a:rPr>
              <a:t>Solar activity is so important to propagation and communications that it is monitored constantly by solar observatories worldwide</a:t>
            </a:r>
          </a:p>
        </p:txBody>
      </p:sp>
      <p:pic>
        <p:nvPicPr>
          <p:cNvPr id="6" name="Picture 5">
            <a:extLst>
              <a:ext uri="{FF2B5EF4-FFF2-40B4-BE49-F238E27FC236}">
                <a16:creationId xmlns:a16="http://schemas.microsoft.com/office/drawing/2014/main" id="{95BF9D36-ED32-D19C-74FE-C8B9026B939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408" y="6189404"/>
            <a:ext cx="2070117" cy="640080"/>
          </a:xfrm>
          <a:prstGeom prst="rect">
            <a:avLst/>
          </a:prstGeom>
        </p:spPr>
      </p:pic>
    </p:spTree>
    <p:extLst>
      <p:ext uri="{BB962C8B-B14F-4D97-AF65-F5344CB8AC3E}">
        <p14:creationId xmlns:p14="http://schemas.microsoft.com/office/powerpoint/2010/main" val="22601390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14" presetClass="entr" presetSubtype="10" fill="hold" grpId="0" nodeType="clickEffect">
                                  <p:stCondLst>
                                    <p:cond delay="0"/>
                                  </p:stCondLst>
                                  <p:childTnLst>
                                    <p:set>
                                      <p:cBhvr>
                                        <p:cTn id="30" dur="1" fill="hold">
                                          <p:stCondLst>
                                            <p:cond delay="0"/>
                                          </p:stCondLst>
                                        </p:cTn>
                                        <p:tgtEl>
                                          <p:spTgt spid="4"/>
                                        </p:tgtEl>
                                        <p:attrNameLst>
                                          <p:attrName>style.visibility</p:attrName>
                                        </p:attrNameLst>
                                      </p:cBhvr>
                                      <p:to>
                                        <p:strVal val="visible"/>
                                      </p:to>
                                    </p:set>
                                    <p:animEffect transition="in" filter="randombar(horizontal)">
                                      <p:cBhvr>
                                        <p:cTn id="31"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BFB03B-CC59-4656-A707-0396A87CE10A}"/>
              </a:ext>
            </a:extLst>
          </p:cNvPr>
          <p:cNvSpPr>
            <a:spLocks noGrp="1"/>
          </p:cNvSpPr>
          <p:nvPr>
            <p:ph type="title"/>
          </p:nvPr>
        </p:nvSpPr>
        <p:spPr>
          <a:xfrm>
            <a:off x="533400" y="2667000"/>
            <a:ext cx="10972800" cy="1143000"/>
          </a:xfrm>
        </p:spPr>
        <p:txBody>
          <a:bodyPr/>
          <a:lstStyle/>
          <a:p>
            <a:r>
              <a:rPr lang="en-US" b="1" dirty="0">
                <a:solidFill>
                  <a:srgbClr val="23408E"/>
                </a:solidFill>
              </a:rPr>
              <a:t>PRACTICE QUESTIONS</a:t>
            </a:r>
          </a:p>
        </p:txBody>
      </p:sp>
      <p:pic>
        <p:nvPicPr>
          <p:cNvPr id="3" name="Picture 2">
            <a:extLst>
              <a:ext uri="{FF2B5EF4-FFF2-40B4-BE49-F238E27FC236}">
                <a16:creationId xmlns:a16="http://schemas.microsoft.com/office/drawing/2014/main" id="{45BFDA57-6241-4C2D-845F-E18E58FDE3B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408" y="6189404"/>
            <a:ext cx="2070117" cy="640080"/>
          </a:xfrm>
          <a:prstGeom prst="rect">
            <a:avLst/>
          </a:prstGeom>
        </p:spPr>
      </p:pic>
    </p:spTree>
    <p:extLst>
      <p:ext uri="{BB962C8B-B14F-4D97-AF65-F5344CB8AC3E}">
        <p14:creationId xmlns:p14="http://schemas.microsoft.com/office/powerpoint/2010/main" val="267039667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8A27C-A392-4E6A-8B2A-D2D028678901}"/>
              </a:ext>
            </a:extLst>
          </p:cNvPr>
          <p:cNvSpPr>
            <a:spLocks noGrp="1"/>
          </p:cNvSpPr>
          <p:nvPr>
            <p:ph type="title"/>
          </p:nvPr>
        </p:nvSpPr>
        <p:spPr>
          <a:xfrm>
            <a:off x="609600" y="1523999"/>
            <a:ext cx="10972800" cy="1325565"/>
          </a:xfrm>
        </p:spPr>
        <p:txBody>
          <a:bodyPr/>
          <a:lstStyle/>
          <a:p>
            <a:pPr algn="l"/>
            <a:r>
              <a:rPr lang="en-US" b="0" i="0" u="none" strike="noStrike" baseline="0" dirty="0">
                <a:solidFill>
                  <a:srgbClr val="23408E"/>
                </a:solidFill>
                <a:latin typeface="Calibri" panose="020F0502020204030204" pitchFamily="34" charset="0"/>
              </a:rPr>
              <a:t>How does a higher sunspot number affect HF propagation?</a:t>
            </a:r>
          </a:p>
        </p:txBody>
      </p:sp>
      <p:sp>
        <p:nvSpPr>
          <p:cNvPr id="3" name="Text Placeholder 2">
            <a:extLst>
              <a:ext uri="{FF2B5EF4-FFF2-40B4-BE49-F238E27FC236}">
                <a16:creationId xmlns:a16="http://schemas.microsoft.com/office/drawing/2014/main" id="{B18AEFB2-6E7E-4F8D-A714-564734C5A27B}"/>
              </a:ext>
            </a:extLst>
          </p:cNvPr>
          <p:cNvSpPr>
            <a:spLocks noGrp="1"/>
          </p:cNvSpPr>
          <p:nvPr>
            <p:ph type="body" idx="1"/>
          </p:nvPr>
        </p:nvSpPr>
        <p:spPr/>
        <p:txBody>
          <a:bodyPr>
            <a:normAutofit/>
          </a:bodyPr>
          <a:lstStyle/>
          <a:p>
            <a:pPr marL="457200" indent="-457200">
              <a:buFont typeface="+mj-lt"/>
              <a:buAutoNum type="alphaUcPeriod"/>
            </a:pPr>
            <a:r>
              <a:rPr lang="en-US" b="0" i="0" u="none" strike="noStrike" baseline="0" dirty="0">
                <a:latin typeface="Calibri" panose="020F0502020204030204" pitchFamily="34" charset="0"/>
              </a:rPr>
              <a:t>Higher sunspot numbers generally indicate a greater probability of good propagation at higher frequencies</a:t>
            </a:r>
          </a:p>
          <a:p>
            <a:pPr marL="457200" indent="-457200">
              <a:buFont typeface="+mj-lt"/>
              <a:buAutoNum type="alphaUcPeriod"/>
            </a:pPr>
            <a:r>
              <a:rPr lang="en-US" b="0" i="0" u="none" strike="noStrike" baseline="0" dirty="0">
                <a:latin typeface="Calibri" panose="020F0502020204030204" pitchFamily="34" charset="0"/>
              </a:rPr>
              <a:t>Lower sunspot numbers generally indicate greater probability of sporadic E propagation</a:t>
            </a:r>
          </a:p>
          <a:p>
            <a:pPr marL="457200" indent="-457200">
              <a:buFont typeface="+mj-lt"/>
              <a:buAutoNum type="alphaUcPeriod"/>
            </a:pPr>
            <a:r>
              <a:rPr lang="en-US" b="0" i="0" u="none" strike="noStrike" baseline="0" dirty="0">
                <a:latin typeface="Calibri" panose="020F0502020204030204" pitchFamily="34" charset="0"/>
              </a:rPr>
              <a:t>A zero sunspot number indicates that radio propagation is not possible on any band</a:t>
            </a:r>
          </a:p>
          <a:p>
            <a:pPr marL="457200" indent="-457200">
              <a:buFont typeface="+mj-lt"/>
              <a:buAutoNum type="alphaUcPeriod"/>
            </a:pPr>
            <a:r>
              <a:rPr lang="en-US" b="0" i="0" u="none" strike="noStrike" baseline="0" dirty="0">
                <a:latin typeface="Calibri" panose="020F0502020204030204" pitchFamily="34" charset="0"/>
              </a:rPr>
              <a:t>A zero sunspot number indicates undisturbed conditions</a:t>
            </a:r>
            <a:endParaRPr lang="pt-BR" b="0" i="0" u="none" strike="noStrike" baseline="0" dirty="0">
              <a:latin typeface="Calibri" panose="020F0502020204030204" pitchFamily="34" charset="0"/>
            </a:endParaRPr>
          </a:p>
        </p:txBody>
      </p:sp>
      <p:sp>
        <p:nvSpPr>
          <p:cNvPr id="5" name="TextBox 4">
            <a:extLst>
              <a:ext uri="{FF2B5EF4-FFF2-40B4-BE49-F238E27FC236}">
                <a16:creationId xmlns:a16="http://schemas.microsoft.com/office/drawing/2014/main" id="{68197C56-9C53-4F30-AAFA-DC763E33DD3F}"/>
              </a:ext>
            </a:extLst>
          </p:cNvPr>
          <p:cNvSpPr txBox="1"/>
          <p:nvPr/>
        </p:nvSpPr>
        <p:spPr>
          <a:xfrm>
            <a:off x="0" y="6477000"/>
            <a:ext cx="8001000" cy="338554"/>
          </a:xfrm>
          <a:prstGeom prst="rect">
            <a:avLst/>
          </a:prstGeom>
          <a:noFill/>
        </p:spPr>
        <p:txBody>
          <a:bodyPr wrap="square" rtlCol="0">
            <a:spAutoFit/>
          </a:bodyPr>
          <a:lstStyle/>
          <a:p>
            <a:r>
              <a:rPr lang="pt-BR" sz="1600" b="1" dirty="0">
                <a:solidFill>
                  <a:srgbClr val="23408E"/>
                </a:solidFill>
                <a:latin typeface="Arial" panose="020B0604020202020204" pitchFamily="34" charset="0"/>
                <a:cs typeface="Arial" panose="020B0604020202020204" pitchFamily="34" charset="0"/>
              </a:rPr>
              <a:t>G3A01 (A) Page 8-8</a:t>
            </a:r>
            <a:endParaRPr lang="en-US" sz="1600" b="1" dirty="0">
              <a:solidFill>
                <a:srgbClr val="23408E"/>
              </a:solidFill>
              <a:latin typeface="Arial" panose="020B0604020202020204" pitchFamily="34" charset="0"/>
              <a:cs typeface="Arial" panose="020B0604020202020204" pitchFamily="34" charset="0"/>
            </a:endParaRPr>
          </a:p>
        </p:txBody>
      </p:sp>
      <p:sp>
        <p:nvSpPr>
          <p:cNvPr id="4" name="TextBox 3">
            <a:extLst>
              <a:ext uri="{FF2B5EF4-FFF2-40B4-BE49-F238E27FC236}">
                <a16:creationId xmlns:a16="http://schemas.microsoft.com/office/drawing/2014/main" id="{30A11F40-4176-5494-F3A0-7C5843605BB0}"/>
              </a:ext>
            </a:extLst>
          </p:cNvPr>
          <p:cNvSpPr txBox="1"/>
          <p:nvPr/>
        </p:nvSpPr>
        <p:spPr>
          <a:xfrm>
            <a:off x="11430000" y="6569273"/>
            <a:ext cx="762000" cy="276999"/>
          </a:xfrm>
          <a:prstGeom prst="rect">
            <a:avLst/>
          </a:prstGeom>
          <a:noFill/>
        </p:spPr>
        <p:txBody>
          <a:bodyPr wrap="square" rtlCol="0">
            <a:spAutoFit/>
          </a:bodyPr>
          <a:lstStyle/>
          <a:p>
            <a:pPr algn="r"/>
            <a:fld id="{F46008E7-8CD5-47F9-9913-C07C17D1E8C6}" type="slidenum">
              <a:rPr lang="en-US" sz="1200" b="1" smtClean="0">
                <a:solidFill>
                  <a:srgbClr val="23408E"/>
                </a:solidFill>
                <a:cs typeface="Arial" panose="020B0604020202020204" pitchFamily="34" charset="0"/>
              </a:rPr>
              <a:pPr algn="r"/>
              <a:t>29</a:t>
            </a:fld>
            <a:endParaRPr lang="en-US" sz="1200" b="1" dirty="0">
              <a:solidFill>
                <a:srgbClr val="23408E"/>
              </a:solidFill>
              <a:cs typeface="Arial" panose="020B0604020202020204" pitchFamily="34" charset="0"/>
            </a:endParaRPr>
          </a:p>
        </p:txBody>
      </p:sp>
      <p:pic>
        <p:nvPicPr>
          <p:cNvPr id="6" name="Picture 5">
            <a:extLst>
              <a:ext uri="{FF2B5EF4-FFF2-40B4-BE49-F238E27FC236}">
                <a16:creationId xmlns:a16="http://schemas.microsoft.com/office/drawing/2014/main" id="{53FAC884-9596-8703-16F1-1CB26FBB222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113337" y="1403"/>
            <a:ext cx="2070117" cy="640080"/>
          </a:xfrm>
          <a:prstGeom prst="rect">
            <a:avLst/>
          </a:prstGeom>
        </p:spPr>
      </p:pic>
    </p:spTree>
    <p:extLst>
      <p:ext uri="{BB962C8B-B14F-4D97-AF65-F5344CB8AC3E}">
        <p14:creationId xmlns:p14="http://schemas.microsoft.com/office/powerpoint/2010/main" val="11158931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175D46-717A-4475-8C4A-E718F8B32751}"/>
              </a:ext>
            </a:extLst>
          </p:cNvPr>
          <p:cNvSpPr>
            <a:spLocks noGrp="1"/>
          </p:cNvSpPr>
          <p:nvPr>
            <p:ph type="title"/>
          </p:nvPr>
        </p:nvSpPr>
        <p:spPr>
          <a:xfrm>
            <a:off x="609600" y="1828800"/>
            <a:ext cx="10972800" cy="4495800"/>
          </a:xfrm>
        </p:spPr>
        <p:txBody>
          <a:bodyPr>
            <a:normAutofit fontScale="90000"/>
          </a:bodyPr>
          <a:lstStyle/>
          <a:p>
            <a:pPr algn="ctr"/>
            <a:r>
              <a:rPr lang="en-US" sz="6000" b="1" dirty="0"/>
              <a:t>Chapter 8 Part 1 of 1</a:t>
            </a:r>
            <a:br>
              <a:rPr lang="en-US" dirty="0"/>
            </a:br>
            <a:br>
              <a:rPr lang="en-US" sz="3800" dirty="0"/>
            </a:br>
            <a:r>
              <a:rPr lang="en-US" dirty="0"/>
              <a:t>ARRL General Class</a:t>
            </a:r>
            <a:br>
              <a:rPr lang="en-US" dirty="0"/>
            </a:br>
            <a:r>
              <a:rPr lang="en-US" dirty="0"/>
              <a:t>Propagation</a:t>
            </a:r>
            <a:br>
              <a:rPr lang="en-US" dirty="0"/>
            </a:br>
            <a:r>
              <a:rPr lang="en-US" dirty="0"/>
              <a:t>Sections 8.1, 8.2, 8.3</a:t>
            </a:r>
            <a:br>
              <a:rPr lang="en-US" dirty="0"/>
            </a:br>
            <a:br>
              <a:rPr lang="en-US" sz="3200" dirty="0"/>
            </a:br>
            <a:r>
              <a:rPr lang="en-US" sz="3200" dirty="0"/>
              <a:t>The Ionosphere, The Sun, Scatter Modes</a:t>
            </a:r>
            <a:br>
              <a:rPr lang="en-US" dirty="0"/>
            </a:br>
            <a:endParaRPr lang="en-US" dirty="0"/>
          </a:p>
        </p:txBody>
      </p:sp>
      <p:pic>
        <p:nvPicPr>
          <p:cNvPr id="3" name="Picture 2">
            <a:extLst>
              <a:ext uri="{FF2B5EF4-FFF2-40B4-BE49-F238E27FC236}">
                <a16:creationId xmlns:a16="http://schemas.microsoft.com/office/drawing/2014/main" id="{D3591090-8C6B-C4AE-76C5-D49ECF30348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408" y="6189404"/>
            <a:ext cx="2070117" cy="640080"/>
          </a:xfrm>
          <a:prstGeom prst="rect">
            <a:avLst/>
          </a:prstGeom>
        </p:spPr>
      </p:pic>
    </p:spTree>
    <p:extLst>
      <p:ext uri="{BB962C8B-B14F-4D97-AF65-F5344CB8AC3E}">
        <p14:creationId xmlns:p14="http://schemas.microsoft.com/office/powerpoint/2010/main" val="338228223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8A27C-A392-4E6A-8B2A-D2D028678901}"/>
              </a:ext>
            </a:extLst>
          </p:cNvPr>
          <p:cNvSpPr>
            <a:spLocks noGrp="1"/>
          </p:cNvSpPr>
          <p:nvPr>
            <p:ph type="title"/>
          </p:nvPr>
        </p:nvSpPr>
        <p:spPr>
          <a:xfrm>
            <a:off x="609600" y="1523999"/>
            <a:ext cx="10972800" cy="1325565"/>
          </a:xfrm>
        </p:spPr>
        <p:txBody>
          <a:bodyPr/>
          <a:lstStyle/>
          <a:p>
            <a:pPr algn="l"/>
            <a:r>
              <a:rPr lang="en-US" b="0" i="0" u="none" strike="noStrike" baseline="0" dirty="0">
                <a:solidFill>
                  <a:srgbClr val="23408E"/>
                </a:solidFill>
                <a:latin typeface="Calibri" panose="020F0502020204030204" pitchFamily="34" charset="0"/>
              </a:rPr>
              <a:t>Which of the following are least reliable for long-distance communications during periods of low solar activity?</a:t>
            </a:r>
          </a:p>
        </p:txBody>
      </p:sp>
      <p:sp>
        <p:nvSpPr>
          <p:cNvPr id="3" name="Text Placeholder 2">
            <a:extLst>
              <a:ext uri="{FF2B5EF4-FFF2-40B4-BE49-F238E27FC236}">
                <a16:creationId xmlns:a16="http://schemas.microsoft.com/office/drawing/2014/main" id="{B18AEFB2-6E7E-4F8D-A714-564734C5A27B}"/>
              </a:ext>
            </a:extLst>
          </p:cNvPr>
          <p:cNvSpPr>
            <a:spLocks noGrp="1"/>
          </p:cNvSpPr>
          <p:nvPr>
            <p:ph type="body" idx="1"/>
          </p:nvPr>
        </p:nvSpPr>
        <p:spPr/>
        <p:txBody>
          <a:bodyPr/>
          <a:lstStyle/>
          <a:p>
            <a:pPr marL="457200" indent="-457200">
              <a:buFont typeface="+mj-lt"/>
              <a:buAutoNum type="alphaUcPeriod"/>
            </a:pPr>
            <a:r>
              <a:rPr lang="en-US" b="0" i="0" u="none" strike="noStrike" baseline="0" dirty="0">
                <a:latin typeface="Calibri" panose="020F0502020204030204" pitchFamily="34" charset="0"/>
              </a:rPr>
              <a:t>80 meters and 160 meters</a:t>
            </a:r>
          </a:p>
          <a:p>
            <a:pPr marL="457200" indent="-457200">
              <a:buFont typeface="+mj-lt"/>
              <a:buAutoNum type="alphaUcPeriod"/>
            </a:pPr>
            <a:r>
              <a:rPr lang="en-US" b="0" i="0" u="none" strike="noStrike" baseline="0" dirty="0">
                <a:latin typeface="Calibri" panose="020F0502020204030204" pitchFamily="34" charset="0"/>
              </a:rPr>
              <a:t>60 meters and 40 meters</a:t>
            </a:r>
          </a:p>
          <a:p>
            <a:pPr marL="457200" indent="-457200">
              <a:buFont typeface="+mj-lt"/>
              <a:buAutoNum type="alphaUcPeriod"/>
            </a:pPr>
            <a:r>
              <a:rPr lang="en-US" b="0" i="0" u="none" strike="noStrike" baseline="0" dirty="0">
                <a:latin typeface="Calibri" panose="020F0502020204030204" pitchFamily="34" charset="0"/>
              </a:rPr>
              <a:t>30 meters and 20 meters</a:t>
            </a:r>
          </a:p>
          <a:p>
            <a:pPr marL="457200" indent="-457200">
              <a:buFont typeface="+mj-lt"/>
              <a:buAutoNum type="alphaUcPeriod"/>
            </a:pPr>
            <a:r>
              <a:rPr lang="en-US" b="0" i="0" u="none" strike="noStrike" baseline="0" dirty="0">
                <a:latin typeface="Calibri" panose="020F0502020204030204" pitchFamily="34" charset="0"/>
              </a:rPr>
              <a:t>15 meters, 12 meters, and 10 meters</a:t>
            </a:r>
            <a:endParaRPr lang="pt-BR" b="0" i="0" u="none" strike="noStrike" baseline="0" dirty="0">
              <a:latin typeface="Calibri" panose="020F0502020204030204" pitchFamily="34" charset="0"/>
            </a:endParaRPr>
          </a:p>
        </p:txBody>
      </p:sp>
      <p:sp>
        <p:nvSpPr>
          <p:cNvPr id="5" name="TextBox 4">
            <a:extLst>
              <a:ext uri="{FF2B5EF4-FFF2-40B4-BE49-F238E27FC236}">
                <a16:creationId xmlns:a16="http://schemas.microsoft.com/office/drawing/2014/main" id="{68197C56-9C53-4F30-AAFA-DC763E33DD3F}"/>
              </a:ext>
            </a:extLst>
          </p:cNvPr>
          <p:cNvSpPr txBox="1"/>
          <p:nvPr/>
        </p:nvSpPr>
        <p:spPr>
          <a:xfrm>
            <a:off x="0" y="6477000"/>
            <a:ext cx="8001000" cy="338554"/>
          </a:xfrm>
          <a:prstGeom prst="rect">
            <a:avLst/>
          </a:prstGeom>
          <a:noFill/>
        </p:spPr>
        <p:txBody>
          <a:bodyPr wrap="square" rtlCol="0">
            <a:spAutoFit/>
          </a:bodyPr>
          <a:lstStyle/>
          <a:p>
            <a:r>
              <a:rPr lang="pt-BR" sz="1600" b="1" dirty="0">
                <a:solidFill>
                  <a:srgbClr val="23408E"/>
                </a:solidFill>
                <a:latin typeface="Arial" panose="020B0604020202020204" pitchFamily="34" charset="0"/>
                <a:cs typeface="Arial" panose="020B0604020202020204" pitchFamily="34" charset="0"/>
              </a:rPr>
              <a:t>G3A04 (D) Page 8-8</a:t>
            </a:r>
            <a:endParaRPr lang="en-US" sz="1600" b="1" dirty="0">
              <a:solidFill>
                <a:srgbClr val="23408E"/>
              </a:solidFill>
              <a:latin typeface="Arial" panose="020B0604020202020204" pitchFamily="34" charset="0"/>
              <a:cs typeface="Arial" panose="020B0604020202020204" pitchFamily="34" charset="0"/>
            </a:endParaRPr>
          </a:p>
        </p:txBody>
      </p:sp>
      <p:sp>
        <p:nvSpPr>
          <p:cNvPr id="4" name="TextBox 3">
            <a:extLst>
              <a:ext uri="{FF2B5EF4-FFF2-40B4-BE49-F238E27FC236}">
                <a16:creationId xmlns:a16="http://schemas.microsoft.com/office/drawing/2014/main" id="{445B9FCB-9E3E-5372-B150-02415B00D64F}"/>
              </a:ext>
            </a:extLst>
          </p:cNvPr>
          <p:cNvSpPr txBox="1"/>
          <p:nvPr/>
        </p:nvSpPr>
        <p:spPr>
          <a:xfrm>
            <a:off x="11430000" y="6569273"/>
            <a:ext cx="762000" cy="276999"/>
          </a:xfrm>
          <a:prstGeom prst="rect">
            <a:avLst/>
          </a:prstGeom>
          <a:noFill/>
        </p:spPr>
        <p:txBody>
          <a:bodyPr wrap="square" rtlCol="0">
            <a:spAutoFit/>
          </a:bodyPr>
          <a:lstStyle/>
          <a:p>
            <a:pPr algn="r"/>
            <a:fld id="{F46008E7-8CD5-47F9-9913-C07C17D1E8C6}" type="slidenum">
              <a:rPr lang="en-US" sz="1200" b="1" smtClean="0">
                <a:solidFill>
                  <a:srgbClr val="23408E"/>
                </a:solidFill>
                <a:cs typeface="Arial" panose="020B0604020202020204" pitchFamily="34" charset="0"/>
              </a:rPr>
              <a:pPr algn="r"/>
              <a:t>30</a:t>
            </a:fld>
            <a:endParaRPr lang="en-US" sz="1200" b="1" dirty="0">
              <a:solidFill>
                <a:srgbClr val="23408E"/>
              </a:solidFill>
              <a:cs typeface="Arial" panose="020B0604020202020204" pitchFamily="34" charset="0"/>
            </a:endParaRPr>
          </a:p>
        </p:txBody>
      </p:sp>
      <p:pic>
        <p:nvPicPr>
          <p:cNvPr id="6" name="Picture 5">
            <a:extLst>
              <a:ext uri="{FF2B5EF4-FFF2-40B4-BE49-F238E27FC236}">
                <a16:creationId xmlns:a16="http://schemas.microsoft.com/office/drawing/2014/main" id="{9D0CD75C-663D-4F92-CA5C-4ED95B05EA2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113337" y="1403"/>
            <a:ext cx="2070117" cy="640080"/>
          </a:xfrm>
          <a:prstGeom prst="rect">
            <a:avLst/>
          </a:prstGeom>
        </p:spPr>
      </p:pic>
    </p:spTree>
    <p:extLst>
      <p:ext uri="{BB962C8B-B14F-4D97-AF65-F5344CB8AC3E}">
        <p14:creationId xmlns:p14="http://schemas.microsoft.com/office/powerpoint/2010/main" val="7508472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8A27C-A392-4E6A-8B2A-D2D028678901}"/>
              </a:ext>
            </a:extLst>
          </p:cNvPr>
          <p:cNvSpPr>
            <a:spLocks noGrp="1"/>
          </p:cNvSpPr>
          <p:nvPr>
            <p:ph type="title"/>
          </p:nvPr>
        </p:nvSpPr>
        <p:spPr>
          <a:xfrm>
            <a:off x="609600" y="1523999"/>
            <a:ext cx="10972800" cy="1325565"/>
          </a:xfrm>
        </p:spPr>
        <p:txBody>
          <a:bodyPr/>
          <a:lstStyle/>
          <a:p>
            <a:pPr algn="l"/>
            <a:r>
              <a:rPr lang="en-US" b="0" i="0" u="none" strike="noStrike" baseline="0" dirty="0">
                <a:solidFill>
                  <a:srgbClr val="23408E"/>
                </a:solidFill>
                <a:latin typeface="Calibri" panose="020F0502020204030204" pitchFamily="34" charset="0"/>
              </a:rPr>
              <a:t>What is the solar flux index?</a:t>
            </a:r>
          </a:p>
        </p:txBody>
      </p:sp>
      <p:sp>
        <p:nvSpPr>
          <p:cNvPr id="3" name="Text Placeholder 2">
            <a:extLst>
              <a:ext uri="{FF2B5EF4-FFF2-40B4-BE49-F238E27FC236}">
                <a16:creationId xmlns:a16="http://schemas.microsoft.com/office/drawing/2014/main" id="{B18AEFB2-6E7E-4F8D-A714-564734C5A27B}"/>
              </a:ext>
            </a:extLst>
          </p:cNvPr>
          <p:cNvSpPr>
            <a:spLocks noGrp="1"/>
          </p:cNvSpPr>
          <p:nvPr>
            <p:ph type="body" idx="1"/>
          </p:nvPr>
        </p:nvSpPr>
        <p:spPr/>
        <p:txBody>
          <a:bodyPr/>
          <a:lstStyle/>
          <a:p>
            <a:pPr marL="457200" indent="-457200">
              <a:buFont typeface="+mj-lt"/>
              <a:buAutoNum type="alphaUcPeriod"/>
            </a:pPr>
            <a:r>
              <a:rPr lang="en-US" b="0" i="0" u="none" strike="noStrike" baseline="0" dirty="0">
                <a:latin typeface="Calibri" panose="020F0502020204030204" pitchFamily="34" charset="0"/>
              </a:rPr>
              <a:t>A measure of the highest frequency that is useful for ionospheric propagation between two points on Earth</a:t>
            </a:r>
          </a:p>
          <a:p>
            <a:pPr marL="457200" indent="-457200">
              <a:buFont typeface="+mj-lt"/>
              <a:buAutoNum type="alphaUcPeriod"/>
            </a:pPr>
            <a:r>
              <a:rPr lang="en-US" b="0" i="0" u="none" strike="noStrike" baseline="0" dirty="0">
                <a:latin typeface="Calibri" panose="020F0502020204030204" pitchFamily="34" charset="0"/>
              </a:rPr>
              <a:t>A count of sunspots that is adjusted for solar emissions</a:t>
            </a:r>
          </a:p>
          <a:p>
            <a:pPr marL="457200" indent="-457200">
              <a:buFont typeface="+mj-lt"/>
              <a:buAutoNum type="alphaUcPeriod"/>
            </a:pPr>
            <a:r>
              <a:rPr lang="en-US" b="0" i="0" u="none" strike="noStrike" baseline="0" dirty="0">
                <a:latin typeface="Calibri" panose="020F0502020204030204" pitchFamily="34" charset="0"/>
              </a:rPr>
              <a:t>Another name for the American sunspot number</a:t>
            </a:r>
          </a:p>
          <a:p>
            <a:pPr marL="457200" indent="-457200">
              <a:buFont typeface="+mj-lt"/>
              <a:buAutoNum type="alphaUcPeriod"/>
            </a:pPr>
            <a:r>
              <a:rPr lang="en-US" b="0" i="0" u="none" strike="noStrike" baseline="0" dirty="0">
                <a:latin typeface="Calibri" panose="020F0502020204030204" pitchFamily="34" charset="0"/>
              </a:rPr>
              <a:t>A measure of solar radiation at 10.7 centimeters wavelength</a:t>
            </a:r>
            <a:endParaRPr lang="pt-BR" b="0" i="0" u="none" strike="noStrike" baseline="0" dirty="0">
              <a:latin typeface="Calibri" panose="020F0502020204030204" pitchFamily="34" charset="0"/>
            </a:endParaRPr>
          </a:p>
        </p:txBody>
      </p:sp>
      <p:sp>
        <p:nvSpPr>
          <p:cNvPr id="5" name="TextBox 4">
            <a:extLst>
              <a:ext uri="{FF2B5EF4-FFF2-40B4-BE49-F238E27FC236}">
                <a16:creationId xmlns:a16="http://schemas.microsoft.com/office/drawing/2014/main" id="{68197C56-9C53-4F30-AAFA-DC763E33DD3F}"/>
              </a:ext>
            </a:extLst>
          </p:cNvPr>
          <p:cNvSpPr txBox="1"/>
          <p:nvPr/>
        </p:nvSpPr>
        <p:spPr>
          <a:xfrm>
            <a:off x="0" y="6477000"/>
            <a:ext cx="8001000" cy="338554"/>
          </a:xfrm>
          <a:prstGeom prst="rect">
            <a:avLst/>
          </a:prstGeom>
          <a:noFill/>
        </p:spPr>
        <p:txBody>
          <a:bodyPr wrap="square" rtlCol="0">
            <a:spAutoFit/>
          </a:bodyPr>
          <a:lstStyle/>
          <a:p>
            <a:r>
              <a:rPr lang="pt-BR" sz="1600" b="1" dirty="0">
                <a:solidFill>
                  <a:srgbClr val="23408E"/>
                </a:solidFill>
                <a:latin typeface="Arial" panose="020B0604020202020204" pitchFamily="34" charset="0"/>
                <a:cs typeface="Arial" panose="020B0604020202020204" pitchFamily="34" charset="0"/>
              </a:rPr>
              <a:t>G3A05 (D) Page 8-9</a:t>
            </a:r>
            <a:endParaRPr lang="en-US" sz="1600" b="1" dirty="0">
              <a:solidFill>
                <a:srgbClr val="23408E"/>
              </a:solidFill>
              <a:latin typeface="Arial" panose="020B0604020202020204" pitchFamily="34" charset="0"/>
              <a:cs typeface="Arial" panose="020B0604020202020204" pitchFamily="34" charset="0"/>
            </a:endParaRPr>
          </a:p>
        </p:txBody>
      </p:sp>
      <p:sp>
        <p:nvSpPr>
          <p:cNvPr id="4" name="TextBox 3">
            <a:extLst>
              <a:ext uri="{FF2B5EF4-FFF2-40B4-BE49-F238E27FC236}">
                <a16:creationId xmlns:a16="http://schemas.microsoft.com/office/drawing/2014/main" id="{76753646-E3FE-0D30-154B-B3D0098609D2}"/>
              </a:ext>
            </a:extLst>
          </p:cNvPr>
          <p:cNvSpPr txBox="1"/>
          <p:nvPr/>
        </p:nvSpPr>
        <p:spPr>
          <a:xfrm>
            <a:off x="11430000" y="6569273"/>
            <a:ext cx="762000" cy="276999"/>
          </a:xfrm>
          <a:prstGeom prst="rect">
            <a:avLst/>
          </a:prstGeom>
          <a:noFill/>
        </p:spPr>
        <p:txBody>
          <a:bodyPr wrap="square" rtlCol="0">
            <a:spAutoFit/>
          </a:bodyPr>
          <a:lstStyle/>
          <a:p>
            <a:pPr algn="r"/>
            <a:fld id="{F46008E7-8CD5-47F9-9913-C07C17D1E8C6}" type="slidenum">
              <a:rPr lang="en-US" sz="1200" b="1" smtClean="0">
                <a:solidFill>
                  <a:srgbClr val="23408E"/>
                </a:solidFill>
                <a:cs typeface="Arial" panose="020B0604020202020204" pitchFamily="34" charset="0"/>
              </a:rPr>
              <a:pPr algn="r"/>
              <a:t>31</a:t>
            </a:fld>
            <a:endParaRPr lang="en-US" sz="1200" b="1" dirty="0">
              <a:solidFill>
                <a:srgbClr val="23408E"/>
              </a:solidFill>
              <a:cs typeface="Arial" panose="020B0604020202020204" pitchFamily="34" charset="0"/>
            </a:endParaRPr>
          </a:p>
        </p:txBody>
      </p:sp>
      <p:pic>
        <p:nvPicPr>
          <p:cNvPr id="6" name="Picture 5">
            <a:extLst>
              <a:ext uri="{FF2B5EF4-FFF2-40B4-BE49-F238E27FC236}">
                <a16:creationId xmlns:a16="http://schemas.microsoft.com/office/drawing/2014/main" id="{22535591-5CAF-836F-D68B-625AD08458B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113337" y="1403"/>
            <a:ext cx="2070117" cy="640080"/>
          </a:xfrm>
          <a:prstGeom prst="rect">
            <a:avLst/>
          </a:prstGeom>
        </p:spPr>
      </p:pic>
    </p:spTree>
    <p:extLst>
      <p:ext uri="{BB962C8B-B14F-4D97-AF65-F5344CB8AC3E}">
        <p14:creationId xmlns:p14="http://schemas.microsoft.com/office/powerpoint/2010/main" val="30095213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8A27C-A392-4E6A-8B2A-D2D028678901}"/>
              </a:ext>
            </a:extLst>
          </p:cNvPr>
          <p:cNvSpPr>
            <a:spLocks noGrp="1"/>
          </p:cNvSpPr>
          <p:nvPr>
            <p:ph type="title"/>
          </p:nvPr>
        </p:nvSpPr>
        <p:spPr>
          <a:xfrm>
            <a:off x="609600" y="1523999"/>
            <a:ext cx="10972800" cy="1325565"/>
          </a:xfrm>
        </p:spPr>
        <p:txBody>
          <a:bodyPr/>
          <a:lstStyle/>
          <a:p>
            <a:pPr algn="l"/>
            <a:r>
              <a:rPr lang="en-US" b="0" i="0" u="none" strike="noStrike" baseline="0" dirty="0">
                <a:solidFill>
                  <a:srgbClr val="23408E"/>
                </a:solidFill>
                <a:latin typeface="Calibri" panose="020F0502020204030204" pitchFamily="34" charset="0"/>
              </a:rPr>
              <a:t>At what point in the solar cycle does the 20-meter band usually support worldwide propagation during daylight hours?</a:t>
            </a:r>
          </a:p>
        </p:txBody>
      </p:sp>
      <p:sp>
        <p:nvSpPr>
          <p:cNvPr id="3" name="Text Placeholder 2">
            <a:extLst>
              <a:ext uri="{FF2B5EF4-FFF2-40B4-BE49-F238E27FC236}">
                <a16:creationId xmlns:a16="http://schemas.microsoft.com/office/drawing/2014/main" id="{B18AEFB2-6E7E-4F8D-A714-564734C5A27B}"/>
              </a:ext>
            </a:extLst>
          </p:cNvPr>
          <p:cNvSpPr>
            <a:spLocks noGrp="1"/>
          </p:cNvSpPr>
          <p:nvPr>
            <p:ph type="body" idx="1"/>
          </p:nvPr>
        </p:nvSpPr>
        <p:spPr/>
        <p:txBody>
          <a:bodyPr/>
          <a:lstStyle/>
          <a:p>
            <a:pPr marL="457200" indent="-457200">
              <a:buFont typeface="+mj-lt"/>
              <a:buAutoNum type="alphaUcPeriod"/>
            </a:pPr>
            <a:r>
              <a:rPr lang="en-US" b="0" i="0" u="none" strike="noStrike" baseline="0" dirty="0">
                <a:latin typeface="Calibri" panose="020F0502020204030204" pitchFamily="34" charset="0"/>
              </a:rPr>
              <a:t>At the summer solstice</a:t>
            </a:r>
          </a:p>
          <a:p>
            <a:pPr marL="457200" indent="-457200">
              <a:buFont typeface="+mj-lt"/>
              <a:buAutoNum type="alphaUcPeriod"/>
            </a:pPr>
            <a:r>
              <a:rPr lang="en-US" b="0" i="0" u="none" strike="noStrike" baseline="0" dirty="0">
                <a:latin typeface="Calibri" panose="020F0502020204030204" pitchFamily="34" charset="0"/>
              </a:rPr>
              <a:t>Only at the maximum point of the solar cycle</a:t>
            </a:r>
          </a:p>
          <a:p>
            <a:pPr marL="457200" indent="-457200">
              <a:buFont typeface="+mj-lt"/>
              <a:buAutoNum type="alphaUcPeriod"/>
            </a:pPr>
            <a:r>
              <a:rPr lang="en-US" b="0" i="0" u="none" strike="noStrike" baseline="0" dirty="0">
                <a:latin typeface="Calibri" panose="020F0502020204030204" pitchFamily="34" charset="0"/>
              </a:rPr>
              <a:t>Only at the minimum point of the solar cycle</a:t>
            </a:r>
          </a:p>
          <a:p>
            <a:pPr marL="457200" indent="-457200">
              <a:buFont typeface="+mj-lt"/>
              <a:buAutoNum type="alphaUcPeriod"/>
            </a:pPr>
            <a:r>
              <a:rPr lang="en-US" b="0" i="0" u="none" strike="noStrike" baseline="0" dirty="0">
                <a:latin typeface="Calibri" panose="020F0502020204030204" pitchFamily="34" charset="0"/>
              </a:rPr>
              <a:t>At any point in the solar cycle</a:t>
            </a:r>
            <a:endParaRPr lang="pt-BR" b="0" i="0" u="none" strike="noStrike" baseline="0" dirty="0">
              <a:latin typeface="Calibri" panose="020F0502020204030204" pitchFamily="34" charset="0"/>
            </a:endParaRPr>
          </a:p>
        </p:txBody>
      </p:sp>
      <p:sp>
        <p:nvSpPr>
          <p:cNvPr id="5" name="TextBox 4">
            <a:extLst>
              <a:ext uri="{FF2B5EF4-FFF2-40B4-BE49-F238E27FC236}">
                <a16:creationId xmlns:a16="http://schemas.microsoft.com/office/drawing/2014/main" id="{68197C56-9C53-4F30-AAFA-DC763E33DD3F}"/>
              </a:ext>
            </a:extLst>
          </p:cNvPr>
          <p:cNvSpPr txBox="1"/>
          <p:nvPr/>
        </p:nvSpPr>
        <p:spPr>
          <a:xfrm>
            <a:off x="0" y="6477000"/>
            <a:ext cx="8001000" cy="338554"/>
          </a:xfrm>
          <a:prstGeom prst="rect">
            <a:avLst/>
          </a:prstGeom>
          <a:noFill/>
        </p:spPr>
        <p:txBody>
          <a:bodyPr wrap="square" rtlCol="0">
            <a:spAutoFit/>
          </a:bodyPr>
          <a:lstStyle/>
          <a:p>
            <a:r>
              <a:rPr lang="pt-BR" sz="1600" b="1" dirty="0">
                <a:solidFill>
                  <a:srgbClr val="23408E"/>
                </a:solidFill>
                <a:latin typeface="Arial" panose="020B0604020202020204" pitchFamily="34" charset="0"/>
                <a:cs typeface="Arial" panose="020B0604020202020204" pitchFamily="34" charset="0"/>
              </a:rPr>
              <a:t>G3A07 (D) Page 8-8</a:t>
            </a:r>
            <a:endParaRPr lang="en-US" sz="1600" b="1" dirty="0">
              <a:solidFill>
                <a:srgbClr val="23408E"/>
              </a:solidFill>
              <a:latin typeface="Arial" panose="020B0604020202020204" pitchFamily="34" charset="0"/>
              <a:cs typeface="Arial" panose="020B0604020202020204" pitchFamily="34" charset="0"/>
            </a:endParaRPr>
          </a:p>
        </p:txBody>
      </p:sp>
      <p:sp>
        <p:nvSpPr>
          <p:cNvPr id="4" name="TextBox 3">
            <a:extLst>
              <a:ext uri="{FF2B5EF4-FFF2-40B4-BE49-F238E27FC236}">
                <a16:creationId xmlns:a16="http://schemas.microsoft.com/office/drawing/2014/main" id="{0DCE2F67-ECC0-1C00-6C1E-AF39C575BC30}"/>
              </a:ext>
            </a:extLst>
          </p:cNvPr>
          <p:cNvSpPr txBox="1"/>
          <p:nvPr/>
        </p:nvSpPr>
        <p:spPr>
          <a:xfrm>
            <a:off x="11430000" y="6569273"/>
            <a:ext cx="762000" cy="276999"/>
          </a:xfrm>
          <a:prstGeom prst="rect">
            <a:avLst/>
          </a:prstGeom>
          <a:noFill/>
        </p:spPr>
        <p:txBody>
          <a:bodyPr wrap="square" rtlCol="0">
            <a:spAutoFit/>
          </a:bodyPr>
          <a:lstStyle/>
          <a:p>
            <a:pPr algn="r"/>
            <a:fld id="{F46008E7-8CD5-47F9-9913-C07C17D1E8C6}" type="slidenum">
              <a:rPr lang="en-US" sz="1200" b="1" smtClean="0">
                <a:solidFill>
                  <a:srgbClr val="23408E"/>
                </a:solidFill>
                <a:cs typeface="Arial" panose="020B0604020202020204" pitchFamily="34" charset="0"/>
              </a:rPr>
              <a:pPr algn="r"/>
              <a:t>32</a:t>
            </a:fld>
            <a:endParaRPr lang="en-US" sz="1200" b="1" dirty="0">
              <a:solidFill>
                <a:srgbClr val="23408E"/>
              </a:solidFill>
              <a:cs typeface="Arial" panose="020B0604020202020204" pitchFamily="34" charset="0"/>
            </a:endParaRPr>
          </a:p>
        </p:txBody>
      </p:sp>
      <p:pic>
        <p:nvPicPr>
          <p:cNvPr id="6" name="Picture 5">
            <a:extLst>
              <a:ext uri="{FF2B5EF4-FFF2-40B4-BE49-F238E27FC236}">
                <a16:creationId xmlns:a16="http://schemas.microsoft.com/office/drawing/2014/main" id="{AA27AC73-81E8-1C95-8734-6B2B84237C5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113337" y="1403"/>
            <a:ext cx="2070117" cy="640080"/>
          </a:xfrm>
          <a:prstGeom prst="rect">
            <a:avLst/>
          </a:prstGeom>
        </p:spPr>
      </p:pic>
    </p:spTree>
    <p:extLst>
      <p:ext uri="{BB962C8B-B14F-4D97-AF65-F5344CB8AC3E}">
        <p14:creationId xmlns:p14="http://schemas.microsoft.com/office/powerpoint/2010/main" val="21369342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8A27C-A392-4E6A-8B2A-D2D028678901}"/>
              </a:ext>
            </a:extLst>
          </p:cNvPr>
          <p:cNvSpPr>
            <a:spLocks noGrp="1"/>
          </p:cNvSpPr>
          <p:nvPr>
            <p:ph type="title"/>
          </p:nvPr>
        </p:nvSpPr>
        <p:spPr>
          <a:xfrm>
            <a:off x="609600" y="1523999"/>
            <a:ext cx="10972800" cy="1325565"/>
          </a:xfrm>
        </p:spPr>
        <p:txBody>
          <a:bodyPr/>
          <a:lstStyle/>
          <a:p>
            <a:pPr algn="l"/>
            <a:r>
              <a:rPr lang="en-US" b="0" i="0" u="none" strike="noStrike" baseline="0" dirty="0">
                <a:solidFill>
                  <a:srgbClr val="23408E"/>
                </a:solidFill>
                <a:latin typeface="Calibri" panose="020F0502020204030204" pitchFamily="34" charset="0"/>
              </a:rPr>
              <a:t>What causes HF propagation conditions to vary periodically in a 26- to 28-day cycle?</a:t>
            </a:r>
          </a:p>
        </p:txBody>
      </p:sp>
      <p:sp>
        <p:nvSpPr>
          <p:cNvPr id="3" name="Text Placeholder 2">
            <a:extLst>
              <a:ext uri="{FF2B5EF4-FFF2-40B4-BE49-F238E27FC236}">
                <a16:creationId xmlns:a16="http://schemas.microsoft.com/office/drawing/2014/main" id="{B18AEFB2-6E7E-4F8D-A714-564734C5A27B}"/>
              </a:ext>
            </a:extLst>
          </p:cNvPr>
          <p:cNvSpPr>
            <a:spLocks noGrp="1"/>
          </p:cNvSpPr>
          <p:nvPr>
            <p:ph type="body" idx="1"/>
          </p:nvPr>
        </p:nvSpPr>
        <p:spPr/>
        <p:txBody>
          <a:bodyPr/>
          <a:lstStyle/>
          <a:p>
            <a:pPr marL="457200" indent="-457200">
              <a:buFont typeface="+mj-lt"/>
              <a:buAutoNum type="alphaUcPeriod"/>
            </a:pPr>
            <a:r>
              <a:rPr lang="en-US" b="0" i="0" u="none" strike="noStrike" baseline="0" dirty="0">
                <a:latin typeface="Calibri" panose="020F0502020204030204" pitchFamily="34" charset="0"/>
              </a:rPr>
              <a:t>Long term oscillations in the upper atmosphere</a:t>
            </a:r>
          </a:p>
          <a:p>
            <a:pPr marL="457200" indent="-457200">
              <a:buFont typeface="+mj-lt"/>
              <a:buAutoNum type="alphaUcPeriod"/>
            </a:pPr>
            <a:r>
              <a:rPr lang="en-US" b="0" i="0" u="none" strike="noStrike" baseline="0" dirty="0">
                <a:latin typeface="Calibri" panose="020F0502020204030204" pitchFamily="34" charset="0"/>
              </a:rPr>
              <a:t>Cyclic variation in Earth’s radiation belts</a:t>
            </a:r>
          </a:p>
          <a:p>
            <a:pPr marL="457200" indent="-457200">
              <a:buFont typeface="+mj-lt"/>
              <a:buAutoNum type="alphaUcPeriod"/>
            </a:pPr>
            <a:r>
              <a:rPr lang="en-US" b="0" i="0" u="none" strike="noStrike" baseline="0" dirty="0">
                <a:latin typeface="Calibri" panose="020F0502020204030204" pitchFamily="34" charset="0"/>
              </a:rPr>
              <a:t>Rotation of the Sun’s surface layers around its axis</a:t>
            </a:r>
          </a:p>
          <a:p>
            <a:pPr marL="457200" indent="-457200">
              <a:buFont typeface="+mj-lt"/>
              <a:buAutoNum type="alphaUcPeriod"/>
            </a:pPr>
            <a:r>
              <a:rPr lang="en-US" b="0" i="0" u="none" strike="noStrike" baseline="0" dirty="0">
                <a:latin typeface="Calibri" panose="020F0502020204030204" pitchFamily="34" charset="0"/>
              </a:rPr>
              <a:t>The position of the Moon in its orbit</a:t>
            </a:r>
            <a:endParaRPr lang="pt-BR" b="0" i="0" u="none" strike="noStrike" baseline="0" dirty="0">
              <a:latin typeface="Calibri" panose="020F0502020204030204" pitchFamily="34" charset="0"/>
            </a:endParaRPr>
          </a:p>
        </p:txBody>
      </p:sp>
      <p:sp>
        <p:nvSpPr>
          <p:cNvPr id="5" name="TextBox 4">
            <a:extLst>
              <a:ext uri="{FF2B5EF4-FFF2-40B4-BE49-F238E27FC236}">
                <a16:creationId xmlns:a16="http://schemas.microsoft.com/office/drawing/2014/main" id="{68197C56-9C53-4F30-AAFA-DC763E33DD3F}"/>
              </a:ext>
            </a:extLst>
          </p:cNvPr>
          <p:cNvSpPr txBox="1"/>
          <p:nvPr/>
        </p:nvSpPr>
        <p:spPr>
          <a:xfrm>
            <a:off x="0" y="6477000"/>
            <a:ext cx="8001000" cy="338554"/>
          </a:xfrm>
          <a:prstGeom prst="rect">
            <a:avLst/>
          </a:prstGeom>
          <a:noFill/>
        </p:spPr>
        <p:txBody>
          <a:bodyPr wrap="square" rtlCol="0">
            <a:spAutoFit/>
          </a:bodyPr>
          <a:lstStyle/>
          <a:p>
            <a:r>
              <a:rPr lang="pt-BR" sz="1600" b="1" dirty="0">
                <a:solidFill>
                  <a:srgbClr val="23408E"/>
                </a:solidFill>
                <a:latin typeface="Arial" panose="020B0604020202020204" pitchFamily="34" charset="0"/>
                <a:cs typeface="Arial" panose="020B0604020202020204" pitchFamily="34" charset="0"/>
              </a:rPr>
              <a:t>G3A10 (C) Page 8-8</a:t>
            </a:r>
            <a:endParaRPr lang="en-US" sz="1600" b="1" dirty="0">
              <a:solidFill>
                <a:srgbClr val="23408E"/>
              </a:solidFill>
              <a:latin typeface="Arial" panose="020B0604020202020204" pitchFamily="34" charset="0"/>
              <a:cs typeface="Arial" panose="020B0604020202020204" pitchFamily="34" charset="0"/>
            </a:endParaRPr>
          </a:p>
        </p:txBody>
      </p:sp>
      <p:sp>
        <p:nvSpPr>
          <p:cNvPr id="4" name="TextBox 3">
            <a:extLst>
              <a:ext uri="{FF2B5EF4-FFF2-40B4-BE49-F238E27FC236}">
                <a16:creationId xmlns:a16="http://schemas.microsoft.com/office/drawing/2014/main" id="{1B283737-7E6D-D65C-9AF8-8D3D14792AA0}"/>
              </a:ext>
            </a:extLst>
          </p:cNvPr>
          <p:cNvSpPr txBox="1"/>
          <p:nvPr/>
        </p:nvSpPr>
        <p:spPr>
          <a:xfrm>
            <a:off x="11430000" y="6569273"/>
            <a:ext cx="762000" cy="276999"/>
          </a:xfrm>
          <a:prstGeom prst="rect">
            <a:avLst/>
          </a:prstGeom>
          <a:noFill/>
        </p:spPr>
        <p:txBody>
          <a:bodyPr wrap="square" rtlCol="0">
            <a:spAutoFit/>
          </a:bodyPr>
          <a:lstStyle/>
          <a:p>
            <a:pPr algn="r"/>
            <a:fld id="{F46008E7-8CD5-47F9-9913-C07C17D1E8C6}" type="slidenum">
              <a:rPr lang="en-US" sz="1200" b="1" smtClean="0">
                <a:solidFill>
                  <a:srgbClr val="23408E"/>
                </a:solidFill>
                <a:cs typeface="Arial" panose="020B0604020202020204" pitchFamily="34" charset="0"/>
              </a:rPr>
              <a:pPr algn="r"/>
              <a:t>33</a:t>
            </a:fld>
            <a:endParaRPr lang="en-US" sz="1200" b="1" dirty="0">
              <a:solidFill>
                <a:srgbClr val="23408E"/>
              </a:solidFill>
              <a:cs typeface="Arial" panose="020B0604020202020204" pitchFamily="34" charset="0"/>
            </a:endParaRPr>
          </a:p>
        </p:txBody>
      </p:sp>
      <p:pic>
        <p:nvPicPr>
          <p:cNvPr id="6" name="Picture 5">
            <a:extLst>
              <a:ext uri="{FF2B5EF4-FFF2-40B4-BE49-F238E27FC236}">
                <a16:creationId xmlns:a16="http://schemas.microsoft.com/office/drawing/2014/main" id="{32D0D119-589D-8C93-08EC-276EB97E2E9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113337" y="1403"/>
            <a:ext cx="2070117" cy="640080"/>
          </a:xfrm>
          <a:prstGeom prst="rect">
            <a:avLst/>
          </a:prstGeom>
        </p:spPr>
      </p:pic>
    </p:spTree>
    <p:extLst>
      <p:ext uri="{BB962C8B-B14F-4D97-AF65-F5344CB8AC3E}">
        <p14:creationId xmlns:p14="http://schemas.microsoft.com/office/powerpoint/2010/main" val="12252526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8A27C-A392-4E6A-8B2A-D2D028678901}"/>
              </a:ext>
            </a:extLst>
          </p:cNvPr>
          <p:cNvSpPr>
            <a:spLocks noGrp="1"/>
          </p:cNvSpPr>
          <p:nvPr>
            <p:ph type="title"/>
          </p:nvPr>
        </p:nvSpPr>
        <p:spPr>
          <a:xfrm>
            <a:off x="609600" y="1523999"/>
            <a:ext cx="10972800" cy="1325565"/>
          </a:xfrm>
        </p:spPr>
        <p:txBody>
          <a:bodyPr/>
          <a:lstStyle/>
          <a:p>
            <a:pPr algn="l"/>
            <a:r>
              <a:rPr lang="en-US" b="0" i="0" u="none" strike="noStrike" baseline="0" dirty="0">
                <a:solidFill>
                  <a:srgbClr val="23408E"/>
                </a:solidFill>
                <a:latin typeface="Calibri" panose="020F0502020204030204" pitchFamily="34" charset="0"/>
              </a:rPr>
              <a:t>What does the K-index measure?</a:t>
            </a:r>
          </a:p>
        </p:txBody>
      </p:sp>
      <p:sp>
        <p:nvSpPr>
          <p:cNvPr id="3" name="Text Placeholder 2">
            <a:extLst>
              <a:ext uri="{FF2B5EF4-FFF2-40B4-BE49-F238E27FC236}">
                <a16:creationId xmlns:a16="http://schemas.microsoft.com/office/drawing/2014/main" id="{B18AEFB2-6E7E-4F8D-A714-564734C5A27B}"/>
              </a:ext>
            </a:extLst>
          </p:cNvPr>
          <p:cNvSpPr>
            <a:spLocks noGrp="1"/>
          </p:cNvSpPr>
          <p:nvPr>
            <p:ph type="body" idx="1"/>
          </p:nvPr>
        </p:nvSpPr>
        <p:spPr/>
        <p:txBody>
          <a:bodyPr/>
          <a:lstStyle/>
          <a:p>
            <a:pPr marL="457200" indent="-457200">
              <a:buFont typeface="+mj-lt"/>
              <a:buAutoNum type="alphaUcPeriod"/>
            </a:pPr>
            <a:r>
              <a:rPr lang="en-US" b="0" i="0" u="none" strike="noStrike" baseline="0" dirty="0">
                <a:latin typeface="Calibri" panose="020F0502020204030204" pitchFamily="34" charset="0"/>
              </a:rPr>
              <a:t>The relative position of sunspots on the surface of the Sun</a:t>
            </a:r>
          </a:p>
          <a:p>
            <a:pPr marL="457200" indent="-457200">
              <a:buFont typeface="+mj-lt"/>
              <a:buAutoNum type="alphaUcPeriod"/>
            </a:pPr>
            <a:r>
              <a:rPr lang="en-US" b="0" i="0" u="none" strike="noStrike" baseline="0" dirty="0">
                <a:latin typeface="Calibri" panose="020F0502020204030204" pitchFamily="34" charset="0"/>
              </a:rPr>
              <a:t>The short-term stability of Earth’s geomagnetic field</a:t>
            </a:r>
          </a:p>
          <a:p>
            <a:pPr marL="457200" indent="-457200">
              <a:buFont typeface="+mj-lt"/>
              <a:buAutoNum type="alphaUcPeriod"/>
            </a:pPr>
            <a:r>
              <a:rPr lang="en-US" b="0" i="0" u="none" strike="noStrike" baseline="0" dirty="0">
                <a:latin typeface="Calibri" panose="020F0502020204030204" pitchFamily="34" charset="0"/>
              </a:rPr>
              <a:t>The short-term stability of the Sun’s magnetic field</a:t>
            </a:r>
          </a:p>
          <a:p>
            <a:pPr marL="457200" indent="-457200">
              <a:buFont typeface="+mj-lt"/>
              <a:buAutoNum type="alphaUcPeriod"/>
            </a:pPr>
            <a:r>
              <a:rPr lang="en-US" b="0" i="0" u="none" strike="noStrike" baseline="0" dirty="0">
                <a:latin typeface="Calibri" panose="020F0502020204030204" pitchFamily="34" charset="0"/>
              </a:rPr>
              <a:t>The solar radio flux at Boulder, Colorado</a:t>
            </a:r>
            <a:endParaRPr lang="pt-BR" b="0" i="0" u="none" strike="noStrike" baseline="0" dirty="0">
              <a:latin typeface="Calibri" panose="020F0502020204030204" pitchFamily="34" charset="0"/>
            </a:endParaRPr>
          </a:p>
        </p:txBody>
      </p:sp>
      <p:sp>
        <p:nvSpPr>
          <p:cNvPr id="5" name="TextBox 4">
            <a:extLst>
              <a:ext uri="{FF2B5EF4-FFF2-40B4-BE49-F238E27FC236}">
                <a16:creationId xmlns:a16="http://schemas.microsoft.com/office/drawing/2014/main" id="{68197C56-9C53-4F30-AAFA-DC763E33DD3F}"/>
              </a:ext>
            </a:extLst>
          </p:cNvPr>
          <p:cNvSpPr txBox="1"/>
          <p:nvPr/>
        </p:nvSpPr>
        <p:spPr>
          <a:xfrm>
            <a:off x="0" y="6477000"/>
            <a:ext cx="8001000" cy="338554"/>
          </a:xfrm>
          <a:prstGeom prst="rect">
            <a:avLst/>
          </a:prstGeom>
          <a:noFill/>
        </p:spPr>
        <p:txBody>
          <a:bodyPr wrap="square" rtlCol="0">
            <a:spAutoFit/>
          </a:bodyPr>
          <a:lstStyle/>
          <a:p>
            <a:r>
              <a:rPr lang="pt-BR" sz="1600" b="1" dirty="0">
                <a:solidFill>
                  <a:srgbClr val="23408E"/>
                </a:solidFill>
                <a:latin typeface="Arial" panose="020B0604020202020204" pitchFamily="34" charset="0"/>
                <a:cs typeface="Arial" panose="020B0604020202020204" pitchFamily="34" charset="0"/>
              </a:rPr>
              <a:t>G3A12 (B) Page 8-9</a:t>
            </a:r>
            <a:endParaRPr lang="en-US" sz="1600" b="1" dirty="0">
              <a:solidFill>
                <a:srgbClr val="23408E"/>
              </a:solidFill>
              <a:latin typeface="Arial" panose="020B0604020202020204" pitchFamily="34" charset="0"/>
              <a:cs typeface="Arial" panose="020B0604020202020204" pitchFamily="34" charset="0"/>
            </a:endParaRPr>
          </a:p>
        </p:txBody>
      </p:sp>
      <p:sp>
        <p:nvSpPr>
          <p:cNvPr id="4" name="TextBox 3">
            <a:extLst>
              <a:ext uri="{FF2B5EF4-FFF2-40B4-BE49-F238E27FC236}">
                <a16:creationId xmlns:a16="http://schemas.microsoft.com/office/drawing/2014/main" id="{1F774803-9C17-D438-38BD-FDC2BFA0A142}"/>
              </a:ext>
            </a:extLst>
          </p:cNvPr>
          <p:cNvSpPr txBox="1"/>
          <p:nvPr/>
        </p:nvSpPr>
        <p:spPr>
          <a:xfrm>
            <a:off x="11430000" y="6569273"/>
            <a:ext cx="762000" cy="276999"/>
          </a:xfrm>
          <a:prstGeom prst="rect">
            <a:avLst/>
          </a:prstGeom>
          <a:noFill/>
        </p:spPr>
        <p:txBody>
          <a:bodyPr wrap="square" rtlCol="0">
            <a:spAutoFit/>
          </a:bodyPr>
          <a:lstStyle/>
          <a:p>
            <a:pPr algn="r"/>
            <a:fld id="{F46008E7-8CD5-47F9-9913-C07C17D1E8C6}" type="slidenum">
              <a:rPr lang="en-US" sz="1200" b="1" smtClean="0">
                <a:solidFill>
                  <a:srgbClr val="23408E"/>
                </a:solidFill>
                <a:cs typeface="Arial" panose="020B0604020202020204" pitchFamily="34" charset="0"/>
              </a:rPr>
              <a:pPr algn="r"/>
              <a:t>34</a:t>
            </a:fld>
            <a:endParaRPr lang="en-US" sz="1200" b="1" dirty="0">
              <a:solidFill>
                <a:srgbClr val="23408E"/>
              </a:solidFill>
              <a:cs typeface="Arial" panose="020B0604020202020204" pitchFamily="34" charset="0"/>
            </a:endParaRPr>
          </a:p>
        </p:txBody>
      </p:sp>
      <p:pic>
        <p:nvPicPr>
          <p:cNvPr id="6" name="Picture 5">
            <a:extLst>
              <a:ext uri="{FF2B5EF4-FFF2-40B4-BE49-F238E27FC236}">
                <a16:creationId xmlns:a16="http://schemas.microsoft.com/office/drawing/2014/main" id="{E0F05B88-2E8B-198D-C8BE-3D20A45BF93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113337" y="1403"/>
            <a:ext cx="2070117" cy="640080"/>
          </a:xfrm>
          <a:prstGeom prst="rect">
            <a:avLst/>
          </a:prstGeom>
        </p:spPr>
      </p:pic>
    </p:spTree>
    <p:extLst>
      <p:ext uri="{BB962C8B-B14F-4D97-AF65-F5344CB8AC3E}">
        <p14:creationId xmlns:p14="http://schemas.microsoft.com/office/powerpoint/2010/main" val="20904661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8A27C-A392-4E6A-8B2A-D2D028678901}"/>
              </a:ext>
            </a:extLst>
          </p:cNvPr>
          <p:cNvSpPr>
            <a:spLocks noGrp="1"/>
          </p:cNvSpPr>
          <p:nvPr>
            <p:ph type="title"/>
          </p:nvPr>
        </p:nvSpPr>
        <p:spPr>
          <a:xfrm>
            <a:off x="609600" y="1523999"/>
            <a:ext cx="10972800" cy="1325565"/>
          </a:xfrm>
        </p:spPr>
        <p:txBody>
          <a:bodyPr/>
          <a:lstStyle/>
          <a:p>
            <a:pPr algn="l"/>
            <a:r>
              <a:rPr lang="en-US" b="0" i="0" u="none" strike="noStrike" baseline="0" dirty="0">
                <a:solidFill>
                  <a:srgbClr val="23408E"/>
                </a:solidFill>
                <a:latin typeface="Calibri" panose="020F0502020204030204" pitchFamily="34" charset="0"/>
              </a:rPr>
              <a:t>What does the A-index measure?</a:t>
            </a:r>
          </a:p>
        </p:txBody>
      </p:sp>
      <p:sp>
        <p:nvSpPr>
          <p:cNvPr id="3" name="Text Placeholder 2">
            <a:extLst>
              <a:ext uri="{FF2B5EF4-FFF2-40B4-BE49-F238E27FC236}">
                <a16:creationId xmlns:a16="http://schemas.microsoft.com/office/drawing/2014/main" id="{B18AEFB2-6E7E-4F8D-A714-564734C5A27B}"/>
              </a:ext>
            </a:extLst>
          </p:cNvPr>
          <p:cNvSpPr>
            <a:spLocks noGrp="1"/>
          </p:cNvSpPr>
          <p:nvPr>
            <p:ph type="body" idx="1"/>
          </p:nvPr>
        </p:nvSpPr>
        <p:spPr/>
        <p:txBody>
          <a:bodyPr/>
          <a:lstStyle/>
          <a:p>
            <a:pPr marL="457200" indent="-457200">
              <a:buFont typeface="+mj-lt"/>
              <a:buAutoNum type="alphaUcPeriod"/>
            </a:pPr>
            <a:r>
              <a:rPr lang="en-US" b="0" i="0" u="none" strike="noStrike" baseline="0" dirty="0">
                <a:latin typeface="Calibri" panose="020F0502020204030204" pitchFamily="34" charset="0"/>
              </a:rPr>
              <a:t>The relative position of sunspots on the surface of the Sun</a:t>
            </a:r>
          </a:p>
          <a:p>
            <a:pPr marL="457200" indent="-457200">
              <a:buFont typeface="+mj-lt"/>
              <a:buAutoNum type="alphaUcPeriod"/>
            </a:pPr>
            <a:r>
              <a:rPr lang="en-US" b="0" i="0" u="none" strike="noStrike" baseline="0" dirty="0">
                <a:latin typeface="Calibri" panose="020F0502020204030204" pitchFamily="34" charset="0"/>
              </a:rPr>
              <a:t>The amount of polarization of the Sun’s electric field</a:t>
            </a:r>
          </a:p>
          <a:p>
            <a:pPr marL="457200" indent="-457200">
              <a:buFont typeface="+mj-lt"/>
              <a:buAutoNum type="alphaUcPeriod"/>
            </a:pPr>
            <a:r>
              <a:rPr lang="en-US" b="0" i="0" u="none" strike="noStrike" baseline="0" dirty="0">
                <a:latin typeface="Calibri" panose="020F0502020204030204" pitchFamily="34" charset="0"/>
              </a:rPr>
              <a:t>The long-term stability of Earth’s geomagnetic field</a:t>
            </a:r>
          </a:p>
          <a:p>
            <a:pPr marL="457200" indent="-457200">
              <a:buFont typeface="+mj-lt"/>
              <a:buAutoNum type="alphaUcPeriod"/>
            </a:pPr>
            <a:r>
              <a:rPr lang="en-US" b="0" i="0" u="none" strike="noStrike" baseline="0" dirty="0">
                <a:latin typeface="Calibri" panose="020F0502020204030204" pitchFamily="34" charset="0"/>
              </a:rPr>
              <a:t>The solar radio flux at Boulder, Colorado</a:t>
            </a:r>
            <a:endParaRPr lang="pt-BR" b="0" i="0" u="none" strike="noStrike" baseline="0" dirty="0">
              <a:latin typeface="Calibri" panose="020F0502020204030204" pitchFamily="34" charset="0"/>
            </a:endParaRPr>
          </a:p>
        </p:txBody>
      </p:sp>
      <p:sp>
        <p:nvSpPr>
          <p:cNvPr id="5" name="TextBox 4">
            <a:extLst>
              <a:ext uri="{FF2B5EF4-FFF2-40B4-BE49-F238E27FC236}">
                <a16:creationId xmlns:a16="http://schemas.microsoft.com/office/drawing/2014/main" id="{68197C56-9C53-4F30-AAFA-DC763E33DD3F}"/>
              </a:ext>
            </a:extLst>
          </p:cNvPr>
          <p:cNvSpPr txBox="1"/>
          <p:nvPr/>
        </p:nvSpPr>
        <p:spPr>
          <a:xfrm>
            <a:off x="0" y="6477000"/>
            <a:ext cx="8001000" cy="338554"/>
          </a:xfrm>
          <a:prstGeom prst="rect">
            <a:avLst/>
          </a:prstGeom>
          <a:noFill/>
        </p:spPr>
        <p:txBody>
          <a:bodyPr wrap="square" rtlCol="0">
            <a:spAutoFit/>
          </a:bodyPr>
          <a:lstStyle/>
          <a:p>
            <a:r>
              <a:rPr lang="pt-BR" sz="1600" b="1" dirty="0">
                <a:solidFill>
                  <a:srgbClr val="23408E"/>
                </a:solidFill>
                <a:latin typeface="Arial" panose="020B0604020202020204" pitchFamily="34" charset="0"/>
                <a:cs typeface="Arial" panose="020B0604020202020204" pitchFamily="34" charset="0"/>
              </a:rPr>
              <a:t>G3A13 (C) Page 8-9</a:t>
            </a:r>
            <a:endParaRPr lang="en-US" sz="1600" b="1" dirty="0">
              <a:solidFill>
                <a:srgbClr val="23408E"/>
              </a:solidFill>
              <a:latin typeface="Arial" panose="020B0604020202020204" pitchFamily="34" charset="0"/>
              <a:cs typeface="Arial" panose="020B0604020202020204" pitchFamily="34" charset="0"/>
            </a:endParaRPr>
          </a:p>
        </p:txBody>
      </p:sp>
      <p:sp>
        <p:nvSpPr>
          <p:cNvPr id="4" name="TextBox 3">
            <a:extLst>
              <a:ext uri="{FF2B5EF4-FFF2-40B4-BE49-F238E27FC236}">
                <a16:creationId xmlns:a16="http://schemas.microsoft.com/office/drawing/2014/main" id="{615F12C5-60B6-97A6-B0B4-9864F358CF8E}"/>
              </a:ext>
            </a:extLst>
          </p:cNvPr>
          <p:cNvSpPr txBox="1"/>
          <p:nvPr/>
        </p:nvSpPr>
        <p:spPr>
          <a:xfrm>
            <a:off x="11430000" y="6569273"/>
            <a:ext cx="762000" cy="276999"/>
          </a:xfrm>
          <a:prstGeom prst="rect">
            <a:avLst/>
          </a:prstGeom>
          <a:noFill/>
        </p:spPr>
        <p:txBody>
          <a:bodyPr wrap="square" rtlCol="0">
            <a:spAutoFit/>
          </a:bodyPr>
          <a:lstStyle/>
          <a:p>
            <a:pPr algn="r"/>
            <a:fld id="{F46008E7-8CD5-47F9-9913-C07C17D1E8C6}" type="slidenum">
              <a:rPr lang="en-US" sz="1200" b="1" smtClean="0">
                <a:solidFill>
                  <a:srgbClr val="23408E"/>
                </a:solidFill>
                <a:cs typeface="Arial" panose="020B0604020202020204" pitchFamily="34" charset="0"/>
              </a:rPr>
              <a:pPr algn="r"/>
              <a:t>35</a:t>
            </a:fld>
            <a:endParaRPr lang="en-US" sz="1200" b="1" dirty="0">
              <a:solidFill>
                <a:srgbClr val="23408E"/>
              </a:solidFill>
              <a:cs typeface="Arial" panose="020B0604020202020204" pitchFamily="34" charset="0"/>
            </a:endParaRPr>
          </a:p>
        </p:txBody>
      </p:sp>
      <p:pic>
        <p:nvPicPr>
          <p:cNvPr id="6" name="Picture 5">
            <a:extLst>
              <a:ext uri="{FF2B5EF4-FFF2-40B4-BE49-F238E27FC236}">
                <a16:creationId xmlns:a16="http://schemas.microsoft.com/office/drawing/2014/main" id="{AAEE7AC5-E76A-3135-45CB-6D29DF375F4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113337" y="1403"/>
            <a:ext cx="2070117" cy="640080"/>
          </a:xfrm>
          <a:prstGeom prst="rect">
            <a:avLst/>
          </a:prstGeom>
        </p:spPr>
      </p:pic>
    </p:spTree>
    <p:extLst>
      <p:ext uri="{BB962C8B-B14F-4D97-AF65-F5344CB8AC3E}">
        <p14:creationId xmlns:p14="http://schemas.microsoft.com/office/powerpoint/2010/main" val="1887861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8A27C-A392-4E6A-8B2A-D2D028678901}"/>
              </a:ext>
            </a:extLst>
          </p:cNvPr>
          <p:cNvSpPr>
            <a:spLocks noGrp="1"/>
          </p:cNvSpPr>
          <p:nvPr>
            <p:ph type="title"/>
          </p:nvPr>
        </p:nvSpPr>
        <p:spPr>
          <a:xfrm>
            <a:off x="609600" y="1523999"/>
            <a:ext cx="10972800" cy="1325565"/>
          </a:xfrm>
        </p:spPr>
        <p:txBody>
          <a:bodyPr/>
          <a:lstStyle/>
          <a:p>
            <a:pPr algn="l"/>
            <a:r>
              <a:rPr lang="en-US" b="0" i="0" u="none" strike="noStrike" baseline="0" dirty="0">
                <a:solidFill>
                  <a:srgbClr val="23408E"/>
                </a:solidFill>
                <a:latin typeface="Calibri" panose="020F0502020204030204" pitchFamily="34" charset="0"/>
              </a:rPr>
              <a:t>Which of the following is typical of the lower HF frequencies during the summer?</a:t>
            </a:r>
          </a:p>
        </p:txBody>
      </p:sp>
      <p:sp>
        <p:nvSpPr>
          <p:cNvPr id="3" name="Text Placeholder 2">
            <a:extLst>
              <a:ext uri="{FF2B5EF4-FFF2-40B4-BE49-F238E27FC236}">
                <a16:creationId xmlns:a16="http://schemas.microsoft.com/office/drawing/2014/main" id="{B18AEFB2-6E7E-4F8D-A714-564734C5A27B}"/>
              </a:ext>
            </a:extLst>
          </p:cNvPr>
          <p:cNvSpPr>
            <a:spLocks noGrp="1"/>
          </p:cNvSpPr>
          <p:nvPr>
            <p:ph type="body" idx="1"/>
          </p:nvPr>
        </p:nvSpPr>
        <p:spPr/>
        <p:txBody>
          <a:bodyPr/>
          <a:lstStyle/>
          <a:p>
            <a:pPr marL="457200" indent="-457200">
              <a:buFont typeface="+mj-lt"/>
              <a:buAutoNum type="alphaUcPeriod"/>
            </a:pPr>
            <a:r>
              <a:rPr lang="en-US" b="0" i="0" u="none" strike="noStrike" baseline="0" dirty="0">
                <a:latin typeface="Calibri" panose="020F0502020204030204" pitchFamily="34" charset="0"/>
              </a:rPr>
              <a:t>Poor propagation at any time of day</a:t>
            </a:r>
          </a:p>
          <a:p>
            <a:pPr marL="457200" indent="-457200">
              <a:buFont typeface="+mj-lt"/>
              <a:buAutoNum type="alphaUcPeriod"/>
            </a:pPr>
            <a:r>
              <a:rPr lang="en-US" b="0" i="0" u="none" strike="noStrike" baseline="0" dirty="0">
                <a:latin typeface="Calibri" panose="020F0502020204030204" pitchFamily="34" charset="0"/>
              </a:rPr>
              <a:t>World-wide propagation during daylight hours</a:t>
            </a:r>
          </a:p>
          <a:p>
            <a:pPr marL="457200" indent="-457200">
              <a:buFont typeface="+mj-lt"/>
              <a:buAutoNum type="alphaUcPeriod"/>
            </a:pPr>
            <a:r>
              <a:rPr lang="en-US" b="0" i="0" u="none" strike="noStrike" baseline="0" dirty="0">
                <a:latin typeface="Calibri" panose="020F0502020204030204" pitchFamily="34" charset="0"/>
              </a:rPr>
              <a:t>Heavy distortion on signals due to photon absorption</a:t>
            </a:r>
          </a:p>
          <a:p>
            <a:pPr marL="457200" indent="-457200">
              <a:buFont typeface="+mj-lt"/>
              <a:buAutoNum type="alphaUcPeriod"/>
            </a:pPr>
            <a:r>
              <a:rPr lang="en-US" b="0" i="0" u="none" strike="noStrike" baseline="0" dirty="0">
                <a:latin typeface="Calibri" panose="020F0502020204030204" pitchFamily="34" charset="0"/>
              </a:rPr>
              <a:t>High levels of atmospheric noise or static</a:t>
            </a:r>
            <a:endParaRPr lang="pt-BR" b="0" i="0" u="none" strike="noStrike" baseline="0" dirty="0">
              <a:latin typeface="Calibri" panose="020F0502020204030204" pitchFamily="34" charset="0"/>
            </a:endParaRPr>
          </a:p>
        </p:txBody>
      </p:sp>
      <p:sp>
        <p:nvSpPr>
          <p:cNvPr id="5" name="TextBox 4">
            <a:extLst>
              <a:ext uri="{FF2B5EF4-FFF2-40B4-BE49-F238E27FC236}">
                <a16:creationId xmlns:a16="http://schemas.microsoft.com/office/drawing/2014/main" id="{68197C56-9C53-4F30-AAFA-DC763E33DD3F}"/>
              </a:ext>
            </a:extLst>
          </p:cNvPr>
          <p:cNvSpPr txBox="1"/>
          <p:nvPr/>
        </p:nvSpPr>
        <p:spPr>
          <a:xfrm>
            <a:off x="0" y="6477000"/>
            <a:ext cx="8001000" cy="338554"/>
          </a:xfrm>
          <a:prstGeom prst="rect">
            <a:avLst/>
          </a:prstGeom>
          <a:noFill/>
        </p:spPr>
        <p:txBody>
          <a:bodyPr wrap="square" rtlCol="0">
            <a:spAutoFit/>
          </a:bodyPr>
          <a:lstStyle/>
          <a:p>
            <a:r>
              <a:rPr lang="pt-BR" sz="1600" b="1" dirty="0">
                <a:solidFill>
                  <a:srgbClr val="23408E"/>
                </a:solidFill>
                <a:latin typeface="Arial" panose="020B0604020202020204" pitchFamily="34" charset="0"/>
                <a:cs typeface="Arial" panose="020B0604020202020204" pitchFamily="34" charset="0"/>
              </a:rPr>
              <a:t>G3B12 (D) Page 8-8</a:t>
            </a:r>
            <a:endParaRPr lang="en-US" sz="1600" b="1" dirty="0">
              <a:solidFill>
                <a:srgbClr val="23408E"/>
              </a:solidFill>
              <a:latin typeface="Arial" panose="020B0604020202020204" pitchFamily="34" charset="0"/>
              <a:cs typeface="Arial" panose="020B0604020202020204" pitchFamily="34" charset="0"/>
            </a:endParaRPr>
          </a:p>
        </p:txBody>
      </p:sp>
      <p:sp>
        <p:nvSpPr>
          <p:cNvPr id="4" name="TextBox 3">
            <a:extLst>
              <a:ext uri="{FF2B5EF4-FFF2-40B4-BE49-F238E27FC236}">
                <a16:creationId xmlns:a16="http://schemas.microsoft.com/office/drawing/2014/main" id="{615F12C5-60B6-97A6-B0B4-9864F358CF8E}"/>
              </a:ext>
            </a:extLst>
          </p:cNvPr>
          <p:cNvSpPr txBox="1"/>
          <p:nvPr/>
        </p:nvSpPr>
        <p:spPr>
          <a:xfrm>
            <a:off x="11430000" y="6569273"/>
            <a:ext cx="762000" cy="276999"/>
          </a:xfrm>
          <a:prstGeom prst="rect">
            <a:avLst/>
          </a:prstGeom>
          <a:noFill/>
        </p:spPr>
        <p:txBody>
          <a:bodyPr wrap="square" rtlCol="0">
            <a:spAutoFit/>
          </a:bodyPr>
          <a:lstStyle/>
          <a:p>
            <a:pPr algn="r"/>
            <a:fld id="{F46008E7-8CD5-47F9-9913-C07C17D1E8C6}" type="slidenum">
              <a:rPr lang="en-US" sz="1200" b="1" smtClean="0">
                <a:solidFill>
                  <a:srgbClr val="23408E"/>
                </a:solidFill>
                <a:cs typeface="Arial" panose="020B0604020202020204" pitchFamily="34" charset="0"/>
              </a:rPr>
              <a:pPr algn="r"/>
              <a:t>36</a:t>
            </a:fld>
            <a:endParaRPr lang="en-US" sz="1200" b="1" dirty="0">
              <a:solidFill>
                <a:srgbClr val="23408E"/>
              </a:solidFill>
              <a:cs typeface="Arial" panose="020B0604020202020204" pitchFamily="34" charset="0"/>
            </a:endParaRPr>
          </a:p>
        </p:txBody>
      </p:sp>
      <p:pic>
        <p:nvPicPr>
          <p:cNvPr id="6" name="Picture 5">
            <a:extLst>
              <a:ext uri="{FF2B5EF4-FFF2-40B4-BE49-F238E27FC236}">
                <a16:creationId xmlns:a16="http://schemas.microsoft.com/office/drawing/2014/main" id="{584B34A4-8CA9-EEFD-F791-8DACC650240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113337" y="1403"/>
            <a:ext cx="2070117" cy="640080"/>
          </a:xfrm>
          <a:prstGeom prst="rect">
            <a:avLst/>
          </a:prstGeom>
        </p:spPr>
      </p:pic>
    </p:spTree>
    <p:extLst>
      <p:ext uri="{BB962C8B-B14F-4D97-AF65-F5344CB8AC3E}">
        <p14:creationId xmlns:p14="http://schemas.microsoft.com/office/powerpoint/2010/main" val="4191752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C7AC84-F1D1-C4E9-EF6E-5FA19369AD94}"/>
              </a:ext>
            </a:extLst>
          </p:cNvPr>
          <p:cNvSpPr>
            <a:spLocks noGrp="1"/>
          </p:cNvSpPr>
          <p:nvPr>
            <p:ph type="title"/>
          </p:nvPr>
        </p:nvSpPr>
        <p:spPr/>
        <p:txBody>
          <a:bodyPr/>
          <a:lstStyle/>
          <a:p>
            <a:r>
              <a:rPr lang="en-US" dirty="0"/>
              <a:t>Assessing Propagation</a:t>
            </a:r>
          </a:p>
        </p:txBody>
      </p:sp>
      <p:sp>
        <p:nvSpPr>
          <p:cNvPr id="3" name="Content Placeholder 2">
            <a:extLst>
              <a:ext uri="{FF2B5EF4-FFF2-40B4-BE49-F238E27FC236}">
                <a16:creationId xmlns:a16="http://schemas.microsoft.com/office/drawing/2014/main" id="{AB2BA701-6647-51F4-2EFA-254D06E571AF}"/>
              </a:ext>
            </a:extLst>
          </p:cNvPr>
          <p:cNvSpPr>
            <a:spLocks noGrp="1"/>
          </p:cNvSpPr>
          <p:nvPr>
            <p:ph idx="1"/>
          </p:nvPr>
        </p:nvSpPr>
        <p:spPr>
          <a:xfrm>
            <a:off x="228600" y="1690688"/>
            <a:ext cx="11376546" cy="4702372"/>
          </a:xfrm>
        </p:spPr>
        <p:txBody>
          <a:bodyPr>
            <a:normAutofit fontScale="92500" lnSpcReduction="20000"/>
          </a:bodyPr>
          <a:lstStyle/>
          <a:p>
            <a:r>
              <a:rPr lang="en-US" sz="2400" dirty="0"/>
              <a:t>MUF: </a:t>
            </a:r>
            <a:r>
              <a:rPr lang="en-US" sz="2400" i="1" dirty="0">
                <a:solidFill>
                  <a:srgbClr val="C00000"/>
                </a:solidFill>
              </a:rPr>
              <a:t>Maximum usable frequency</a:t>
            </a:r>
            <a:r>
              <a:rPr lang="en-US" sz="2400" dirty="0"/>
              <a:t>. Highest frequency at which propagation exists between two points.</a:t>
            </a:r>
          </a:p>
          <a:p>
            <a:r>
              <a:rPr lang="en-US" sz="2400" dirty="0"/>
              <a:t>LUF: </a:t>
            </a:r>
            <a:r>
              <a:rPr lang="en-US" sz="2400" i="1" dirty="0">
                <a:solidFill>
                  <a:srgbClr val="C00000"/>
                </a:solidFill>
              </a:rPr>
              <a:t>Lowest usable frequency</a:t>
            </a:r>
            <a:r>
              <a:rPr lang="en-US" sz="2400" dirty="0"/>
              <a:t>. Waves below the LUF will be completely absorbed by the ionosphere.</a:t>
            </a:r>
          </a:p>
          <a:p>
            <a:r>
              <a:rPr lang="en-US" sz="2400" dirty="0"/>
              <a:t>MUF &amp; LUF depend on specific path between two points — location and distance apart</a:t>
            </a:r>
          </a:p>
          <a:p>
            <a:r>
              <a:rPr lang="en-US" sz="2400" dirty="0"/>
              <a:t>Varies with time of day, season, amount of solar radiation, and ionospheric stability</a:t>
            </a:r>
          </a:p>
          <a:p>
            <a:r>
              <a:rPr lang="en-US" sz="2400" dirty="0"/>
              <a:t>Operating near MUF often gives excellent results; absorption is lowest just below it</a:t>
            </a:r>
          </a:p>
          <a:p>
            <a:r>
              <a:rPr lang="en-US" sz="2400" dirty="0"/>
              <a:t>One way to check actual band conditions is to listen for propagation beacons; some provide real-time propagation information</a:t>
            </a:r>
          </a:p>
          <a:p>
            <a:pPr lvl="1"/>
            <a:r>
              <a:rPr lang="en-US" sz="2000" dirty="0"/>
              <a:t>Many stations between 28.190 and 28.225 MHz that are excellent sources of information about 10-meter propagation</a:t>
            </a:r>
          </a:p>
          <a:p>
            <a:r>
              <a:rPr lang="en-US" sz="2400" dirty="0"/>
              <a:t>To make contact with a distant station, you will have to use a frequency between LUF and MUF so the wave is bent back to Earth but isn’t absorbed</a:t>
            </a:r>
          </a:p>
          <a:p>
            <a:r>
              <a:rPr lang="en-US" sz="2400" dirty="0"/>
              <a:t>If MUF drops below LUF, then no propagation exists between those two points via ordinary skywave</a:t>
            </a:r>
          </a:p>
        </p:txBody>
      </p:sp>
      <p:pic>
        <p:nvPicPr>
          <p:cNvPr id="4" name="Picture 3">
            <a:extLst>
              <a:ext uri="{FF2B5EF4-FFF2-40B4-BE49-F238E27FC236}">
                <a16:creationId xmlns:a16="http://schemas.microsoft.com/office/drawing/2014/main" id="{F2755138-74AE-E5A6-B659-3A98C2855E5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408" y="6189404"/>
            <a:ext cx="2070117" cy="640080"/>
          </a:xfrm>
          <a:prstGeom prst="rect">
            <a:avLst/>
          </a:prstGeom>
        </p:spPr>
      </p:pic>
    </p:spTree>
    <p:extLst>
      <p:ext uri="{BB962C8B-B14F-4D97-AF65-F5344CB8AC3E}">
        <p14:creationId xmlns:p14="http://schemas.microsoft.com/office/powerpoint/2010/main" val="12748966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additive="base">
                                        <p:cTn id="3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5" end="5"/>
                                            </p:txEl>
                                          </p:spTgt>
                                        </p:tgtEl>
                                        <p:attrNameLst>
                                          <p:attrName>ppt_y</p:attrName>
                                        </p:attrNameLst>
                                      </p:cBhvr>
                                      <p:tavLst>
                                        <p:tav tm="0">
                                          <p:val>
                                            <p:strVal val="1+#ppt_h/2"/>
                                          </p:val>
                                        </p:tav>
                                        <p:tav tm="100000">
                                          <p:val>
                                            <p:strVal val="#ppt_y"/>
                                          </p:val>
                                        </p:tav>
                                      </p:tavLst>
                                    </p:anim>
                                  </p:childTnLst>
                                </p:cTn>
                              </p:par>
                              <p:par>
                                <p:cTn id="39" presetID="2" presetClass="entr" presetSubtype="4" fill="hold" grpId="0" nodeType="withEffect">
                                  <p:stCondLst>
                                    <p:cond delay="0"/>
                                  </p:stCondLst>
                                  <p:childTnLst>
                                    <p:set>
                                      <p:cBhvr>
                                        <p:cTn id="40" dur="1" fill="hold">
                                          <p:stCondLst>
                                            <p:cond delay="0"/>
                                          </p:stCondLst>
                                        </p:cTn>
                                        <p:tgtEl>
                                          <p:spTgt spid="3">
                                            <p:txEl>
                                              <p:pRg st="6" end="6"/>
                                            </p:txEl>
                                          </p:spTgt>
                                        </p:tgtEl>
                                        <p:attrNameLst>
                                          <p:attrName>style.visibility</p:attrName>
                                        </p:attrNameLst>
                                      </p:cBhvr>
                                      <p:to>
                                        <p:strVal val="visible"/>
                                      </p:to>
                                    </p:set>
                                    <p:anim calcmode="lin" valueType="num">
                                      <p:cBhvr additive="base">
                                        <p:cTn id="41"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2" presetClass="entr" presetSubtype="4" fill="hold" grpId="0" nodeType="clickEffect">
                                  <p:stCondLst>
                                    <p:cond delay="0"/>
                                  </p:stCondLst>
                                  <p:childTnLst>
                                    <p:set>
                                      <p:cBhvr>
                                        <p:cTn id="46" dur="1" fill="hold">
                                          <p:stCondLst>
                                            <p:cond delay="0"/>
                                          </p:stCondLst>
                                        </p:cTn>
                                        <p:tgtEl>
                                          <p:spTgt spid="3">
                                            <p:txEl>
                                              <p:pRg st="7" end="7"/>
                                            </p:txEl>
                                          </p:spTgt>
                                        </p:tgtEl>
                                        <p:attrNameLst>
                                          <p:attrName>style.visibility</p:attrName>
                                        </p:attrNameLst>
                                      </p:cBhvr>
                                      <p:to>
                                        <p:strVal val="visible"/>
                                      </p:to>
                                    </p:set>
                                    <p:anim calcmode="lin" valueType="num">
                                      <p:cBhvr additive="base">
                                        <p:cTn id="47"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48"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49" fill="hold">
                      <p:stCondLst>
                        <p:cond delay="indefinite"/>
                      </p:stCondLst>
                      <p:childTnLst>
                        <p:par>
                          <p:cTn id="50" fill="hold">
                            <p:stCondLst>
                              <p:cond delay="0"/>
                            </p:stCondLst>
                            <p:childTnLst>
                              <p:par>
                                <p:cTn id="51" presetID="2" presetClass="entr" presetSubtype="4" fill="hold" grpId="0" nodeType="clickEffect">
                                  <p:stCondLst>
                                    <p:cond delay="0"/>
                                  </p:stCondLst>
                                  <p:childTnLst>
                                    <p:set>
                                      <p:cBhvr>
                                        <p:cTn id="52" dur="1" fill="hold">
                                          <p:stCondLst>
                                            <p:cond delay="0"/>
                                          </p:stCondLst>
                                        </p:cTn>
                                        <p:tgtEl>
                                          <p:spTgt spid="3">
                                            <p:txEl>
                                              <p:pRg st="8" end="8"/>
                                            </p:txEl>
                                          </p:spTgt>
                                        </p:tgtEl>
                                        <p:attrNameLst>
                                          <p:attrName>style.visibility</p:attrName>
                                        </p:attrNameLst>
                                      </p:cBhvr>
                                      <p:to>
                                        <p:strVal val="visible"/>
                                      </p:to>
                                    </p:set>
                                    <p:anim calcmode="lin" valueType="num">
                                      <p:cBhvr additive="base">
                                        <p:cTn id="53"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54" dur="500" fill="hold"/>
                                        <p:tgtEl>
                                          <p:spTgt spid="3">
                                            <p:txEl>
                                              <p:pRg st="8" end="8"/>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BEE73F-32A2-A0DF-22B9-0E3224CFA770}"/>
              </a:ext>
            </a:extLst>
          </p:cNvPr>
          <p:cNvSpPr>
            <a:spLocks noGrp="1"/>
          </p:cNvSpPr>
          <p:nvPr>
            <p:ph type="title"/>
          </p:nvPr>
        </p:nvSpPr>
        <p:spPr>
          <a:xfrm>
            <a:off x="57150" y="365125"/>
            <a:ext cx="4476750" cy="1325563"/>
          </a:xfrm>
        </p:spPr>
        <p:txBody>
          <a:bodyPr/>
          <a:lstStyle/>
          <a:p>
            <a:r>
              <a:rPr lang="en-US" dirty="0"/>
              <a:t>Solar Disturbances</a:t>
            </a:r>
          </a:p>
        </p:txBody>
      </p:sp>
      <p:pic>
        <p:nvPicPr>
          <p:cNvPr id="4" name="Picture 3">
            <a:extLst>
              <a:ext uri="{FF2B5EF4-FFF2-40B4-BE49-F238E27FC236}">
                <a16:creationId xmlns:a16="http://schemas.microsoft.com/office/drawing/2014/main" id="{CD48739D-4EC4-5EF3-1366-9B8421BDB491}"/>
              </a:ext>
            </a:extLst>
          </p:cNvPr>
          <p:cNvPicPr>
            <a:picLocks noChangeAspect="1"/>
          </p:cNvPicPr>
          <p:nvPr/>
        </p:nvPicPr>
        <p:blipFill>
          <a:blip r:embed="rId2"/>
          <a:stretch>
            <a:fillRect/>
          </a:stretch>
        </p:blipFill>
        <p:spPr>
          <a:xfrm>
            <a:off x="4566640" y="365125"/>
            <a:ext cx="7497233" cy="5549900"/>
          </a:xfrm>
          <a:prstGeom prst="rect">
            <a:avLst/>
          </a:prstGeom>
          <a:ln>
            <a:solidFill>
              <a:srgbClr val="23408E"/>
            </a:solidFill>
          </a:ln>
        </p:spPr>
      </p:pic>
      <p:sp>
        <p:nvSpPr>
          <p:cNvPr id="5" name="TextBox 4">
            <a:extLst>
              <a:ext uri="{FF2B5EF4-FFF2-40B4-BE49-F238E27FC236}">
                <a16:creationId xmlns:a16="http://schemas.microsoft.com/office/drawing/2014/main" id="{C344EC93-8268-5D8F-4985-03A477CE67B0}"/>
              </a:ext>
            </a:extLst>
          </p:cNvPr>
          <p:cNvSpPr txBox="1"/>
          <p:nvPr/>
        </p:nvSpPr>
        <p:spPr>
          <a:xfrm>
            <a:off x="228600" y="1905000"/>
            <a:ext cx="4305300" cy="3046988"/>
          </a:xfrm>
          <a:prstGeom prst="rect">
            <a:avLst/>
          </a:prstGeom>
          <a:noFill/>
        </p:spPr>
        <p:txBody>
          <a:bodyPr wrap="square" rtlCol="0">
            <a:spAutoFit/>
          </a:bodyPr>
          <a:lstStyle/>
          <a:p>
            <a:r>
              <a:rPr lang="en-US" sz="2400" b="1" dirty="0"/>
              <a:t>Figure 8.7 </a:t>
            </a:r>
            <a:r>
              <a:rPr lang="en-US" sz="2400" dirty="0"/>
              <a:t>— Approximately eight minutes after a solar flare occurs on the sun, the ultraviolet and X-ray radiation released by the flare reaches the Earth. This radiation causes increased ionization and radio wave absorption in the </a:t>
            </a:r>
            <a:r>
              <a:rPr lang="en-US" sz="2400" i="1" dirty="0">
                <a:solidFill>
                  <a:srgbClr val="23408E"/>
                </a:solidFill>
              </a:rPr>
              <a:t>D</a:t>
            </a:r>
            <a:r>
              <a:rPr lang="en-US" sz="2400" dirty="0"/>
              <a:t> region.</a:t>
            </a:r>
          </a:p>
        </p:txBody>
      </p:sp>
      <p:pic>
        <p:nvPicPr>
          <p:cNvPr id="3" name="Picture 2">
            <a:extLst>
              <a:ext uri="{FF2B5EF4-FFF2-40B4-BE49-F238E27FC236}">
                <a16:creationId xmlns:a16="http://schemas.microsoft.com/office/drawing/2014/main" id="{1FF4A32C-7D45-7CFA-9275-9030ADE64DA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408" y="6189404"/>
            <a:ext cx="2070117" cy="640080"/>
          </a:xfrm>
          <a:prstGeom prst="rect">
            <a:avLst/>
          </a:prstGeom>
        </p:spPr>
      </p:pic>
    </p:spTree>
    <p:extLst>
      <p:ext uri="{BB962C8B-B14F-4D97-AF65-F5344CB8AC3E}">
        <p14:creationId xmlns:p14="http://schemas.microsoft.com/office/powerpoint/2010/main" val="45327335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3A53F4-E476-6E9A-7639-968A4EE1E052}"/>
              </a:ext>
            </a:extLst>
          </p:cNvPr>
          <p:cNvSpPr>
            <a:spLocks noGrp="1"/>
          </p:cNvSpPr>
          <p:nvPr>
            <p:ph type="title"/>
          </p:nvPr>
        </p:nvSpPr>
        <p:spPr/>
        <p:txBody>
          <a:bodyPr/>
          <a:lstStyle/>
          <a:p>
            <a:r>
              <a:rPr lang="en-US" dirty="0"/>
              <a:t>Solar Disturbances (cont.)</a:t>
            </a:r>
          </a:p>
        </p:txBody>
      </p:sp>
      <p:sp>
        <p:nvSpPr>
          <p:cNvPr id="3" name="Content Placeholder 2">
            <a:extLst>
              <a:ext uri="{FF2B5EF4-FFF2-40B4-BE49-F238E27FC236}">
                <a16:creationId xmlns:a16="http://schemas.microsoft.com/office/drawing/2014/main" id="{655F8A9C-C11E-15BF-B31D-DE3CB092372D}"/>
              </a:ext>
            </a:extLst>
          </p:cNvPr>
          <p:cNvSpPr>
            <a:spLocks noGrp="1"/>
          </p:cNvSpPr>
          <p:nvPr>
            <p:ph idx="1"/>
          </p:nvPr>
        </p:nvSpPr>
        <p:spPr>
          <a:xfrm>
            <a:off x="381000" y="2169994"/>
            <a:ext cx="11201400" cy="3240206"/>
          </a:xfrm>
        </p:spPr>
        <p:txBody>
          <a:bodyPr/>
          <a:lstStyle/>
          <a:p>
            <a:r>
              <a:rPr lang="en-US" sz="2800" dirty="0"/>
              <a:t>Solar flare: A large eruption of energy and solar material when magnetic field disruptions occur on the surface of the sun.</a:t>
            </a:r>
          </a:p>
          <a:p>
            <a:r>
              <a:rPr lang="en-US" sz="2800" dirty="0"/>
              <a:t>Coronal hole: A weak area in the sun’s corona (the outer layer) through which plasma (ionized gas and charged particles) escapes the sun’s magnetic field and streams away into space at high velocities.</a:t>
            </a:r>
          </a:p>
          <a:p>
            <a:r>
              <a:rPr lang="en-US" sz="2800" dirty="0"/>
              <a:t>Coronal mass ejection (CME): An ejection of large amounts of material from the corona.</a:t>
            </a:r>
          </a:p>
        </p:txBody>
      </p:sp>
      <p:sp>
        <p:nvSpPr>
          <p:cNvPr id="4" name="TextBox 3">
            <a:extLst>
              <a:ext uri="{FF2B5EF4-FFF2-40B4-BE49-F238E27FC236}">
                <a16:creationId xmlns:a16="http://schemas.microsoft.com/office/drawing/2014/main" id="{78D3E5CA-CE59-0DAA-2463-E1C71F1F1BEA}"/>
              </a:ext>
            </a:extLst>
          </p:cNvPr>
          <p:cNvSpPr txBox="1"/>
          <p:nvPr/>
        </p:nvSpPr>
        <p:spPr>
          <a:xfrm>
            <a:off x="2667000" y="5627896"/>
            <a:ext cx="7696200" cy="523220"/>
          </a:xfrm>
          <a:prstGeom prst="rect">
            <a:avLst/>
          </a:prstGeom>
          <a:noFill/>
        </p:spPr>
        <p:txBody>
          <a:bodyPr wrap="square" rtlCol="0">
            <a:spAutoFit/>
          </a:bodyPr>
          <a:lstStyle/>
          <a:p>
            <a:r>
              <a:rPr lang="en-US" sz="2800" i="1" dirty="0">
                <a:solidFill>
                  <a:srgbClr val="23408E"/>
                </a:solidFill>
                <a:latin typeface="Calibri" panose="020F0502020204030204" pitchFamily="34" charset="0"/>
                <a:cs typeface="Calibri" panose="020F0502020204030204" pitchFamily="34" charset="0"/>
              </a:rPr>
              <a:t>All of these disrupt </a:t>
            </a:r>
            <a:r>
              <a:rPr lang="en-US" sz="2800" i="1" dirty="0">
                <a:solidFill>
                  <a:srgbClr val="C00000"/>
                </a:solidFill>
                <a:latin typeface="Calibri" panose="020F0502020204030204" pitchFamily="34" charset="0"/>
                <a:cs typeface="Calibri" panose="020F0502020204030204" pitchFamily="34" charset="0"/>
              </a:rPr>
              <a:t>HF</a:t>
            </a:r>
            <a:r>
              <a:rPr lang="en-US" sz="2800" i="1" dirty="0">
                <a:solidFill>
                  <a:srgbClr val="23408E"/>
                </a:solidFill>
                <a:latin typeface="Calibri" panose="020F0502020204030204" pitchFamily="34" charset="0"/>
                <a:cs typeface="Calibri" panose="020F0502020204030204" pitchFamily="34" charset="0"/>
              </a:rPr>
              <a:t> propagation</a:t>
            </a:r>
          </a:p>
        </p:txBody>
      </p:sp>
      <p:pic>
        <p:nvPicPr>
          <p:cNvPr id="5" name="Picture 4">
            <a:extLst>
              <a:ext uri="{FF2B5EF4-FFF2-40B4-BE49-F238E27FC236}">
                <a16:creationId xmlns:a16="http://schemas.microsoft.com/office/drawing/2014/main" id="{E38CF744-8CF7-6654-C917-D1339A48B87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408" y="6189404"/>
            <a:ext cx="2070117" cy="640080"/>
          </a:xfrm>
          <a:prstGeom prst="rect">
            <a:avLst/>
          </a:prstGeom>
        </p:spPr>
      </p:pic>
    </p:spTree>
    <p:extLst>
      <p:ext uri="{BB962C8B-B14F-4D97-AF65-F5344CB8AC3E}">
        <p14:creationId xmlns:p14="http://schemas.microsoft.com/office/powerpoint/2010/main" val="27730687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14" presetClass="entr" presetSubtype="10" fill="hold" grpId="0" nodeType="clickEffect">
                                  <p:stCondLst>
                                    <p:cond delay="0"/>
                                  </p:stCondLst>
                                  <p:childTnLst>
                                    <p:set>
                                      <p:cBhvr>
                                        <p:cTn id="24" dur="1" fill="hold">
                                          <p:stCondLst>
                                            <p:cond delay="0"/>
                                          </p:stCondLst>
                                        </p:cTn>
                                        <p:tgtEl>
                                          <p:spTgt spid="4"/>
                                        </p:tgtEl>
                                        <p:attrNameLst>
                                          <p:attrName>style.visibility</p:attrName>
                                        </p:attrNameLst>
                                      </p:cBhvr>
                                      <p:to>
                                        <p:strVal val="visible"/>
                                      </p:to>
                                    </p:set>
                                    <p:animEffect transition="in" filter="randombar(horizontal)">
                                      <p:cBhvr>
                                        <p:cTn id="25"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11D2EE-9571-04A3-2DAF-8214E1361E33}"/>
              </a:ext>
            </a:extLst>
          </p:cNvPr>
          <p:cNvSpPr>
            <a:spLocks noGrp="1"/>
          </p:cNvSpPr>
          <p:nvPr>
            <p:ph type="title"/>
          </p:nvPr>
        </p:nvSpPr>
        <p:spPr>
          <a:xfrm>
            <a:off x="372140" y="365125"/>
            <a:ext cx="3817088" cy="1601898"/>
          </a:xfrm>
        </p:spPr>
        <p:txBody>
          <a:bodyPr>
            <a:normAutofit/>
          </a:bodyPr>
          <a:lstStyle/>
          <a:p>
            <a:pPr algn="ctr"/>
            <a:r>
              <a:rPr lang="en-US" sz="5400" b="1" dirty="0"/>
              <a:t>Section 8.1</a:t>
            </a:r>
            <a:br>
              <a:rPr lang="en-US" dirty="0"/>
            </a:br>
            <a:r>
              <a:rPr lang="en-US" dirty="0"/>
              <a:t>The Ionosphere</a:t>
            </a:r>
          </a:p>
        </p:txBody>
      </p:sp>
      <p:sp>
        <p:nvSpPr>
          <p:cNvPr id="6" name="Content Placeholder 5">
            <a:extLst>
              <a:ext uri="{FF2B5EF4-FFF2-40B4-BE49-F238E27FC236}">
                <a16:creationId xmlns:a16="http://schemas.microsoft.com/office/drawing/2014/main" id="{CAF2D843-48CD-665D-49D1-49C840121936}"/>
              </a:ext>
            </a:extLst>
          </p:cNvPr>
          <p:cNvSpPr>
            <a:spLocks noGrp="1"/>
          </p:cNvSpPr>
          <p:nvPr>
            <p:ph idx="1"/>
          </p:nvPr>
        </p:nvSpPr>
        <p:spPr>
          <a:xfrm>
            <a:off x="79744" y="2232837"/>
            <a:ext cx="4385930" cy="4260038"/>
          </a:xfrm>
        </p:spPr>
        <p:txBody>
          <a:bodyPr/>
          <a:lstStyle/>
          <a:p>
            <a:r>
              <a:rPr lang="en-US" sz="2500" dirty="0"/>
              <a:t>Upper reaches of atmosphere gets thinner with distance</a:t>
            </a:r>
          </a:p>
          <a:p>
            <a:r>
              <a:rPr lang="en-US" sz="2500" dirty="0"/>
              <a:t>Beginning at about 30 miles, remaining gas is thin enough for ionization to occur</a:t>
            </a:r>
          </a:p>
          <a:p>
            <a:r>
              <a:rPr lang="en-US" sz="2500" dirty="0"/>
              <a:t>This region of the atmosphere becomes a very weak conductor</a:t>
            </a:r>
            <a:endParaRPr lang="en-US" sz="2500" i="1" dirty="0"/>
          </a:p>
        </p:txBody>
      </p:sp>
      <p:pic>
        <p:nvPicPr>
          <p:cNvPr id="5" name="Picture 4">
            <a:extLst>
              <a:ext uri="{FF2B5EF4-FFF2-40B4-BE49-F238E27FC236}">
                <a16:creationId xmlns:a16="http://schemas.microsoft.com/office/drawing/2014/main" id="{72E4ED09-6D8A-DAFA-51AE-F645154FAF40}"/>
              </a:ext>
            </a:extLst>
          </p:cNvPr>
          <p:cNvPicPr>
            <a:picLocks noChangeAspect="1"/>
          </p:cNvPicPr>
          <p:nvPr/>
        </p:nvPicPr>
        <p:blipFill>
          <a:blip r:embed="rId2"/>
          <a:stretch>
            <a:fillRect/>
          </a:stretch>
        </p:blipFill>
        <p:spPr>
          <a:xfrm>
            <a:off x="4582633" y="685799"/>
            <a:ext cx="7529623" cy="5627677"/>
          </a:xfrm>
          <a:prstGeom prst="rect">
            <a:avLst/>
          </a:prstGeom>
        </p:spPr>
      </p:pic>
      <p:pic>
        <p:nvPicPr>
          <p:cNvPr id="3" name="Picture 2">
            <a:extLst>
              <a:ext uri="{FF2B5EF4-FFF2-40B4-BE49-F238E27FC236}">
                <a16:creationId xmlns:a16="http://schemas.microsoft.com/office/drawing/2014/main" id="{1C9508A5-4B34-AA36-2119-9EF88821141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408" y="6189404"/>
            <a:ext cx="2070117" cy="640080"/>
          </a:xfrm>
          <a:prstGeom prst="rect">
            <a:avLst/>
          </a:prstGeom>
        </p:spPr>
      </p:pic>
    </p:spTree>
    <p:extLst>
      <p:ext uri="{BB962C8B-B14F-4D97-AF65-F5344CB8AC3E}">
        <p14:creationId xmlns:p14="http://schemas.microsoft.com/office/powerpoint/2010/main" val="22331695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 calcmode="lin" valueType="num">
                                      <p:cBhvr additive="base">
                                        <p:cTn id="7"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6">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6">
                                            <p:txEl>
                                              <p:pRg st="1" end="1"/>
                                            </p:txEl>
                                          </p:spTgt>
                                        </p:tgtEl>
                                        <p:attrNameLst>
                                          <p:attrName>style.visibility</p:attrName>
                                        </p:attrNameLst>
                                      </p:cBhvr>
                                      <p:to>
                                        <p:strVal val="visible"/>
                                      </p:to>
                                    </p:set>
                                    <p:anim calcmode="lin" valueType="num">
                                      <p:cBhvr additive="base">
                                        <p:cTn id="13" dur="500" fill="hold"/>
                                        <p:tgtEl>
                                          <p:spTgt spid="6">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6">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6">
                                            <p:txEl>
                                              <p:pRg st="2" end="2"/>
                                            </p:txEl>
                                          </p:spTgt>
                                        </p:tgtEl>
                                        <p:attrNameLst>
                                          <p:attrName>style.visibility</p:attrName>
                                        </p:attrNameLst>
                                      </p:cBhvr>
                                      <p:to>
                                        <p:strVal val="visible"/>
                                      </p:to>
                                    </p:set>
                                    <p:anim calcmode="lin" valueType="num">
                                      <p:cBhvr additive="base">
                                        <p:cTn id="19" dur="500" fill="hold"/>
                                        <p:tgtEl>
                                          <p:spTgt spid="6">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6">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B7F52E-554D-915F-5B57-3E2E0107CF71}"/>
              </a:ext>
            </a:extLst>
          </p:cNvPr>
          <p:cNvSpPr>
            <a:spLocks noGrp="1"/>
          </p:cNvSpPr>
          <p:nvPr>
            <p:ph type="title"/>
          </p:nvPr>
        </p:nvSpPr>
        <p:spPr/>
        <p:txBody>
          <a:bodyPr/>
          <a:lstStyle/>
          <a:p>
            <a:r>
              <a:rPr lang="en-US" dirty="0"/>
              <a:t>Sudden Ionospheric Disturbances</a:t>
            </a:r>
          </a:p>
        </p:txBody>
      </p:sp>
      <p:sp>
        <p:nvSpPr>
          <p:cNvPr id="3" name="Content Placeholder 2">
            <a:extLst>
              <a:ext uri="{FF2B5EF4-FFF2-40B4-BE49-F238E27FC236}">
                <a16:creationId xmlns:a16="http://schemas.microsoft.com/office/drawing/2014/main" id="{93B8D597-B26F-5ABF-127E-14EE9FA1B976}"/>
              </a:ext>
            </a:extLst>
          </p:cNvPr>
          <p:cNvSpPr>
            <a:spLocks noGrp="1"/>
          </p:cNvSpPr>
          <p:nvPr>
            <p:ph idx="1"/>
          </p:nvPr>
        </p:nvSpPr>
        <p:spPr/>
        <p:txBody>
          <a:bodyPr>
            <a:normAutofit fontScale="92500" lnSpcReduction="10000"/>
          </a:bodyPr>
          <a:lstStyle/>
          <a:p>
            <a:r>
              <a:rPr lang="en-US" sz="3000" dirty="0"/>
              <a:t>UV and X-ray radiation from a solar flare travels at speed of light to impact the ionosphere about 8 minutes later</a:t>
            </a:r>
          </a:p>
          <a:p>
            <a:r>
              <a:rPr lang="en-US" sz="3000" dirty="0"/>
              <a:t>When radiation hits the ionosphere, the level of ionization increases rapidly, particularly in </a:t>
            </a:r>
            <a:r>
              <a:rPr lang="en-US" sz="3000" i="1" dirty="0">
                <a:solidFill>
                  <a:srgbClr val="23408E"/>
                </a:solidFill>
              </a:rPr>
              <a:t>D </a:t>
            </a:r>
            <a:r>
              <a:rPr lang="en-US" sz="3000" dirty="0"/>
              <a:t>region</a:t>
            </a:r>
          </a:p>
          <a:p>
            <a:r>
              <a:rPr lang="en-US" sz="3000" dirty="0"/>
              <a:t>This increases absorption dramatically, causing a </a:t>
            </a:r>
            <a:r>
              <a:rPr lang="en-US" sz="3000" i="1" dirty="0">
                <a:solidFill>
                  <a:srgbClr val="C00000"/>
                </a:solidFill>
              </a:rPr>
              <a:t>sudden ionospheric disturbance</a:t>
            </a:r>
            <a:r>
              <a:rPr lang="en-US" sz="3000" dirty="0"/>
              <a:t> (SID) also known as a </a:t>
            </a:r>
            <a:r>
              <a:rPr lang="en-US" sz="3000" i="1" dirty="0">
                <a:solidFill>
                  <a:srgbClr val="C00000"/>
                </a:solidFill>
              </a:rPr>
              <a:t>radio blackout</a:t>
            </a:r>
          </a:p>
          <a:p>
            <a:r>
              <a:rPr lang="en-US" sz="3000" dirty="0"/>
              <a:t>Lower bands are more strongly affected, but communication may still be possible on a higher band</a:t>
            </a:r>
          </a:p>
          <a:p>
            <a:r>
              <a:rPr lang="en-US" sz="3000" dirty="0"/>
              <a:t>SIDs affect only the sunlit side of the Earth; dark-side communications may be relatively unaffected</a:t>
            </a:r>
          </a:p>
        </p:txBody>
      </p:sp>
      <p:pic>
        <p:nvPicPr>
          <p:cNvPr id="4" name="Picture 3">
            <a:extLst>
              <a:ext uri="{FF2B5EF4-FFF2-40B4-BE49-F238E27FC236}">
                <a16:creationId xmlns:a16="http://schemas.microsoft.com/office/drawing/2014/main" id="{DFFCBFC9-2712-BEFD-08D0-F9546D575D2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408" y="6189404"/>
            <a:ext cx="2070117" cy="640080"/>
          </a:xfrm>
          <a:prstGeom prst="rect">
            <a:avLst/>
          </a:prstGeom>
        </p:spPr>
      </p:pic>
    </p:spTree>
    <p:extLst>
      <p:ext uri="{BB962C8B-B14F-4D97-AF65-F5344CB8AC3E}">
        <p14:creationId xmlns:p14="http://schemas.microsoft.com/office/powerpoint/2010/main" val="1470587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72D610-EACE-F577-1B02-8CFC85AA328C}"/>
              </a:ext>
            </a:extLst>
          </p:cNvPr>
          <p:cNvSpPr>
            <a:spLocks noGrp="1"/>
          </p:cNvSpPr>
          <p:nvPr>
            <p:ph type="title"/>
          </p:nvPr>
        </p:nvSpPr>
        <p:spPr/>
        <p:txBody>
          <a:bodyPr/>
          <a:lstStyle/>
          <a:p>
            <a:r>
              <a:rPr lang="en-US" dirty="0"/>
              <a:t>Geomagnetic Disturbances</a:t>
            </a:r>
          </a:p>
        </p:txBody>
      </p:sp>
      <p:sp>
        <p:nvSpPr>
          <p:cNvPr id="3" name="Content Placeholder 2">
            <a:extLst>
              <a:ext uri="{FF2B5EF4-FFF2-40B4-BE49-F238E27FC236}">
                <a16:creationId xmlns:a16="http://schemas.microsoft.com/office/drawing/2014/main" id="{95CE2189-3E58-219D-FEC9-446B1B18C8E7}"/>
              </a:ext>
            </a:extLst>
          </p:cNvPr>
          <p:cNvSpPr>
            <a:spLocks noGrp="1"/>
          </p:cNvSpPr>
          <p:nvPr>
            <p:ph idx="1"/>
          </p:nvPr>
        </p:nvSpPr>
        <p:spPr>
          <a:xfrm>
            <a:off x="304800" y="1552074"/>
            <a:ext cx="11506200" cy="4998148"/>
          </a:xfrm>
        </p:spPr>
        <p:txBody>
          <a:bodyPr/>
          <a:lstStyle/>
          <a:p>
            <a:r>
              <a:rPr lang="en-US" sz="2400" dirty="0"/>
              <a:t>Interaction between </a:t>
            </a:r>
            <a:r>
              <a:rPr lang="en-US" sz="2400" i="1" dirty="0">
                <a:solidFill>
                  <a:srgbClr val="C00000"/>
                </a:solidFill>
              </a:rPr>
              <a:t>solar wind </a:t>
            </a:r>
            <a:r>
              <a:rPr lang="en-US" sz="2400" dirty="0"/>
              <a:t>and geomagnetic field creates a region of space called the </a:t>
            </a:r>
            <a:r>
              <a:rPr lang="en-US" sz="2400" i="1" dirty="0">
                <a:solidFill>
                  <a:srgbClr val="C00000"/>
                </a:solidFill>
              </a:rPr>
              <a:t>magnetosphere</a:t>
            </a:r>
          </a:p>
          <a:p>
            <a:r>
              <a:rPr lang="en-US" sz="2400" dirty="0"/>
              <a:t>Charged particles from coronal holes and coronal mass ejections travel considerably slower and take longer to reach Earth (15 to 40 hours)</a:t>
            </a:r>
          </a:p>
          <a:p>
            <a:r>
              <a:rPr lang="en-US" sz="2400" dirty="0"/>
              <a:t>These particles deposit their energy into Earth’s geomagnetic field and increase ionization in E region, causing auroral displays and creating a </a:t>
            </a:r>
            <a:r>
              <a:rPr lang="en-US" sz="2400" i="1" dirty="0">
                <a:solidFill>
                  <a:srgbClr val="23408E"/>
                </a:solidFill>
              </a:rPr>
              <a:t>geomagnetic storm </a:t>
            </a:r>
            <a:r>
              <a:rPr lang="en-US" sz="2400" dirty="0"/>
              <a:t>… affects </a:t>
            </a:r>
            <a:r>
              <a:rPr lang="en-US" sz="2400" i="1" dirty="0">
                <a:solidFill>
                  <a:srgbClr val="C00000"/>
                </a:solidFill>
              </a:rPr>
              <a:t>higher HF </a:t>
            </a:r>
            <a:r>
              <a:rPr lang="en-US" sz="2400" dirty="0"/>
              <a:t>bands first</a:t>
            </a:r>
          </a:p>
          <a:p>
            <a:r>
              <a:rPr lang="en-US" sz="2400" dirty="0"/>
              <a:t>Long-distance paths that traverse high latitudes, particularly those that pass near the magnetic poles, may be completely wiped out for hours to days</a:t>
            </a:r>
          </a:p>
          <a:p>
            <a:r>
              <a:rPr lang="en-US" sz="2400" dirty="0"/>
              <a:t>Can create </a:t>
            </a:r>
            <a:r>
              <a:rPr lang="en-US" sz="2400" i="1" dirty="0">
                <a:solidFill>
                  <a:srgbClr val="C00000"/>
                </a:solidFill>
              </a:rPr>
              <a:t>auroras</a:t>
            </a:r>
            <a:r>
              <a:rPr lang="en-US" sz="2400" dirty="0"/>
              <a:t> that reflect radio waves above 20 MHz</a:t>
            </a:r>
          </a:p>
          <a:p>
            <a:r>
              <a:rPr lang="en-US" sz="2400" dirty="0"/>
              <a:t>Auroral propagation is strongest on 6 and 2 m, modulating the signals with a hiss or buzz</a:t>
            </a:r>
          </a:p>
          <a:p>
            <a:endParaRPr lang="en-US" sz="2400" dirty="0"/>
          </a:p>
          <a:p>
            <a:endParaRPr lang="en-US" sz="2400" dirty="0"/>
          </a:p>
        </p:txBody>
      </p:sp>
      <p:pic>
        <p:nvPicPr>
          <p:cNvPr id="4" name="Picture 3">
            <a:extLst>
              <a:ext uri="{FF2B5EF4-FFF2-40B4-BE49-F238E27FC236}">
                <a16:creationId xmlns:a16="http://schemas.microsoft.com/office/drawing/2014/main" id="{E1C9EA37-4815-D987-E6DF-6C52C880745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408" y="6189404"/>
            <a:ext cx="2070117" cy="640080"/>
          </a:xfrm>
          <a:prstGeom prst="rect">
            <a:avLst/>
          </a:prstGeom>
        </p:spPr>
      </p:pic>
    </p:spTree>
    <p:extLst>
      <p:ext uri="{BB962C8B-B14F-4D97-AF65-F5344CB8AC3E}">
        <p14:creationId xmlns:p14="http://schemas.microsoft.com/office/powerpoint/2010/main" val="6250722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additive="base">
                                        <p:cTn id="3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BFB03B-CC59-4656-A707-0396A87CE10A}"/>
              </a:ext>
            </a:extLst>
          </p:cNvPr>
          <p:cNvSpPr>
            <a:spLocks noGrp="1"/>
          </p:cNvSpPr>
          <p:nvPr>
            <p:ph type="title"/>
          </p:nvPr>
        </p:nvSpPr>
        <p:spPr>
          <a:xfrm>
            <a:off x="533400" y="2667000"/>
            <a:ext cx="10972800" cy="1143000"/>
          </a:xfrm>
        </p:spPr>
        <p:txBody>
          <a:bodyPr/>
          <a:lstStyle/>
          <a:p>
            <a:r>
              <a:rPr lang="en-US" b="1" dirty="0">
                <a:solidFill>
                  <a:srgbClr val="23408E"/>
                </a:solidFill>
              </a:rPr>
              <a:t>PRACTICE QUESTIONS</a:t>
            </a:r>
          </a:p>
        </p:txBody>
      </p:sp>
      <p:pic>
        <p:nvPicPr>
          <p:cNvPr id="3" name="Picture 2">
            <a:extLst>
              <a:ext uri="{FF2B5EF4-FFF2-40B4-BE49-F238E27FC236}">
                <a16:creationId xmlns:a16="http://schemas.microsoft.com/office/drawing/2014/main" id="{AAD79486-D2D5-2A12-0AD1-8847CA1674B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408" y="6189404"/>
            <a:ext cx="2070117" cy="640080"/>
          </a:xfrm>
          <a:prstGeom prst="rect">
            <a:avLst/>
          </a:prstGeom>
        </p:spPr>
      </p:pic>
    </p:spTree>
    <p:extLst>
      <p:ext uri="{BB962C8B-B14F-4D97-AF65-F5344CB8AC3E}">
        <p14:creationId xmlns:p14="http://schemas.microsoft.com/office/powerpoint/2010/main" val="119617381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8A27C-A392-4E6A-8B2A-D2D028678901}"/>
              </a:ext>
            </a:extLst>
          </p:cNvPr>
          <p:cNvSpPr>
            <a:spLocks noGrp="1"/>
          </p:cNvSpPr>
          <p:nvPr>
            <p:ph type="title"/>
          </p:nvPr>
        </p:nvSpPr>
        <p:spPr>
          <a:xfrm>
            <a:off x="609600" y="1523999"/>
            <a:ext cx="10972800" cy="1325565"/>
          </a:xfrm>
        </p:spPr>
        <p:txBody>
          <a:bodyPr/>
          <a:lstStyle/>
          <a:p>
            <a:pPr algn="l"/>
            <a:r>
              <a:rPr lang="en-US" b="0" i="0" u="none" strike="noStrike" baseline="0" dirty="0">
                <a:solidFill>
                  <a:srgbClr val="23408E"/>
                </a:solidFill>
                <a:latin typeface="Calibri" panose="020F0502020204030204" pitchFamily="34" charset="0"/>
              </a:rPr>
              <a:t>What effect does a sudden ionospheric disturbance have on the daytime ionospheric propagation?</a:t>
            </a:r>
          </a:p>
        </p:txBody>
      </p:sp>
      <p:sp>
        <p:nvSpPr>
          <p:cNvPr id="3" name="Text Placeholder 2">
            <a:extLst>
              <a:ext uri="{FF2B5EF4-FFF2-40B4-BE49-F238E27FC236}">
                <a16:creationId xmlns:a16="http://schemas.microsoft.com/office/drawing/2014/main" id="{B18AEFB2-6E7E-4F8D-A714-564734C5A27B}"/>
              </a:ext>
            </a:extLst>
          </p:cNvPr>
          <p:cNvSpPr>
            <a:spLocks noGrp="1"/>
          </p:cNvSpPr>
          <p:nvPr>
            <p:ph type="body" idx="1"/>
          </p:nvPr>
        </p:nvSpPr>
        <p:spPr/>
        <p:txBody>
          <a:bodyPr/>
          <a:lstStyle/>
          <a:p>
            <a:pPr marL="457200" indent="-457200">
              <a:buFont typeface="+mj-lt"/>
              <a:buAutoNum type="alphaUcPeriod"/>
            </a:pPr>
            <a:r>
              <a:rPr lang="en-US" b="0" i="0" u="none" strike="noStrike" baseline="0" dirty="0">
                <a:latin typeface="Calibri" panose="020F0502020204030204" pitchFamily="34" charset="0"/>
              </a:rPr>
              <a:t>It enhances propagation on all HF frequencies</a:t>
            </a:r>
          </a:p>
          <a:p>
            <a:pPr marL="457200" indent="-457200">
              <a:buFont typeface="+mj-lt"/>
              <a:buAutoNum type="alphaUcPeriod"/>
            </a:pPr>
            <a:r>
              <a:rPr lang="en-US" b="0" i="0" u="none" strike="noStrike" baseline="0" dirty="0">
                <a:latin typeface="Calibri" panose="020F0502020204030204" pitchFamily="34" charset="0"/>
              </a:rPr>
              <a:t>It disrupts signals on lower frequencies more than those on higher frequencies</a:t>
            </a:r>
          </a:p>
          <a:p>
            <a:pPr marL="457200" indent="-457200">
              <a:buFont typeface="+mj-lt"/>
              <a:buAutoNum type="alphaUcPeriod"/>
            </a:pPr>
            <a:r>
              <a:rPr lang="en-US" b="0" i="0" u="none" strike="noStrike" baseline="0" dirty="0">
                <a:latin typeface="Calibri" panose="020F0502020204030204" pitchFamily="34" charset="0"/>
              </a:rPr>
              <a:t>It disrupts communications via satellite more than direct communications</a:t>
            </a:r>
          </a:p>
          <a:p>
            <a:pPr marL="457200" indent="-457200">
              <a:buFont typeface="+mj-lt"/>
              <a:buAutoNum type="alphaUcPeriod"/>
            </a:pPr>
            <a:r>
              <a:rPr lang="en-US" b="0" i="0" u="none" strike="noStrike" baseline="0" dirty="0">
                <a:latin typeface="Calibri" panose="020F0502020204030204" pitchFamily="34" charset="0"/>
              </a:rPr>
              <a:t>None, because only areas on the night side of the Earth are affected</a:t>
            </a:r>
            <a:endParaRPr lang="pt-BR" b="0" i="0" u="none" strike="noStrike" baseline="0" dirty="0">
              <a:latin typeface="Calibri" panose="020F0502020204030204" pitchFamily="34" charset="0"/>
            </a:endParaRPr>
          </a:p>
        </p:txBody>
      </p:sp>
      <p:sp>
        <p:nvSpPr>
          <p:cNvPr id="5" name="TextBox 4">
            <a:extLst>
              <a:ext uri="{FF2B5EF4-FFF2-40B4-BE49-F238E27FC236}">
                <a16:creationId xmlns:a16="http://schemas.microsoft.com/office/drawing/2014/main" id="{68197C56-9C53-4F30-AAFA-DC763E33DD3F}"/>
              </a:ext>
            </a:extLst>
          </p:cNvPr>
          <p:cNvSpPr txBox="1"/>
          <p:nvPr/>
        </p:nvSpPr>
        <p:spPr>
          <a:xfrm>
            <a:off x="0" y="6477000"/>
            <a:ext cx="8001000" cy="338554"/>
          </a:xfrm>
          <a:prstGeom prst="rect">
            <a:avLst/>
          </a:prstGeom>
          <a:noFill/>
        </p:spPr>
        <p:txBody>
          <a:bodyPr wrap="square" rtlCol="0">
            <a:spAutoFit/>
          </a:bodyPr>
          <a:lstStyle/>
          <a:p>
            <a:r>
              <a:rPr lang="pt-BR" sz="1600" b="1" dirty="0">
                <a:solidFill>
                  <a:srgbClr val="23408E"/>
                </a:solidFill>
                <a:latin typeface="Arial" panose="020B0604020202020204" pitchFamily="34" charset="0"/>
                <a:cs typeface="Arial" panose="020B0604020202020204" pitchFamily="34" charset="0"/>
              </a:rPr>
              <a:t>G3A02 (B) Page 8-12</a:t>
            </a:r>
            <a:endParaRPr lang="en-US" sz="1600" b="1" dirty="0">
              <a:solidFill>
                <a:srgbClr val="23408E"/>
              </a:solidFill>
              <a:latin typeface="Arial" panose="020B0604020202020204" pitchFamily="34" charset="0"/>
              <a:cs typeface="Arial" panose="020B0604020202020204" pitchFamily="34" charset="0"/>
            </a:endParaRPr>
          </a:p>
        </p:txBody>
      </p:sp>
      <p:sp>
        <p:nvSpPr>
          <p:cNvPr id="4" name="TextBox 3">
            <a:extLst>
              <a:ext uri="{FF2B5EF4-FFF2-40B4-BE49-F238E27FC236}">
                <a16:creationId xmlns:a16="http://schemas.microsoft.com/office/drawing/2014/main" id="{B7DA6A4C-9A8D-A8F3-5456-2618B166D265}"/>
              </a:ext>
            </a:extLst>
          </p:cNvPr>
          <p:cNvSpPr txBox="1"/>
          <p:nvPr/>
        </p:nvSpPr>
        <p:spPr>
          <a:xfrm>
            <a:off x="11430000" y="6569273"/>
            <a:ext cx="762000" cy="276999"/>
          </a:xfrm>
          <a:prstGeom prst="rect">
            <a:avLst/>
          </a:prstGeom>
          <a:noFill/>
        </p:spPr>
        <p:txBody>
          <a:bodyPr wrap="square" rtlCol="0">
            <a:spAutoFit/>
          </a:bodyPr>
          <a:lstStyle/>
          <a:p>
            <a:pPr algn="r"/>
            <a:fld id="{F46008E7-8CD5-47F9-9913-C07C17D1E8C6}" type="slidenum">
              <a:rPr lang="en-US" sz="1200" b="1" smtClean="0">
                <a:solidFill>
                  <a:srgbClr val="23408E"/>
                </a:solidFill>
                <a:cs typeface="Arial" panose="020B0604020202020204" pitchFamily="34" charset="0"/>
              </a:rPr>
              <a:pPr algn="r"/>
              <a:t>43</a:t>
            </a:fld>
            <a:endParaRPr lang="en-US" sz="1200" b="1" dirty="0">
              <a:solidFill>
                <a:srgbClr val="23408E"/>
              </a:solidFill>
              <a:cs typeface="Arial" panose="020B0604020202020204" pitchFamily="34" charset="0"/>
            </a:endParaRPr>
          </a:p>
        </p:txBody>
      </p:sp>
      <p:pic>
        <p:nvPicPr>
          <p:cNvPr id="6" name="Picture 5">
            <a:extLst>
              <a:ext uri="{FF2B5EF4-FFF2-40B4-BE49-F238E27FC236}">
                <a16:creationId xmlns:a16="http://schemas.microsoft.com/office/drawing/2014/main" id="{8EA6FF68-E469-9555-51E9-DD418A2CC21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113337" y="1403"/>
            <a:ext cx="2070117" cy="640080"/>
          </a:xfrm>
          <a:prstGeom prst="rect">
            <a:avLst/>
          </a:prstGeom>
        </p:spPr>
      </p:pic>
    </p:spTree>
    <p:extLst>
      <p:ext uri="{BB962C8B-B14F-4D97-AF65-F5344CB8AC3E}">
        <p14:creationId xmlns:p14="http://schemas.microsoft.com/office/powerpoint/2010/main" val="7338941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8A27C-A392-4E6A-8B2A-D2D028678901}"/>
              </a:ext>
            </a:extLst>
          </p:cNvPr>
          <p:cNvSpPr>
            <a:spLocks noGrp="1"/>
          </p:cNvSpPr>
          <p:nvPr>
            <p:ph type="title"/>
          </p:nvPr>
        </p:nvSpPr>
        <p:spPr>
          <a:xfrm>
            <a:off x="609600" y="1523999"/>
            <a:ext cx="10972800" cy="1325565"/>
          </a:xfrm>
        </p:spPr>
        <p:txBody>
          <a:bodyPr>
            <a:normAutofit fontScale="90000"/>
          </a:bodyPr>
          <a:lstStyle/>
          <a:p>
            <a:pPr algn="l"/>
            <a:r>
              <a:rPr lang="en-US" b="0" i="0" u="none" strike="noStrike" baseline="0" dirty="0">
                <a:solidFill>
                  <a:srgbClr val="23408E"/>
                </a:solidFill>
                <a:latin typeface="Calibri" panose="020F0502020204030204" pitchFamily="34" charset="0"/>
              </a:rPr>
              <a:t>Approximately how long does it take the increased ultraviolet and X-ray radiation from solar flares to affect radio propagation on Earth?</a:t>
            </a:r>
          </a:p>
        </p:txBody>
      </p:sp>
      <p:sp>
        <p:nvSpPr>
          <p:cNvPr id="3" name="Text Placeholder 2">
            <a:extLst>
              <a:ext uri="{FF2B5EF4-FFF2-40B4-BE49-F238E27FC236}">
                <a16:creationId xmlns:a16="http://schemas.microsoft.com/office/drawing/2014/main" id="{B18AEFB2-6E7E-4F8D-A714-564734C5A27B}"/>
              </a:ext>
            </a:extLst>
          </p:cNvPr>
          <p:cNvSpPr>
            <a:spLocks noGrp="1"/>
          </p:cNvSpPr>
          <p:nvPr>
            <p:ph type="body" idx="1"/>
          </p:nvPr>
        </p:nvSpPr>
        <p:spPr/>
        <p:txBody>
          <a:bodyPr/>
          <a:lstStyle/>
          <a:p>
            <a:pPr marL="457200" indent="-457200">
              <a:buFont typeface="+mj-lt"/>
              <a:buAutoNum type="alphaUcPeriod"/>
            </a:pPr>
            <a:r>
              <a:rPr lang="en-US" b="0" i="0" u="none" strike="noStrike" baseline="0" dirty="0">
                <a:latin typeface="Calibri" panose="020F0502020204030204" pitchFamily="34" charset="0"/>
              </a:rPr>
              <a:t>28 days</a:t>
            </a:r>
          </a:p>
          <a:p>
            <a:pPr marL="457200" indent="-457200">
              <a:buFont typeface="+mj-lt"/>
              <a:buAutoNum type="alphaUcPeriod"/>
            </a:pPr>
            <a:r>
              <a:rPr lang="en-US" b="0" i="0" u="none" strike="noStrike" baseline="0" dirty="0">
                <a:latin typeface="Calibri" panose="020F0502020204030204" pitchFamily="34" charset="0"/>
              </a:rPr>
              <a:t>1 to 2 hours</a:t>
            </a:r>
          </a:p>
          <a:p>
            <a:pPr marL="457200" indent="-457200">
              <a:buFont typeface="+mj-lt"/>
              <a:buAutoNum type="alphaUcPeriod"/>
            </a:pPr>
            <a:r>
              <a:rPr lang="en-US" b="0" i="0" u="none" strike="noStrike" baseline="0" dirty="0">
                <a:latin typeface="Calibri" panose="020F0502020204030204" pitchFamily="34" charset="0"/>
              </a:rPr>
              <a:t>8 minutes</a:t>
            </a:r>
          </a:p>
          <a:p>
            <a:pPr marL="457200" indent="-457200">
              <a:buFont typeface="+mj-lt"/>
              <a:buAutoNum type="alphaUcPeriod"/>
            </a:pPr>
            <a:r>
              <a:rPr lang="en-US" b="0" i="0" u="none" strike="noStrike" baseline="0" dirty="0">
                <a:latin typeface="Calibri" panose="020F0502020204030204" pitchFamily="34" charset="0"/>
              </a:rPr>
              <a:t>20 to 40 hours</a:t>
            </a:r>
            <a:endParaRPr lang="pt-BR" b="0" i="0" u="none" strike="noStrike" baseline="0" dirty="0">
              <a:latin typeface="Calibri" panose="020F0502020204030204" pitchFamily="34" charset="0"/>
            </a:endParaRPr>
          </a:p>
        </p:txBody>
      </p:sp>
      <p:sp>
        <p:nvSpPr>
          <p:cNvPr id="5" name="TextBox 4">
            <a:extLst>
              <a:ext uri="{FF2B5EF4-FFF2-40B4-BE49-F238E27FC236}">
                <a16:creationId xmlns:a16="http://schemas.microsoft.com/office/drawing/2014/main" id="{68197C56-9C53-4F30-AAFA-DC763E33DD3F}"/>
              </a:ext>
            </a:extLst>
          </p:cNvPr>
          <p:cNvSpPr txBox="1"/>
          <p:nvPr/>
        </p:nvSpPr>
        <p:spPr>
          <a:xfrm>
            <a:off x="0" y="6477000"/>
            <a:ext cx="8001000" cy="338554"/>
          </a:xfrm>
          <a:prstGeom prst="rect">
            <a:avLst/>
          </a:prstGeom>
          <a:noFill/>
        </p:spPr>
        <p:txBody>
          <a:bodyPr wrap="square" rtlCol="0">
            <a:spAutoFit/>
          </a:bodyPr>
          <a:lstStyle/>
          <a:p>
            <a:r>
              <a:rPr lang="pt-BR" sz="1600" b="1" dirty="0">
                <a:solidFill>
                  <a:srgbClr val="23408E"/>
                </a:solidFill>
                <a:latin typeface="Arial" panose="020B0604020202020204" pitchFamily="34" charset="0"/>
                <a:cs typeface="Arial" panose="020B0604020202020204" pitchFamily="34" charset="0"/>
              </a:rPr>
              <a:t>G3A03 (C) Page 8-11</a:t>
            </a:r>
            <a:endParaRPr lang="en-US" sz="1600" b="1" dirty="0">
              <a:solidFill>
                <a:srgbClr val="23408E"/>
              </a:solidFill>
              <a:latin typeface="Arial" panose="020B0604020202020204" pitchFamily="34" charset="0"/>
              <a:cs typeface="Arial" panose="020B0604020202020204" pitchFamily="34" charset="0"/>
            </a:endParaRPr>
          </a:p>
        </p:txBody>
      </p:sp>
      <p:sp>
        <p:nvSpPr>
          <p:cNvPr id="4" name="TextBox 3">
            <a:extLst>
              <a:ext uri="{FF2B5EF4-FFF2-40B4-BE49-F238E27FC236}">
                <a16:creationId xmlns:a16="http://schemas.microsoft.com/office/drawing/2014/main" id="{DAEB1763-FD36-C004-B792-1D92BB259354}"/>
              </a:ext>
            </a:extLst>
          </p:cNvPr>
          <p:cNvSpPr txBox="1"/>
          <p:nvPr/>
        </p:nvSpPr>
        <p:spPr>
          <a:xfrm>
            <a:off x="11430000" y="6569273"/>
            <a:ext cx="762000" cy="276999"/>
          </a:xfrm>
          <a:prstGeom prst="rect">
            <a:avLst/>
          </a:prstGeom>
          <a:noFill/>
        </p:spPr>
        <p:txBody>
          <a:bodyPr wrap="square" rtlCol="0">
            <a:spAutoFit/>
          </a:bodyPr>
          <a:lstStyle/>
          <a:p>
            <a:pPr algn="r"/>
            <a:fld id="{F46008E7-8CD5-47F9-9913-C07C17D1E8C6}" type="slidenum">
              <a:rPr lang="en-US" sz="1200" b="1" smtClean="0">
                <a:solidFill>
                  <a:srgbClr val="23408E"/>
                </a:solidFill>
                <a:cs typeface="Arial" panose="020B0604020202020204" pitchFamily="34" charset="0"/>
              </a:rPr>
              <a:pPr algn="r"/>
              <a:t>44</a:t>
            </a:fld>
            <a:endParaRPr lang="en-US" sz="1200" b="1" dirty="0">
              <a:solidFill>
                <a:srgbClr val="23408E"/>
              </a:solidFill>
              <a:cs typeface="Arial" panose="020B0604020202020204" pitchFamily="34" charset="0"/>
            </a:endParaRPr>
          </a:p>
        </p:txBody>
      </p:sp>
      <p:pic>
        <p:nvPicPr>
          <p:cNvPr id="6" name="Picture 5">
            <a:extLst>
              <a:ext uri="{FF2B5EF4-FFF2-40B4-BE49-F238E27FC236}">
                <a16:creationId xmlns:a16="http://schemas.microsoft.com/office/drawing/2014/main" id="{F21925CF-CA9F-2605-24D4-459DC5C062D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113337" y="1403"/>
            <a:ext cx="2070117" cy="640080"/>
          </a:xfrm>
          <a:prstGeom prst="rect">
            <a:avLst/>
          </a:prstGeom>
        </p:spPr>
      </p:pic>
    </p:spTree>
    <p:extLst>
      <p:ext uri="{BB962C8B-B14F-4D97-AF65-F5344CB8AC3E}">
        <p14:creationId xmlns:p14="http://schemas.microsoft.com/office/powerpoint/2010/main" val="5067426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8A27C-A392-4E6A-8B2A-D2D028678901}"/>
              </a:ext>
            </a:extLst>
          </p:cNvPr>
          <p:cNvSpPr>
            <a:spLocks noGrp="1"/>
          </p:cNvSpPr>
          <p:nvPr>
            <p:ph type="title"/>
          </p:nvPr>
        </p:nvSpPr>
        <p:spPr>
          <a:xfrm>
            <a:off x="609600" y="1523999"/>
            <a:ext cx="10972800" cy="1325565"/>
          </a:xfrm>
        </p:spPr>
        <p:txBody>
          <a:bodyPr/>
          <a:lstStyle/>
          <a:p>
            <a:pPr algn="l"/>
            <a:r>
              <a:rPr lang="en-US" b="0" i="0" u="none" strike="noStrike" baseline="0" dirty="0">
                <a:solidFill>
                  <a:srgbClr val="23408E"/>
                </a:solidFill>
                <a:latin typeface="Calibri" panose="020F0502020204030204" pitchFamily="34" charset="0"/>
              </a:rPr>
              <a:t>What is a geomagnetic storm?</a:t>
            </a:r>
          </a:p>
        </p:txBody>
      </p:sp>
      <p:sp>
        <p:nvSpPr>
          <p:cNvPr id="3" name="Text Placeholder 2">
            <a:extLst>
              <a:ext uri="{FF2B5EF4-FFF2-40B4-BE49-F238E27FC236}">
                <a16:creationId xmlns:a16="http://schemas.microsoft.com/office/drawing/2014/main" id="{B18AEFB2-6E7E-4F8D-A714-564734C5A27B}"/>
              </a:ext>
            </a:extLst>
          </p:cNvPr>
          <p:cNvSpPr>
            <a:spLocks noGrp="1"/>
          </p:cNvSpPr>
          <p:nvPr>
            <p:ph type="body" idx="1"/>
          </p:nvPr>
        </p:nvSpPr>
        <p:spPr/>
        <p:txBody>
          <a:bodyPr/>
          <a:lstStyle/>
          <a:p>
            <a:pPr marL="457200" indent="-457200">
              <a:buFont typeface="+mj-lt"/>
              <a:buAutoNum type="alphaUcPeriod"/>
            </a:pPr>
            <a:r>
              <a:rPr lang="en-US" b="0" i="0" u="none" strike="noStrike" baseline="0" dirty="0">
                <a:latin typeface="Calibri" panose="020F0502020204030204" pitchFamily="34" charset="0"/>
              </a:rPr>
              <a:t>A sudden drop in the solar flux index</a:t>
            </a:r>
          </a:p>
          <a:p>
            <a:pPr marL="457200" indent="-457200">
              <a:buFont typeface="+mj-lt"/>
              <a:buAutoNum type="alphaUcPeriod"/>
            </a:pPr>
            <a:r>
              <a:rPr lang="en-US" b="0" i="0" u="none" strike="noStrike" baseline="0" dirty="0">
                <a:latin typeface="Calibri" panose="020F0502020204030204" pitchFamily="34" charset="0"/>
              </a:rPr>
              <a:t>A thunderstorm that affects radio propagation</a:t>
            </a:r>
          </a:p>
          <a:p>
            <a:pPr marL="457200" indent="-457200">
              <a:buFont typeface="+mj-lt"/>
              <a:buAutoNum type="alphaUcPeriod"/>
            </a:pPr>
            <a:r>
              <a:rPr lang="en-US" b="0" i="0" u="none" strike="noStrike" baseline="0" dirty="0">
                <a:latin typeface="Calibri" panose="020F0502020204030204" pitchFamily="34" charset="0"/>
              </a:rPr>
              <a:t>Ripples in the geomagnetic force</a:t>
            </a:r>
          </a:p>
          <a:p>
            <a:pPr marL="457200" indent="-457200">
              <a:buFont typeface="+mj-lt"/>
              <a:buAutoNum type="alphaUcPeriod"/>
            </a:pPr>
            <a:r>
              <a:rPr lang="en-US" b="0" i="0" u="none" strike="noStrike" baseline="0" dirty="0">
                <a:latin typeface="Calibri" panose="020F0502020204030204" pitchFamily="34" charset="0"/>
              </a:rPr>
              <a:t>A temporary disturbance in Earth’s geomagnetic field</a:t>
            </a:r>
            <a:endParaRPr lang="pt-BR" b="0" i="0" u="none" strike="noStrike" baseline="0" dirty="0">
              <a:latin typeface="Calibri" panose="020F0502020204030204" pitchFamily="34" charset="0"/>
            </a:endParaRPr>
          </a:p>
        </p:txBody>
      </p:sp>
      <p:sp>
        <p:nvSpPr>
          <p:cNvPr id="5" name="TextBox 4">
            <a:extLst>
              <a:ext uri="{FF2B5EF4-FFF2-40B4-BE49-F238E27FC236}">
                <a16:creationId xmlns:a16="http://schemas.microsoft.com/office/drawing/2014/main" id="{68197C56-9C53-4F30-AAFA-DC763E33DD3F}"/>
              </a:ext>
            </a:extLst>
          </p:cNvPr>
          <p:cNvSpPr txBox="1"/>
          <p:nvPr/>
        </p:nvSpPr>
        <p:spPr>
          <a:xfrm>
            <a:off x="0" y="6477000"/>
            <a:ext cx="8001000" cy="338554"/>
          </a:xfrm>
          <a:prstGeom prst="rect">
            <a:avLst/>
          </a:prstGeom>
          <a:noFill/>
        </p:spPr>
        <p:txBody>
          <a:bodyPr wrap="square" rtlCol="0">
            <a:spAutoFit/>
          </a:bodyPr>
          <a:lstStyle/>
          <a:p>
            <a:r>
              <a:rPr lang="pt-BR" sz="1600" b="1" dirty="0">
                <a:solidFill>
                  <a:srgbClr val="23408E"/>
                </a:solidFill>
                <a:latin typeface="Arial" panose="020B0604020202020204" pitchFamily="34" charset="0"/>
                <a:cs typeface="Arial" panose="020B0604020202020204" pitchFamily="34" charset="0"/>
              </a:rPr>
              <a:t>G3A06 (D) Page 8-12</a:t>
            </a:r>
            <a:endParaRPr lang="en-US" sz="1600" b="1" dirty="0">
              <a:solidFill>
                <a:srgbClr val="23408E"/>
              </a:solidFill>
              <a:latin typeface="Arial" panose="020B0604020202020204" pitchFamily="34" charset="0"/>
              <a:cs typeface="Arial" panose="020B0604020202020204" pitchFamily="34" charset="0"/>
            </a:endParaRPr>
          </a:p>
        </p:txBody>
      </p:sp>
      <p:sp>
        <p:nvSpPr>
          <p:cNvPr id="4" name="TextBox 3">
            <a:extLst>
              <a:ext uri="{FF2B5EF4-FFF2-40B4-BE49-F238E27FC236}">
                <a16:creationId xmlns:a16="http://schemas.microsoft.com/office/drawing/2014/main" id="{39E8CEF4-212B-8FAA-0961-59B21E76234D}"/>
              </a:ext>
            </a:extLst>
          </p:cNvPr>
          <p:cNvSpPr txBox="1"/>
          <p:nvPr/>
        </p:nvSpPr>
        <p:spPr>
          <a:xfrm>
            <a:off x="11430000" y="6569273"/>
            <a:ext cx="762000" cy="276999"/>
          </a:xfrm>
          <a:prstGeom prst="rect">
            <a:avLst/>
          </a:prstGeom>
          <a:noFill/>
        </p:spPr>
        <p:txBody>
          <a:bodyPr wrap="square" rtlCol="0">
            <a:spAutoFit/>
          </a:bodyPr>
          <a:lstStyle/>
          <a:p>
            <a:pPr algn="r"/>
            <a:fld id="{F46008E7-8CD5-47F9-9913-C07C17D1E8C6}" type="slidenum">
              <a:rPr lang="en-US" sz="1200" b="1" smtClean="0">
                <a:solidFill>
                  <a:srgbClr val="23408E"/>
                </a:solidFill>
                <a:cs typeface="Arial" panose="020B0604020202020204" pitchFamily="34" charset="0"/>
              </a:rPr>
              <a:pPr algn="r"/>
              <a:t>45</a:t>
            </a:fld>
            <a:endParaRPr lang="en-US" sz="1200" b="1" dirty="0">
              <a:solidFill>
                <a:srgbClr val="23408E"/>
              </a:solidFill>
              <a:cs typeface="Arial" panose="020B0604020202020204" pitchFamily="34" charset="0"/>
            </a:endParaRPr>
          </a:p>
        </p:txBody>
      </p:sp>
      <p:pic>
        <p:nvPicPr>
          <p:cNvPr id="6" name="Picture 5">
            <a:extLst>
              <a:ext uri="{FF2B5EF4-FFF2-40B4-BE49-F238E27FC236}">
                <a16:creationId xmlns:a16="http://schemas.microsoft.com/office/drawing/2014/main" id="{919D35E3-C4B7-260D-1AFF-06888295064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113337" y="1403"/>
            <a:ext cx="2070117" cy="640080"/>
          </a:xfrm>
          <a:prstGeom prst="rect">
            <a:avLst/>
          </a:prstGeom>
        </p:spPr>
      </p:pic>
    </p:spTree>
    <p:extLst>
      <p:ext uri="{BB962C8B-B14F-4D97-AF65-F5344CB8AC3E}">
        <p14:creationId xmlns:p14="http://schemas.microsoft.com/office/powerpoint/2010/main" val="39207992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8A27C-A392-4E6A-8B2A-D2D028678901}"/>
              </a:ext>
            </a:extLst>
          </p:cNvPr>
          <p:cNvSpPr>
            <a:spLocks noGrp="1"/>
          </p:cNvSpPr>
          <p:nvPr>
            <p:ph type="title"/>
          </p:nvPr>
        </p:nvSpPr>
        <p:spPr>
          <a:xfrm>
            <a:off x="609600" y="1523999"/>
            <a:ext cx="10972800" cy="1325565"/>
          </a:xfrm>
        </p:spPr>
        <p:txBody>
          <a:bodyPr/>
          <a:lstStyle/>
          <a:p>
            <a:pPr algn="l"/>
            <a:r>
              <a:rPr lang="en-US" b="0" i="0" u="none" strike="noStrike" baseline="0" dirty="0">
                <a:solidFill>
                  <a:srgbClr val="23408E"/>
                </a:solidFill>
                <a:latin typeface="Calibri" panose="020F0502020204030204" pitchFamily="34" charset="0"/>
              </a:rPr>
              <a:t>How can a geomagnetic storm affect HF propagation?</a:t>
            </a:r>
          </a:p>
        </p:txBody>
      </p:sp>
      <p:sp>
        <p:nvSpPr>
          <p:cNvPr id="3" name="Text Placeholder 2">
            <a:extLst>
              <a:ext uri="{FF2B5EF4-FFF2-40B4-BE49-F238E27FC236}">
                <a16:creationId xmlns:a16="http://schemas.microsoft.com/office/drawing/2014/main" id="{B18AEFB2-6E7E-4F8D-A714-564734C5A27B}"/>
              </a:ext>
            </a:extLst>
          </p:cNvPr>
          <p:cNvSpPr>
            <a:spLocks noGrp="1"/>
          </p:cNvSpPr>
          <p:nvPr>
            <p:ph type="body" idx="1"/>
          </p:nvPr>
        </p:nvSpPr>
        <p:spPr/>
        <p:txBody>
          <a:bodyPr/>
          <a:lstStyle/>
          <a:p>
            <a:pPr marL="457200" indent="-457200">
              <a:buFont typeface="+mj-lt"/>
              <a:buAutoNum type="alphaUcPeriod"/>
            </a:pPr>
            <a:r>
              <a:rPr lang="en-US" b="0" i="0" u="none" strike="noStrike" baseline="0" dirty="0">
                <a:latin typeface="Calibri" panose="020F0502020204030204" pitchFamily="34" charset="0"/>
              </a:rPr>
              <a:t>Improve high-latitude HF propagation</a:t>
            </a:r>
          </a:p>
          <a:p>
            <a:pPr marL="457200" indent="-457200">
              <a:buFont typeface="+mj-lt"/>
              <a:buAutoNum type="alphaUcPeriod"/>
            </a:pPr>
            <a:r>
              <a:rPr lang="en-US" b="0" i="0" u="none" strike="noStrike" baseline="0" dirty="0">
                <a:latin typeface="Calibri" panose="020F0502020204030204" pitchFamily="34" charset="0"/>
              </a:rPr>
              <a:t>Degrade ground wave propagation</a:t>
            </a:r>
          </a:p>
          <a:p>
            <a:pPr marL="457200" indent="-457200">
              <a:buFont typeface="+mj-lt"/>
              <a:buAutoNum type="alphaUcPeriod"/>
            </a:pPr>
            <a:r>
              <a:rPr lang="en-US" b="0" i="0" u="none" strike="noStrike" baseline="0" dirty="0">
                <a:latin typeface="Calibri" panose="020F0502020204030204" pitchFamily="34" charset="0"/>
              </a:rPr>
              <a:t>Improve ground wave propagation</a:t>
            </a:r>
          </a:p>
          <a:p>
            <a:pPr marL="457200" indent="-457200">
              <a:buFont typeface="+mj-lt"/>
              <a:buAutoNum type="alphaUcPeriod"/>
            </a:pPr>
            <a:r>
              <a:rPr lang="en-US" b="0" i="0" u="none" strike="noStrike" baseline="0" dirty="0">
                <a:latin typeface="Calibri" panose="020F0502020204030204" pitchFamily="34" charset="0"/>
              </a:rPr>
              <a:t>Degrade high-latitude HF propagation</a:t>
            </a:r>
            <a:endParaRPr lang="pt-BR" b="0" i="0" u="none" strike="noStrike" baseline="0" dirty="0">
              <a:latin typeface="Calibri" panose="020F0502020204030204" pitchFamily="34" charset="0"/>
            </a:endParaRPr>
          </a:p>
        </p:txBody>
      </p:sp>
      <p:sp>
        <p:nvSpPr>
          <p:cNvPr id="5" name="TextBox 4">
            <a:extLst>
              <a:ext uri="{FF2B5EF4-FFF2-40B4-BE49-F238E27FC236}">
                <a16:creationId xmlns:a16="http://schemas.microsoft.com/office/drawing/2014/main" id="{68197C56-9C53-4F30-AAFA-DC763E33DD3F}"/>
              </a:ext>
            </a:extLst>
          </p:cNvPr>
          <p:cNvSpPr txBox="1"/>
          <p:nvPr/>
        </p:nvSpPr>
        <p:spPr>
          <a:xfrm>
            <a:off x="0" y="6477000"/>
            <a:ext cx="8001000" cy="338554"/>
          </a:xfrm>
          <a:prstGeom prst="rect">
            <a:avLst/>
          </a:prstGeom>
          <a:noFill/>
        </p:spPr>
        <p:txBody>
          <a:bodyPr wrap="square" rtlCol="0">
            <a:spAutoFit/>
          </a:bodyPr>
          <a:lstStyle/>
          <a:p>
            <a:r>
              <a:rPr lang="pt-BR" sz="1600" b="1" dirty="0">
                <a:solidFill>
                  <a:srgbClr val="23408E"/>
                </a:solidFill>
                <a:latin typeface="Arial" panose="020B0604020202020204" pitchFamily="34" charset="0"/>
                <a:cs typeface="Arial" panose="020B0604020202020204" pitchFamily="34" charset="0"/>
              </a:rPr>
              <a:t>G3A08 (D) Page 8-12</a:t>
            </a:r>
            <a:endParaRPr lang="en-US" sz="1600" b="1" dirty="0">
              <a:solidFill>
                <a:srgbClr val="23408E"/>
              </a:solidFill>
              <a:latin typeface="Arial" panose="020B0604020202020204" pitchFamily="34" charset="0"/>
              <a:cs typeface="Arial" panose="020B0604020202020204" pitchFamily="34" charset="0"/>
            </a:endParaRPr>
          </a:p>
        </p:txBody>
      </p:sp>
      <p:sp>
        <p:nvSpPr>
          <p:cNvPr id="4" name="TextBox 3">
            <a:extLst>
              <a:ext uri="{FF2B5EF4-FFF2-40B4-BE49-F238E27FC236}">
                <a16:creationId xmlns:a16="http://schemas.microsoft.com/office/drawing/2014/main" id="{BB015581-97A2-167B-D74F-DC4A7ABC62F4}"/>
              </a:ext>
            </a:extLst>
          </p:cNvPr>
          <p:cNvSpPr txBox="1"/>
          <p:nvPr/>
        </p:nvSpPr>
        <p:spPr>
          <a:xfrm>
            <a:off x="11430000" y="6569273"/>
            <a:ext cx="762000" cy="276999"/>
          </a:xfrm>
          <a:prstGeom prst="rect">
            <a:avLst/>
          </a:prstGeom>
          <a:noFill/>
        </p:spPr>
        <p:txBody>
          <a:bodyPr wrap="square" rtlCol="0">
            <a:spAutoFit/>
          </a:bodyPr>
          <a:lstStyle/>
          <a:p>
            <a:pPr algn="r"/>
            <a:fld id="{F46008E7-8CD5-47F9-9913-C07C17D1E8C6}" type="slidenum">
              <a:rPr lang="en-US" sz="1200" b="1" smtClean="0">
                <a:solidFill>
                  <a:srgbClr val="23408E"/>
                </a:solidFill>
                <a:cs typeface="Arial" panose="020B0604020202020204" pitchFamily="34" charset="0"/>
              </a:rPr>
              <a:pPr algn="r"/>
              <a:t>46</a:t>
            </a:fld>
            <a:endParaRPr lang="en-US" sz="1200" b="1" dirty="0">
              <a:solidFill>
                <a:srgbClr val="23408E"/>
              </a:solidFill>
              <a:cs typeface="Arial" panose="020B0604020202020204" pitchFamily="34" charset="0"/>
            </a:endParaRPr>
          </a:p>
        </p:txBody>
      </p:sp>
      <p:pic>
        <p:nvPicPr>
          <p:cNvPr id="6" name="Picture 5">
            <a:extLst>
              <a:ext uri="{FF2B5EF4-FFF2-40B4-BE49-F238E27FC236}">
                <a16:creationId xmlns:a16="http://schemas.microsoft.com/office/drawing/2014/main" id="{7D0F3C62-3393-9F4C-E9E4-CA833C47F44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113337" y="1403"/>
            <a:ext cx="2070117" cy="640080"/>
          </a:xfrm>
          <a:prstGeom prst="rect">
            <a:avLst/>
          </a:prstGeom>
        </p:spPr>
      </p:pic>
    </p:spTree>
    <p:extLst>
      <p:ext uri="{BB962C8B-B14F-4D97-AF65-F5344CB8AC3E}">
        <p14:creationId xmlns:p14="http://schemas.microsoft.com/office/powerpoint/2010/main" val="17289500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8A27C-A392-4E6A-8B2A-D2D028678901}"/>
              </a:ext>
            </a:extLst>
          </p:cNvPr>
          <p:cNvSpPr>
            <a:spLocks noGrp="1"/>
          </p:cNvSpPr>
          <p:nvPr>
            <p:ph type="title"/>
          </p:nvPr>
        </p:nvSpPr>
        <p:spPr>
          <a:xfrm>
            <a:off x="609600" y="1523999"/>
            <a:ext cx="10972800" cy="1325565"/>
          </a:xfrm>
        </p:spPr>
        <p:txBody>
          <a:bodyPr/>
          <a:lstStyle/>
          <a:p>
            <a:pPr algn="l"/>
            <a:r>
              <a:rPr lang="en-US" b="0" i="0" u="none" strike="noStrike" baseline="0" dirty="0">
                <a:solidFill>
                  <a:srgbClr val="23408E"/>
                </a:solidFill>
                <a:latin typeface="Calibri" panose="020F0502020204030204" pitchFamily="34" charset="0"/>
              </a:rPr>
              <a:t>How can high geomagnetic activity benefit radio communications?</a:t>
            </a:r>
          </a:p>
        </p:txBody>
      </p:sp>
      <p:sp>
        <p:nvSpPr>
          <p:cNvPr id="3" name="Text Placeholder 2">
            <a:extLst>
              <a:ext uri="{FF2B5EF4-FFF2-40B4-BE49-F238E27FC236}">
                <a16:creationId xmlns:a16="http://schemas.microsoft.com/office/drawing/2014/main" id="{B18AEFB2-6E7E-4F8D-A714-564734C5A27B}"/>
              </a:ext>
            </a:extLst>
          </p:cNvPr>
          <p:cNvSpPr>
            <a:spLocks noGrp="1"/>
          </p:cNvSpPr>
          <p:nvPr>
            <p:ph type="body" idx="1"/>
          </p:nvPr>
        </p:nvSpPr>
        <p:spPr/>
        <p:txBody>
          <a:bodyPr/>
          <a:lstStyle/>
          <a:p>
            <a:pPr marL="457200" indent="-457200">
              <a:buFont typeface="+mj-lt"/>
              <a:buAutoNum type="alphaUcPeriod"/>
            </a:pPr>
            <a:r>
              <a:rPr lang="en-US" b="0" i="0" u="none" strike="noStrike" baseline="0" dirty="0">
                <a:latin typeface="Calibri" panose="020F0502020204030204" pitchFamily="34" charset="0"/>
              </a:rPr>
              <a:t>Creates auroras that can reflect VHF signals</a:t>
            </a:r>
          </a:p>
          <a:p>
            <a:pPr marL="457200" indent="-457200">
              <a:buFont typeface="+mj-lt"/>
              <a:buAutoNum type="alphaUcPeriod"/>
            </a:pPr>
            <a:r>
              <a:rPr lang="en-US" b="0" i="0" u="none" strike="noStrike" baseline="0" dirty="0">
                <a:latin typeface="Calibri" panose="020F0502020204030204" pitchFamily="34" charset="0"/>
              </a:rPr>
              <a:t>Increases signal strength for HF signals passing through the polar regions</a:t>
            </a:r>
          </a:p>
          <a:p>
            <a:pPr marL="457200" indent="-457200">
              <a:buFont typeface="+mj-lt"/>
              <a:buAutoNum type="alphaUcPeriod"/>
            </a:pPr>
            <a:r>
              <a:rPr lang="en-US" b="0" i="0" u="none" strike="noStrike" baseline="0" dirty="0">
                <a:latin typeface="Calibri" panose="020F0502020204030204" pitchFamily="34" charset="0"/>
              </a:rPr>
              <a:t>Improve HF long path propagation</a:t>
            </a:r>
          </a:p>
          <a:p>
            <a:pPr marL="457200" indent="-457200">
              <a:buFont typeface="+mj-lt"/>
              <a:buAutoNum type="alphaUcPeriod"/>
            </a:pPr>
            <a:r>
              <a:rPr lang="en-US" b="0" i="0" u="none" strike="noStrike" baseline="0" dirty="0">
                <a:latin typeface="Calibri" panose="020F0502020204030204" pitchFamily="34" charset="0"/>
              </a:rPr>
              <a:t>Reduce long delayed echoes</a:t>
            </a:r>
            <a:endParaRPr lang="pt-BR" b="0" i="0" u="none" strike="noStrike" baseline="0" dirty="0">
              <a:latin typeface="Calibri" panose="020F0502020204030204" pitchFamily="34" charset="0"/>
            </a:endParaRPr>
          </a:p>
        </p:txBody>
      </p:sp>
      <p:sp>
        <p:nvSpPr>
          <p:cNvPr id="5" name="TextBox 4">
            <a:extLst>
              <a:ext uri="{FF2B5EF4-FFF2-40B4-BE49-F238E27FC236}">
                <a16:creationId xmlns:a16="http://schemas.microsoft.com/office/drawing/2014/main" id="{68197C56-9C53-4F30-AAFA-DC763E33DD3F}"/>
              </a:ext>
            </a:extLst>
          </p:cNvPr>
          <p:cNvSpPr txBox="1"/>
          <p:nvPr/>
        </p:nvSpPr>
        <p:spPr>
          <a:xfrm>
            <a:off x="0" y="6477000"/>
            <a:ext cx="8001000" cy="338554"/>
          </a:xfrm>
          <a:prstGeom prst="rect">
            <a:avLst/>
          </a:prstGeom>
          <a:noFill/>
        </p:spPr>
        <p:txBody>
          <a:bodyPr wrap="square" rtlCol="0">
            <a:spAutoFit/>
          </a:bodyPr>
          <a:lstStyle/>
          <a:p>
            <a:r>
              <a:rPr lang="pt-BR" sz="1600" b="1" dirty="0">
                <a:solidFill>
                  <a:srgbClr val="23408E"/>
                </a:solidFill>
                <a:latin typeface="Arial" panose="020B0604020202020204" pitchFamily="34" charset="0"/>
                <a:cs typeface="Arial" panose="020B0604020202020204" pitchFamily="34" charset="0"/>
              </a:rPr>
              <a:t>G3A09 (A) Page 8-12</a:t>
            </a:r>
            <a:endParaRPr lang="en-US" sz="1600" b="1" dirty="0">
              <a:solidFill>
                <a:srgbClr val="23408E"/>
              </a:solidFill>
              <a:latin typeface="Arial" panose="020B0604020202020204" pitchFamily="34" charset="0"/>
              <a:cs typeface="Arial" panose="020B0604020202020204" pitchFamily="34" charset="0"/>
            </a:endParaRPr>
          </a:p>
        </p:txBody>
      </p:sp>
      <p:sp>
        <p:nvSpPr>
          <p:cNvPr id="4" name="TextBox 3">
            <a:extLst>
              <a:ext uri="{FF2B5EF4-FFF2-40B4-BE49-F238E27FC236}">
                <a16:creationId xmlns:a16="http://schemas.microsoft.com/office/drawing/2014/main" id="{BD4EEF17-6C00-0D3D-CF7E-956FACE60884}"/>
              </a:ext>
            </a:extLst>
          </p:cNvPr>
          <p:cNvSpPr txBox="1"/>
          <p:nvPr/>
        </p:nvSpPr>
        <p:spPr>
          <a:xfrm>
            <a:off x="11430000" y="6569273"/>
            <a:ext cx="762000" cy="276999"/>
          </a:xfrm>
          <a:prstGeom prst="rect">
            <a:avLst/>
          </a:prstGeom>
          <a:noFill/>
        </p:spPr>
        <p:txBody>
          <a:bodyPr wrap="square" rtlCol="0">
            <a:spAutoFit/>
          </a:bodyPr>
          <a:lstStyle/>
          <a:p>
            <a:pPr algn="r"/>
            <a:fld id="{F46008E7-8CD5-47F9-9913-C07C17D1E8C6}" type="slidenum">
              <a:rPr lang="en-US" sz="1200" b="1" smtClean="0">
                <a:solidFill>
                  <a:srgbClr val="23408E"/>
                </a:solidFill>
                <a:cs typeface="Arial" panose="020B0604020202020204" pitchFamily="34" charset="0"/>
              </a:rPr>
              <a:pPr algn="r"/>
              <a:t>47</a:t>
            </a:fld>
            <a:endParaRPr lang="en-US" sz="1200" b="1" dirty="0">
              <a:solidFill>
                <a:srgbClr val="23408E"/>
              </a:solidFill>
              <a:cs typeface="Arial" panose="020B0604020202020204" pitchFamily="34" charset="0"/>
            </a:endParaRPr>
          </a:p>
        </p:txBody>
      </p:sp>
      <p:pic>
        <p:nvPicPr>
          <p:cNvPr id="6" name="Picture 5">
            <a:extLst>
              <a:ext uri="{FF2B5EF4-FFF2-40B4-BE49-F238E27FC236}">
                <a16:creationId xmlns:a16="http://schemas.microsoft.com/office/drawing/2014/main" id="{700D002A-31A0-0034-7B9A-BC9602627E5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113337" y="1403"/>
            <a:ext cx="2070117" cy="640080"/>
          </a:xfrm>
          <a:prstGeom prst="rect">
            <a:avLst/>
          </a:prstGeom>
        </p:spPr>
      </p:pic>
    </p:spTree>
    <p:extLst>
      <p:ext uri="{BB962C8B-B14F-4D97-AF65-F5344CB8AC3E}">
        <p14:creationId xmlns:p14="http://schemas.microsoft.com/office/powerpoint/2010/main" val="2632977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8A27C-A392-4E6A-8B2A-D2D028678901}"/>
              </a:ext>
            </a:extLst>
          </p:cNvPr>
          <p:cNvSpPr>
            <a:spLocks noGrp="1"/>
          </p:cNvSpPr>
          <p:nvPr>
            <p:ph type="title"/>
          </p:nvPr>
        </p:nvSpPr>
        <p:spPr>
          <a:xfrm>
            <a:off x="609600" y="1523999"/>
            <a:ext cx="10972800" cy="1325565"/>
          </a:xfrm>
        </p:spPr>
        <p:txBody>
          <a:bodyPr/>
          <a:lstStyle/>
          <a:p>
            <a:pPr algn="l"/>
            <a:r>
              <a:rPr lang="en-US" b="0" i="0" u="none" strike="noStrike" baseline="0" dirty="0">
                <a:solidFill>
                  <a:srgbClr val="23408E"/>
                </a:solidFill>
                <a:latin typeface="Calibri" panose="020F0502020204030204" pitchFamily="34" charset="0"/>
              </a:rPr>
              <a:t>How long does it take a coronal mass ejection to affect radio propagation on Earth?</a:t>
            </a:r>
          </a:p>
        </p:txBody>
      </p:sp>
      <p:sp>
        <p:nvSpPr>
          <p:cNvPr id="3" name="Text Placeholder 2">
            <a:extLst>
              <a:ext uri="{FF2B5EF4-FFF2-40B4-BE49-F238E27FC236}">
                <a16:creationId xmlns:a16="http://schemas.microsoft.com/office/drawing/2014/main" id="{B18AEFB2-6E7E-4F8D-A714-564734C5A27B}"/>
              </a:ext>
            </a:extLst>
          </p:cNvPr>
          <p:cNvSpPr>
            <a:spLocks noGrp="1"/>
          </p:cNvSpPr>
          <p:nvPr>
            <p:ph type="body" idx="1"/>
          </p:nvPr>
        </p:nvSpPr>
        <p:spPr/>
        <p:txBody>
          <a:bodyPr/>
          <a:lstStyle/>
          <a:p>
            <a:pPr marL="457200" indent="-457200">
              <a:buFont typeface="+mj-lt"/>
              <a:buAutoNum type="alphaUcPeriod"/>
            </a:pPr>
            <a:r>
              <a:rPr lang="en-US" b="0" i="0" u="none" strike="noStrike" baseline="0" dirty="0">
                <a:latin typeface="Calibri" panose="020F0502020204030204" pitchFamily="34" charset="0"/>
              </a:rPr>
              <a:t>28 days</a:t>
            </a:r>
          </a:p>
          <a:p>
            <a:pPr marL="457200" indent="-457200">
              <a:buFont typeface="+mj-lt"/>
              <a:buAutoNum type="alphaUcPeriod"/>
            </a:pPr>
            <a:r>
              <a:rPr lang="en-US" b="0" i="0" u="none" strike="noStrike" baseline="0" dirty="0">
                <a:latin typeface="Calibri" panose="020F0502020204030204" pitchFamily="34" charset="0"/>
              </a:rPr>
              <a:t>14 days</a:t>
            </a:r>
          </a:p>
          <a:p>
            <a:pPr marL="457200" indent="-457200">
              <a:buFont typeface="+mj-lt"/>
              <a:buAutoNum type="alphaUcPeriod"/>
            </a:pPr>
            <a:r>
              <a:rPr lang="en-US" b="0" i="0" u="none" strike="noStrike" baseline="0" dirty="0">
                <a:latin typeface="Calibri" panose="020F0502020204030204" pitchFamily="34" charset="0"/>
              </a:rPr>
              <a:t>4 to 8 minutes</a:t>
            </a:r>
          </a:p>
          <a:p>
            <a:pPr marL="457200" indent="-457200">
              <a:buFont typeface="+mj-lt"/>
              <a:buAutoNum type="alphaUcPeriod"/>
            </a:pPr>
            <a:r>
              <a:rPr lang="en-US" b="0" i="0" u="none" strike="noStrike" baseline="0" dirty="0">
                <a:latin typeface="Calibri" panose="020F0502020204030204" pitchFamily="34" charset="0"/>
              </a:rPr>
              <a:t>15 hours to several days</a:t>
            </a:r>
            <a:endParaRPr lang="pt-BR" b="0" i="0" u="none" strike="noStrike" baseline="0" dirty="0">
              <a:latin typeface="Calibri" panose="020F0502020204030204" pitchFamily="34" charset="0"/>
            </a:endParaRPr>
          </a:p>
        </p:txBody>
      </p:sp>
      <p:sp>
        <p:nvSpPr>
          <p:cNvPr id="5" name="TextBox 4">
            <a:extLst>
              <a:ext uri="{FF2B5EF4-FFF2-40B4-BE49-F238E27FC236}">
                <a16:creationId xmlns:a16="http://schemas.microsoft.com/office/drawing/2014/main" id="{68197C56-9C53-4F30-AAFA-DC763E33DD3F}"/>
              </a:ext>
            </a:extLst>
          </p:cNvPr>
          <p:cNvSpPr txBox="1"/>
          <p:nvPr/>
        </p:nvSpPr>
        <p:spPr>
          <a:xfrm>
            <a:off x="0" y="6477000"/>
            <a:ext cx="8001000" cy="338554"/>
          </a:xfrm>
          <a:prstGeom prst="rect">
            <a:avLst/>
          </a:prstGeom>
          <a:noFill/>
        </p:spPr>
        <p:txBody>
          <a:bodyPr wrap="square" rtlCol="0">
            <a:spAutoFit/>
          </a:bodyPr>
          <a:lstStyle/>
          <a:p>
            <a:r>
              <a:rPr lang="pt-BR" sz="1600" b="1" dirty="0">
                <a:solidFill>
                  <a:srgbClr val="23408E"/>
                </a:solidFill>
                <a:latin typeface="Arial" panose="020B0604020202020204" pitchFamily="34" charset="0"/>
                <a:cs typeface="Arial" panose="020B0604020202020204" pitchFamily="34" charset="0"/>
              </a:rPr>
              <a:t>G3A11 (D) Page 8-12</a:t>
            </a:r>
            <a:endParaRPr lang="en-US" sz="1600" b="1" dirty="0">
              <a:solidFill>
                <a:srgbClr val="23408E"/>
              </a:solidFill>
              <a:latin typeface="Arial" panose="020B0604020202020204" pitchFamily="34" charset="0"/>
              <a:cs typeface="Arial" panose="020B0604020202020204" pitchFamily="34" charset="0"/>
            </a:endParaRPr>
          </a:p>
        </p:txBody>
      </p:sp>
      <p:sp>
        <p:nvSpPr>
          <p:cNvPr id="4" name="TextBox 3">
            <a:extLst>
              <a:ext uri="{FF2B5EF4-FFF2-40B4-BE49-F238E27FC236}">
                <a16:creationId xmlns:a16="http://schemas.microsoft.com/office/drawing/2014/main" id="{CF6979AA-CC23-6325-A3BD-A0D872D4BB72}"/>
              </a:ext>
            </a:extLst>
          </p:cNvPr>
          <p:cNvSpPr txBox="1"/>
          <p:nvPr/>
        </p:nvSpPr>
        <p:spPr>
          <a:xfrm>
            <a:off x="11430000" y="6569273"/>
            <a:ext cx="762000" cy="276999"/>
          </a:xfrm>
          <a:prstGeom prst="rect">
            <a:avLst/>
          </a:prstGeom>
          <a:noFill/>
        </p:spPr>
        <p:txBody>
          <a:bodyPr wrap="square" rtlCol="0">
            <a:spAutoFit/>
          </a:bodyPr>
          <a:lstStyle/>
          <a:p>
            <a:pPr algn="r"/>
            <a:fld id="{F46008E7-8CD5-47F9-9913-C07C17D1E8C6}" type="slidenum">
              <a:rPr lang="en-US" sz="1200" b="1" smtClean="0">
                <a:solidFill>
                  <a:srgbClr val="23408E"/>
                </a:solidFill>
                <a:cs typeface="Arial" panose="020B0604020202020204" pitchFamily="34" charset="0"/>
              </a:rPr>
              <a:pPr algn="r"/>
              <a:t>48</a:t>
            </a:fld>
            <a:endParaRPr lang="en-US" sz="1200" b="1" dirty="0">
              <a:solidFill>
                <a:srgbClr val="23408E"/>
              </a:solidFill>
              <a:cs typeface="Arial" panose="020B0604020202020204" pitchFamily="34" charset="0"/>
            </a:endParaRPr>
          </a:p>
        </p:txBody>
      </p:sp>
      <p:pic>
        <p:nvPicPr>
          <p:cNvPr id="6" name="Picture 5">
            <a:extLst>
              <a:ext uri="{FF2B5EF4-FFF2-40B4-BE49-F238E27FC236}">
                <a16:creationId xmlns:a16="http://schemas.microsoft.com/office/drawing/2014/main" id="{CEA64278-955C-8D8A-2333-5BB2F8DBADD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113337" y="1403"/>
            <a:ext cx="2070117" cy="640080"/>
          </a:xfrm>
          <a:prstGeom prst="rect">
            <a:avLst/>
          </a:prstGeom>
        </p:spPr>
      </p:pic>
    </p:spTree>
    <p:extLst>
      <p:ext uri="{BB962C8B-B14F-4D97-AF65-F5344CB8AC3E}">
        <p14:creationId xmlns:p14="http://schemas.microsoft.com/office/powerpoint/2010/main" val="7798815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8A27C-A392-4E6A-8B2A-D2D028678901}"/>
              </a:ext>
            </a:extLst>
          </p:cNvPr>
          <p:cNvSpPr>
            <a:spLocks noGrp="1"/>
          </p:cNvSpPr>
          <p:nvPr>
            <p:ph type="title"/>
          </p:nvPr>
        </p:nvSpPr>
        <p:spPr>
          <a:xfrm>
            <a:off x="609600" y="1523999"/>
            <a:ext cx="10972800" cy="1325565"/>
          </a:xfrm>
        </p:spPr>
        <p:txBody>
          <a:bodyPr>
            <a:normAutofit/>
          </a:bodyPr>
          <a:lstStyle/>
          <a:p>
            <a:pPr algn="l"/>
            <a:r>
              <a:rPr lang="en-US" b="0" i="0" u="none" strike="noStrike" baseline="0" dirty="0">
                <a:solidFill>
                  <a:srgbClr val="23408E"/>
                </a:solidFill>
                <a:latin typeface="Calibri" panose="020F0502020204030204" pitchFamily="34" charset="0"/>
              </a:rPr>
              <a:t>How is long distance radio communication usually affected by the charged particles that reach Earth from solar coronal holes?</a:t>
            </a:r>
          </a:p>
        </p:txBody>
      </p:sp>
      <p:sp>
        <p:nvSpPr>
          <p:cNvPr id="3" name="Text Placeholder 2">
            <a:extLst>
              <a:ext uri="{FF2B5EF4-FFF2-40B4-BE49-F238E27FC236}">
                <a16:creationId xmlns:a16="http://schemas.microsoft.com/office/drawing/2014/main" id="{B18AEFB2-6E7E-4F8D-A714-564734C5A27B}"/>
              </a:ext>
            </a:extLst>
          </p:cNvPr>
          <p:cNvSpPr>
            <a:spLocks noGrp="1"/>
          </p:cNvSpPr>
          <p:nvPr>
            <p:ph type="body" idx="1"/>
          </p:nvPr>
        </p:nvSpPr>
        <p:spPr/>
        <p:txBody>
          <a:bodyPr/>
          <a:lstStyle/>
          <a:p>
            <a:pPr marL="457200" indent="-457200">
              <a:buFont typeface="+mj-lt"/>
              <a:buAutoNum type="alphaUcPeriod"/>
            </a:pPr>
            <a:r>
              <a:rPr lang="en-US" b="0" i="0" u="none" strike="noStrike" baseline="0" dirty="0">
                <a:latin typeface="Calibri" panose="020F0502020204030204" pitchFamily="34" charset="0"/>
              </a:rPr>
              <a:t>HF communication is improved</a:t>
            </a:r>
          </a:p>
          <a:p>
            <a:pPr marL="457200" indent="-457200">
              <a:buFont typeface="+mj-lt"/>
              <a:buAutoNum type="alphaUcPeriod"/>
            </a:pPr>
            <a:r>
              <a:rPr lang="en-US" b="0" i="0" u="none" strike="noStrike" baseline="0" dirty="0">
                <a:latin typeface="Calibri" panose="020F0502020204030204" pitchFamily="34" charset="0"/>
              </a:rPr>
              <a:t>HF communication is disturbed</a:t>
            </a:r>
          </a:p>
          <a:p>
            <a:pPr marL="457200" indent="-457200">
              <a:buFont typeface="+mj-lt"/>
              <a:buAutoNum type="alphaUcPeriod"/>
            </a:pPr>
            <a:r>
              <a:rPr lang="en-US" b="0" i="0" u="none" strike="noStrike" baseline="0" dirty="0">
                <a:latin typeface="Calibri" panose="020F0502020204030204" pitchFamily="34" charset="0"/>
              </a:rPr>
              <a:t>VHF/UHF ducting is improved</a:t>
            </a:r>
          </a:p>
          <a:p>
            <a:pPr marL="457200" indent="-457200">
              <a:buFont typeface="+mj-lt"/>
              <a:buAutoNum type="alphaUcPeriod"/>
            </a:pPr>
            <a:r>
              <a:rPr lang="en-US" b="0" i="0" u="none" strike="noStrike" baseline="0" dirty="0">
                <a:latin typeface="Calibri" panose="020F0502020204030204" pitchFamily="34" charset="0"/>
              </a:rPr>
              <a:t>VHF/UHF ducting is disturbed</a:t>
            </a:r>
            <a:endParaRPr lang="pt-BR" b="0" i="0" u="none" strike="noStrike" baseline="0" dirty="0">
              <a:latin typeface="Calibri" panose="020F0502020204030204" pitchFamily="34" charset="0"/>
            </a:endParaRPr>
          </a:p>
        </p:txBody>
      </p:sp>
      <p:sp>
        <p:nvSpPr>
          <p:cNvPr id="5" name="TextBox 4">
            <a:extLst>
              <a:ext uri="{FF2B5EF4-FFF2-40B4-BE49-F238E27FC236}">
                <a16:creationId xmlns:a16="http://schemas.microsoft.com/office/drawing/2014/main" id="{68197C56-9C53-4F30-AAFA-DC763E33DD3F}"/>
              </a:ext>
            </a:extLst>
          </p:cNvPr>
          <p:cNvSpPr txBox="1"/>
          <p:nvPr/>
        </p:nvSpPr>
        <p:spPr>
          <a:xfrm>
            <a:off x="0" y="6477000"/>
            <a:ext cx="8001000" cy="338554"/>
          </a:xfrm>
          <a:prstGeom prst="rect">
            <a:avLst/>
          </a:prstGeom>
          <a:noFill/>
        </p:spPr>
        <p:txBody>
          <a:bodyPr wrap="square" rtlCol="0">
            <a:spAutoFit/>
          </a:bodyPr>
          <a:lstStyle/>
          <a:p>
            <a:r>
              <a:rPr lang="pt-BR" sz="1600" b="1" dirty="0">
                <a:solidFill>
                  <a:srgbClr val="23408E"/>
                </a:solidFill>
                <a:latin typeface="Arial" panose="020B0604020202020204" pitchFamily="34" charset="0"/>
                <a:cs typeface="Arial" panose="020B0604020202020204" pitchFamily="34" charset="0"/>
              </a:rPr>
              <a:t>G3A14 (B) Page 8-12</a:t>
            </a:r>
            <a:endParaRPr lang="en-US" sz="1600" b="1" dirty="0">
              <a:solidFill>
                <a:srgbClr val="23408E"/>
              </a:solidFill>
              <a:latin typeface="Arial" panose="020B0604020202020204" pitchFamily="34" charset="0"/>
              <a:cs typeface="Arial" panose="020B0604020202020204" pitchFamily="34" charset="0"/>
            </a:endParaRPr>
          </a:p>
        </p:txBody>
      </p:sp>
      <p:sp>
        <p:nvSpPr>
          <p:cNvPr id="4" name="TextBox 3">
            <a:extLst>
              <a:ext uri="{FF2B5EF4-FFF2-40B4-BE49-F238E27FC236}">
                <a16:creationId xmlns:a16="http://schemas.microsoft.com/office/drawing/2014/main" id="{12EA49C5-8A5C-B703-4082-EE11BA010DEF}"/>
              </a:ext>
            </a:extLst>
          </p:cNvPr>
          <p:cNvSpPr txBox="1"/>
          <p:nvPr/>
        </p:nvSpPr>
        <p:spPr>
          <a:xfrm>
            <a:off x="11430000" y="6569273"/>
            <a:ext cx="762000" cy="276999"/>
          </a:xfrm>
          <a:prstGeom prst="rect">
            <a:avLst/>
          </a:prstGeom>
          <a:noFill/>
        </p:spPr>
        <p:txBody>
          <a:bodyPr wrap="square" rtlCol="0">
            <a:spAutoFit/>
          </a:bodyPr>
          <a:lstStyle/>
          <a:p>
            <a:pPr algn="r"/>
            <a:fld id="{F46008E7-8CD5-47F9-9913-C07C17D1E8C6}" type="slidenum">
              <a:rPr lang="en-US" sz="1200" b="1" smtClean="0">
                <a:solidFill>
                  <a:srgbClr val="23408E"/>
                </a:solidFill>
                <a:cs typeface="Arial" panose="020B0604020202020204" pitchFamily="34" charset="0"/>
              </a:rPr>
              <a:pPr algn="r"/>
              <a:t>49</a:t>
            </a:fld>
            <a:endParaRPr lang="en-US" sz="1200" b="1" dirty="0">
              <a:solidFill>
                <a:srgbClr val="23408E"/>
              </a:solidFill>
              <a:cs typeface="Arial" panose="020B0604020202020204" pitchFamily="34" charset="0"/>
            </a:endParaRPr>
          </a:p>
        </p:txBody>
      </p:sp>
      <p:pic>
        <p:nvPicPr>
          <p:cNvPr id="6" name="Picture 5">
            <a:extLst>
              <a:ext uri="{FF2B5EF4-FFF2-40B4-BE49-F238E27FC236}">
                <a16:creationId xmlns:a16="http://schemas.microsoft.com/office/drawing/2014/main" id="{36F184AB-0249-089D-9882-007A6C52575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113337" y="1403"/>
            <a:ext cx="2070117" cy="640080"/>
          </a:xfrm>
          <a:prstGeom prst="rect">
            <a:avLst/>
          </a:prstGeom>
        </p:spPr>
      </p:pic>
    </p:spTree>
    <p:extLst>
      <p:ext uri="{BB962C8B-B14F-4D97-AF65-F5344CB8AC3E}">
        <p14:creationId xmlns:p14="http://schemas.microsoft.com/office/powerpoint/2010/main" val="13968017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FE9FE9-3255-3AA2-BA07-E9049A7D5909}"/>
              </a:ext>
            </a:extLst>
          </p:cNvPr>
          <p:cNvSpPr>
            <a:spLocks noGrp="1"/>
          </p:cNvSpPr>
          <p:nvPr>
            <p:ph type="title"/>
          </p:nvPr>
        </p:nvSpPr>
        <p:spPr>
          <a:xfrm>
            <a:off x="267876" y="529855"/>
            <a:ext cx="4495509" cy="874595"/>
          </a:xfrm>
        </p:spPr>
        <p:txBody>
          <a:bodyPr>
            <a:normAutofit/>
          </a:bodyPr>
          <a:lstStyle/>
          <a:p>
            <a:pPr algn="l"/>
            <a:r>
              <a:rPr lang="en-US" dirty="0"/>
              <a:t>Ionosphere (cont.)</a:t>
            </a:r>
          </a:p>
        </p:txBody>
      </p:sp>
      <p:sp>
        <p:nvSpPr>
          <p:cNvPr id="3" name="Content Placeholder 2">
            <a:extLst>
              <a:ext uri="{FF2B5EF4-FFF2-40B4-BE49-F238E27FC236}">
                <a16:creationId xmlns:a16="http://schemas.microsoft.com/office/drawing/2014/main" id="{4748C917-AD31-8C4C-1E25-5D2AEA35B729}"/>
              </a:ext>
            </a:extLst>
          </p:cNvPr>
          <p:cNvSpPr>
            <a:spLocks noGrp="1"/>
          </p:cNvSpPr>
          <p:nvPr>
            <p:ph idx="1"/>
          </p:nvPr>
        </p:nvSpPr>
        <p:spPr>
          <a:xfrm>
            <a:off x="0" y="1680499"/>
            <a:ext cx="5049980" cy="4380228"/>
          </a:xfrm>
        </p:spPr>
        <p:txBody>
          <a:bodyPr>
            <a:noAutofit/>
          </a:bodyPr>
          <a:lstStyle/>
          <a:p>
            <a:r>
              <a:rPr lang="en-US" sz="2500" dirty="0"/>
              <a:t>D layer (30 to 60 miles in altitude) is only present when illuminated by the sun</a:t>
            </a:r>
          </a:p>
          <a:p>
            <a:r>
              <a:rPr lang="en-US" sz="2500" dirty="0"/>
              <a:t>Disappears at night because ions and free electrons are close enough together to recombine quickly when no UV is present, returning to a neutral condition</a:t>
            </a:r>
          </a:p>
          <a:p>
            <a:r>
              <a:rPr lang="en-US" sz="2500" dirty="0">
                <a:latin typeface="Calibri" panose="020F0502020204030204" pitchFamily="34" charset="0"/>
                <a:cs typeface="Calibri" panose="020F0502020204030204" pitchFamily="34" charset="0"/>
              </a:rPr>
              <a:t>At night, the D and E regions disappear and the F1 and F2 regions combine to form a single F region</a:t>
            </a:r>
            <a:endParaRPr lang="en-US" sz="2500" dirty="0"/>
          </a:p>
        </p:txBody>
      </p:sp>
      <p:pic>
        <p:nvPicPr>
          <p:cNvPr id="5" name="Picture 4">
            <a:extLst>
              <a:ext uri="{FF2B5EF4-FFF2-40B4-BE49-F238E27FC236}">
                <a16:creationId xmlns:a16="http://schemas.microsoft.com/office/drawing/2014/main" id="{F44A95CB-AEDB-E2A3-6A57-97485E79B0FA}"/>
              </a:ext>
            </a:extLst>
          </p:cNvPr>
          <p:cNvPicPr>
            <a:picLocks noChangeAspect="1"/>
          </p:cNvPicPr>
          <p:nvPr/>
        </p:nvPicPr>
        <p:blipFill>
          <a:blip r:embed="rId2"/>
          <a:stretch>
            <a:fillRect/>
          </a:stretch>
        </p:blipFill>
        <p:spPr>
          <a:xfrm>
            <a:off x="5429692" y="638761"/>
            <a:ext cx="6762308" cy="4038600"/>
          </a:xfrm>
          <a:prstGeom prst="rect">
            <a:avLst/>
          </a:prstGeom>
          <a:ln>
            <a:solidFill>
              <a:schemeClr val="tx1"/>
            </a:solidFill>
          </a:ln>
        </p:spPr>
      </p:pic>
      <p:sp>
        <p:nvSpPr>
          <p:cNvPr id="6" name="TextBox 5">
            <a:extLst>
              <a:ext uri="{FF2B5EF4-FFF2-40B4-BE49-F238E27FC236}">
                <a16:creationId xmlns:a16="http://schemas.microsoft.com/office/drawing/2014/main" id="{80B6DD64-EE71-6E93-0E8F-3235E2206900}"/>
              </a:ext>
            </a:extLst>
          </p:cNvPr>
          <p:cNvSpPr txBox="1"/>
          <p:nvPr/>
        </p:nvSpPr>
        <p:spPr>
          <a:xfrm>
            <a:off x="5374272" y="4905149"/>
            <a:ext cx="6762308" cy="707886"/>
          </a:xfrm>
          <a:prstGeom prst="rect">
            <a:avLst/>
          </a:prstGeom>
          <a:noFill/>
        </p:spPr>
        <p:txBody>
          <a:bodyPr wrap="square" rtlCol="0">
            <a:spAutoFit/>
          </a:bodyPr>
          <a:lstStyle/>
          <a:p>
            <a:r>
              <a:rPr lang="en-US" sz="2000" dirty="0">
                <a:latin typeface="Calibri" panose="020F0502020204030204" pitchFamily="34" charset="0"/>
                <a:cs typeface="Calibri" panose="020F0502020204030204" pitchFamily="34" charset="0"/>
              </a:rPr>
              <a:t>Figure 8.1 — The ionosphere consists of several regions of ionized particles at different heights above the Earth. </a:t>
            </a:r>
          </a:p>
        </p:txBody>
      </p:sp>
      <p:pic>
        <p:nvPicPr>
          <p:cNvPr id="4" name="Picture 3">
            <a:extLst>
              <a:ext uri="{FF2B5EF4-FFF2-40B4-BE49-F238E27FC236}">
                <a16:creationId xmlns:a16="http://schemas.microsoft.com/office/drawing/2014/main" id="{F5766F27-BF8B-AFE9-2851-E429EDDC081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408" y="6189404"/>
            <a:ext cx="2070117" cy="640080"/>
          </a:xfrm>
          <a:prstGeom prst="rect">
            <a:avLst/>
          </a:prstGeom>
        </p:spPr>
      </p:pic>
    </p:spTree>
    <p:extLst>
      <p:ext uri="{BB962C8B-B14F-4D97-AF65-F5344CB8AC3E}">
        <p14:creationId xmlns:p14="http://schemas.microsoft.com/office/powerpoint/2010/main" val="7578968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8A27C-A392-4E6A-8B2A-D2D028678901}"/>
              </a:ext>
            </a:extLst>
          </p:cNvPr>
          <p:cNvSpPr>
            <a:spLocks noGrp="1"/>
          </p:cNvSpPr>
          <p:nvPr>
            <p:ph type="title"/>
          </p:nvPr>
        </p:nvSpPr>
        <p:spPr>
          <a:xfrm>
            <a:off x="609600" y="1523999"/>
            <a:ext cx="10972800" cy="1325565"/>
          </a:xfrm>
        </p:spPr>
        <p:txBody>
          <a:bodyPr/>
          <a:lstStyle/>
          <a:p>
            <a:pPr algn="l"/>
            <a:r>
              <a:rPr lang="en-US" b="0" i="0" u="none" strike="noStrike" baseline="0" dirty="0">
                <a:solidFill>
                  <a:srgbClr val="23408E"/>
                </a:solidFill>
                <a:latin typeface="Calibri" panose="020F0502020204030204" pitchFamily="34" charset="0"/>
              </a:rPr>
              <a:t>What factors affect the MUF?</a:t>
            </a:r>
          </a:p>
        </p:txBody>
      </p:sp>
      <p:sp>
        <p:nvSpPr>
          <p:cNvPr id="3" name="Text Placeholder 2">
            <a:extLst>
              <a:ext uri="{FF2B5EF4-FFF2-40B4-BE49-F238E27FC236}">
                <a16:creationId xmlns:a16="http://schemas.microsoft.com/office/drawing/2014/main" id="{B18AEFB2-6E7E-4F8D-A714-564734C5A27B}"/>
              </a:ext>
            </a:extLst>
          </p:cNvPr>
          <p:cNvSpPr>
            <a:spLocks noGrp="1"/>
          </p:cNvSpPr>
          <p:nvPr>
            <p:ph type="body" idx="1"/>
          </p:nvPr>
        </p:nvSpPr>
        <p:spPr/>
        <p:txBody>
          <a:bodyPr/>
          <a:lstStyle/>
          <a:p>
            <a:pPr marL="457200" indent="-457200">
              <a:buFont typeface="+mj-lt"/>
              <a:buAutoNum type="alphaUcPeriod"/>
            </a:pPr>
            <a:r>
              <a:rPr lang="en-US" b="0" i="0" u="none" strike="noStrike" baseline="0" dirty="0">
                <a:latin typeface="Calibri" panose="020F0502020204030204" pitchFamily="34" charset="0"/>
              </a:rPr>
              <a:t>Path distance and location</a:t>
            </a:r>
          </a:p>
          <a:p>
            <a:pPr marL="457200" indent="-457200">
              <a:buFont typeface="+mj-lt"/>
              <a:buAutoNum type="alphaUcPeriod"/>
            </a:pPr>
            <a:r>
              <a:rPr lang="en-US" b="0" i="0" u="none" strike="noStrike" baseline="0" dirty="0">
                <a:latin typeface="Calibri" panose="020F0502020204030204" pitchFamily="34" charset="0"/>
              </a:rPr>
              <a:t>Time of day and season</a:t>
            </a:r>
          </a:p>
          <a:p>
            <a:pPr marL="457200" indent="-457200">
              <a:buFont typeface="+mj-lt"/>
              <a:buAutoNum type="alphaUcPeriod"/>
            </a:pPr>
            <a:r>
              <a:rPr lang="en-US" b="0" i="0" u="none" strike="noStrike" baseline="0" dirty="0">
                <a:latin typeface="Calibri" panose="020F0502020204030204" pitchFamily="34" charset="0"/>
              </a:rPr>
              <a:t>Solar radiation and ionospheric disturbances</a:t>
            </a:r>
          </a:p>
          <a:p>
            <a:pPr marL="457200" indent="-457200">
              <a:buFont typeface="+mj-lt"/>
              <a:buAutoNum type="alphaUcPeriod"/>
            </a:pPr>
            <a:r>
              <a:rPr lang="en-US" b="0" i="0" u="none" strike="noStrike" baseline="0" dirty="0">
                <a:latin typeface="Calibri" panose="020F0502020204030204" pitchFamily="34" charset="0"/>
              </a:rPr>
              <a:t>All these choices are correct</a:t>
            </a:r>
            <a:endParaRPr lang="pt-BR" b="0" i="0" u="none" strike="noStrike" baseline="0" dirty="0">
              <a:latin typeface="Calibri" panose="020F0502020204030204" pitchFamily="34" charset="0"/>
            </a:endParaRPr>
          </a:p>
        </p:txBody>
      </p:sp>
      <p:sp>
        <p:nvSpPr>
          <p:cNvPr id="5" name="TextBox 4">
            <a:extLst>
              <a:ext uri="{FF2B5EF4-FFF2-40B4-BE49-F238E27FC236}">
                <a16:creationId xmlns:a16="http://schemas.microsoft.com/office/drawing/2014/main" id="{68197C56-9C53-4F30-AAFA-DC763E33DD3F}"/>
              </a:ext>
            </a:extLst>
          </p:cNvPr>
          <p:cNvSpPr txBox="1"/>
          <p:nvPr/>
        </p:nvSpPr>
        <p:spPr>
          <a:xfrm>
            <a:off x="0" y="6477000"/>
            <a:ext cx="8001000" cy="338554"/>
          </a:xfrm>
          <a:prstGeom prst="rect">
            <a:avLst/>
          </a:prstGeom>
          <a:noFill/>
        </p:spPr>
        <p:txBody>
          <a:bodyPr wrap="square" rtlCol="0">
            <a:spAutoFit/>
          </a:bodyPr>
          <a:lstStyle/>
          <a:p>
            <a:r>
              <a:rPr lang="pt-BR" sz="1600" b="1" dirty="0">
                <a:solidFill>
                  <a:srgbClr val="23408E"/>
                </a:solidFill>
                <a:latin typeface="Arial" panose="020B0604020202020204" pitchFamily="34" charset="0"/>
                <a:cs typeface="Arial" panose="020B0604020202020204" pitchFamily="34" charset="0"/>
              </a:rPr>
              <a:t>G3B02 (D) Page 8-10</a:t>
            </a:r>
            <a:endParaRPr lang="en-US" sz="1600" b="1" dirty="0">
              <a:solidFill>
                <a:srgbClr val="23408E"/>
              </a:solidFill>
              <a:latin typeface="Arial" panose="020B0604020202020204" pitchFamily="34" charset="0"/>
              <a:cs typeface="Arial" panose="020B0604020202020204" pitchFamily="34" charset="0"/>
            </a:endParaRPr>
          </a:p>
        </p:txBody>
      </p:sp>
      <p:sp>
        <p:nvSpPr>
          <p:cNvPr id="4" name="TextBox 3">
            <a:extLst>
              <a:ext uri="{FF2B5EF4-FFF2-40B4-BE49-F238E27FC236}">
                <a16:creationId xmlns:a16="http://schemas.microsoft.com/office/drawing/2014/main" id="{91164247-03B6-0F45-FDE4-11C07B3C85E6}"/>
              </a:ext>
            </a:extLst>
          </p:cNvPr>
          <p:cNvSpPr txBox="1"/>
          <p:nvPr/>
        </p:nvSpPr>
        <p:spPr>
          <a:xfrm>
            <a:off x="11430000" y="6569273"/>
            <a:ext cx="762000" cy="276999"/>
          </a:xfrm>
          <a:prstGeom prst="rect">
            <a:avLst/>
          </a:prstGeom>
          <a:noFill/>
        </p:spPr>
        <p:txBody>
          <a:bodyPr wrap="square" rtlCol="0">
            <a:spAutoFit/>
          </a:bodyPr>
          <a:lstStyle/>
          <a:p>
            <a:pPr algn="r"/>
            <a:fld id="{F46008E7-8CD5-47F9-9913-C07C17D1E8C6}" type="slidenum">
              <a:rPr lang="en-US" sz="1200" b="1" smtClean="0">
                <a:solidFill>
                  <a:srgbClr val="23408E"/>
                </a:solidFill>
                <a:cs typeface="Arial" panose="020B0604020202020204" pitchFamily="34" charset="0"/>
              </a:rPr>
              <a:pPr algn="r"/>
              <a:t>50</a:t>
            </a:fld>
            <a:endParaRPr lang="en-US" sz="1200" b="1" dirty="0">
              <a:solidFill>
                <a:srgbClr val="23408E"/>
              </a:solidFill>
              <a:cs typeface="Arial" panose="020B0604020202020204" pitchFamily="34" charset="0"/>
            </a:endParaRPr>
          </a:p>
        </p:txBody>
      </p:sp>
      <p:pic>
        <p:nvPicPr>
          <p:cNvPr id="6" name="Picture 5">
            <a:extLst>
              <a:ext uri="{FF2B5EF4-FFF2-40B4-BE49-F238E27FC236}">
                <a16:creationId xmlns:a16="http://schemas.microsoft.com/office/drawing/2014/main" id="{E725B862-F291-7D6F-C3D7-2FE1E8731C1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113337" y="1403"/>
            <a:ext cx="2070117" cy="640080"/>
          </a:xfrm>
          <a:prstGeom prst="rect">
            <a:avLst/>
          </a:prstGeom>
        </p:spPr>
      </p:pic>
    </p:spTree>
    <p:extLst>
      <p:ext uri="{BB962C8B-B14F-4D97-AF65-F5344CB8AC3E}">
        <p14:creationId xmlns:p14="http://schemas.microsoft.com/office/powerpoint/2010/main" val="35635847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8A27C-A392-4E6A-8B2A-D2D028678901}"/>
              </a:ext>
            </a:extLst>
          </p:cNvPr>
          <p:cNvSpPr>
            <a:spLocks noGrp="1"/>
          </p:cNvSpPr>
          <p:nvPr>
            <p:ph type="title"/>
          </p:nvPr>
        </p:nvSpPr>
        <p:spPr>
          <a:xfrm>
            <a:off x="609600" y="1523999"/>
            <a:ext cx="10972800" cy="1325565"/>
          </a:xfrm>
        </p:spPr>
        <p:txBody>
          <a:bodyPr>
            <a:normAutofit/>
          </a:bodyPr>
          <a:lstStyle/>
          <a:p>
            <a:pPr algn="l"/>
            <a:r>
              <a:rPr lang="en-US" b="0" i="0" u="none" strike="noStrike" baseline="0" dirty="0">
                <a:solidFill>
                  <a:srgbClr val="23408E"/>
                </a:solidFill>
                <a:latin typeface="Calibri" panose="020F0502020204030204" pitchFamily="34" charset="0"/>
              </a:rPr>
              <a:t>Which frequency will have the least attenuation for long-distance skip propagation?</a:t>
            </a:r>
          </a:p>
        </p:txBody>
      </p:sp>
      <p:sp>
        <p:nvSpPr>
          <p:cNvPr id="3" name="Text Placeholder 2">
            <a:extLst>
              <a:ext uri="{FF2B5EF4-FFF2-40B4-BE49-F238E27FC236}">
                <a16:creationId xmlns:a16="http://schemas.microsoft.com/office/drawing/2014/main" id="{B18AEFB2-6E7E-4F8D-A714-564734C5A27B}"/>
              </a:ext>
            </a:extLst>
          </p:cNvPr>
          <p:cNvSpPr>
            <a:spLocks noGrp="1"/>
          </p:cNvSpPr>
          <p:nvPr>
            <p:ph type="body" idx="1"/>
          </p:nvPr>
        </p:nvSpPr>
        <p:spPr>
          <a:xfrm>
            <a:off x="609600" y="3200400"/>
            <a:ext cx="11277600" cy="2925764"/>
          </a:xfrm>
        </p:spPr>
        <p:txBody>
          <a:bodyPr/>
          <a:lstStyle/>
          <a:p>
            <a:pPr marL="457200" indent="-457200">
              <a:buFont typeface="+mj-lt"/>
              <a:buAutoNum type="alphaUcPeriod"/>
            </a:pPr>
            <a:r>
              <a:rPr lang="en-US" b="0" i="0" u="none" strike="noStrike" baseline="0" dirty="0">
                <a:latin typeface="Calibri" panose="020F0502020204030204" pitchFamily="34" charset="0"/>
              </a:rPr>
              <a:t>Just below the MUF</a:t>
            </a:r>
          </a:p>
          <a:p>
            <a:pPr marL="457200" indent="-457200">
              <a:buFont typeface="+mj-lt"/>
              <a:buAutoNum type="alphaUcPeriod"/>
            </a:pPr>
            <a:r>
              <a:rPr lang="en-US" b="0" i="0" u="none" strike="noStrike" baseline="0" dirty="0">
                <a:latin typeface="Calibri" panose="020F0502020204030204" pitchFamily="34" charset="0"/>
              </a:rPr>
              <a:t>Just above the LUF</a:t>
            </a:r>
          </a:p>
          <a:p>
            <a:pPr marL="457200" indent="-457200">
              <a:buFont typeface="+mj-lt"/>
              <a:buAutoNum type="alphaUcPeriod"/>
            </a:pPr>
            <a:r>
              <a:rPr lang="en-US" b="0" i="0" u="none" strike="noStrike" baseline="0" dirty="0">
                <a:latin typeface="Calibri" panose="020F0502020204030204" pitchFamily="34" charset="0"/>
              </a:rPr>
              <a:t>Just below the critical frequency</a:t>
            </a:r>
          </a:p>
          <a:p>
            <a:pPr marL="457200" indent="-457200">
              <a:buFont typeface="+mj-lt"/>
              <a:buAutoNum type="alphaUcPeriod"/>
            </a:pPr>
            <a:r>
              <a:rPr lang="en-US" b="0" i="0" u="none" strike="noStrike" baseline="0" dirty="0">
                <a:latin typeface="Calibri" panose="020F0502020204030204" pitchFamily="34" charset="0"/>
              </a:rPr>
              <a:t>Just above the critical frequency</a:t>
            </a:r>
            <a:endParaRPr lang="pt-BR" b="0" i="0" u="none" strike="noStrike" baseline="0" dirty="0">
              <a:latin typeface="Calibri" panose="020F0502020204030204" pitchFamily="34" charset="0"/>
            </a:endParaRPr>
          </a:p>
        </p:txBody>
      </p:sp>
      <p:sp>
        <p:nvSpPr>
          <p:cNvPr id="5" name="TextBox 4">
            <a:extLst>
              <a:ext uri="{FF2B5EF4-FFF2-40B4-BE49-F238E27FC236}">
                <a16:creationId xmlns:a16="http://schemas.microsoft.com/office/drawing/2014/main" id="{68197C56-9C53-4F30-AAFA-DC763E33DD3F}"/>
              </a:ext>
            </a:extLst>
          </p:cNvPr>
          <p:cNvSpPr txBox="1"/>
          <p:nvPr/>
        </p:nvSpPr>
        <p:spPr>
          <a:xfrm>
            <a:off x="0" y="6477000"/>
            <a:ext cx="8001000" cy="338554"/>
          </a:xfrm>
          <a:prstGeom prst="rect">
            <a:avLst/>
          </a:prstGeom>
          <a:noFill/>
        </p:spPr>
        <p:txBody>
          <a:bodyPr wrap="square" rtlCol="0">
            <a:spAutoFit/>
          </a:bodyPr>
          <a:lstStyle/>
          <a:p>
            <a:r>
              <a:rPr lang="pt-BR" sz="1600" b="1" dirty="0">
                <a:solidFill>
                  <a:srgbClr val="23408E"/>
                </a:solidFill>
                <a:latin typeface="Arial" panose="020B0604020202020204" pitchFamily="34" charset="0"/>
                <a:cs typeface="Arial" panose="020B0604020202020204" pitchFamily="34" charset="0"/>
              </a:rPr>
              <a:t>G3B03 (A) Page 8-10</a:t>
            </a:r>
            <a:endParaRPr lang="en-US" sz="1600" b="1" dirty="0">
              <a:solidFill>
                <a:srgbClr val="23408E"/>
              </a:solidFill>
              <a:latin typeface="Arial" panose="020B0604020202020204" pitchFamily="34" charset="0"/>
              <a:cs typeface="Arial" panose="020B0604020202020204" pitchFamily="34" charset="0"/>
            </a:endParaRPr>
          </a:p>
        </p:txBody>
      </p:sp>
      <p:sp>
        <p:nvSpPr>
          <p:cNvPr id="4" name="TextBox 3">
            <a:extLst>
              <a:ext uri="{FF2B5EF4-FFF2-40B4-BE49-F238E27FC236}">
                <a16:creationId xmlns:a16="http://schemas.microsoft.com/office/drawing/2014/main" id="{9EDB52FD-C5D8-D29E-365D-618AE4A4DC7A}"/>
              </a:ext>
            </a:extLst>
          </p:cNvPr>
          <p:cNvSpPr txBox="1"/>
          <p:nvPr/>
        </p:nvSpPr>
        <p:spPr>
          <a:xfrm>
            <a:off x="11430000" y="6569273"/>
            <a:ext cx="762000" cy="276999"/>
          </a:xfrm>
          <a:prstGeom prst="rect">
            <a:avLst/>
          </a:prstGeom>
          <a:noFill/>
        </p:spPr>
        <p:txBody>
          <a:bodyPr wrap="square" rtlCol="0">
            <a:spAutoFit/>
          </a:bodyPr>
          <a:lstStyle/>
          <a:p>
            <a:pPr algn="r"/>
            <a:fld id="{F46008E7-8CD5-47F9-9913-C07C17D1E8C6}" type="slidenum">
              <a:rPr lang="en-US" sz="1200" b="1" smtClean="0">
                <a:solidFill>
                  <a:srgbClr val="23408E"/>
                </a:solidFill>
                <a:cs typeface="Arial" panose="020B0604020202020204" pitchFamily="34" charset="0"/>
              </a:rPr>
              <a:pPr algn="r"/>
              <a:t>51</a:t>
            </a:fld>
            <a:endParaRPr lang="en-US" sz="1200" b="1" dirty="0">
              <a:solidFill>
                <a:srgbClr val="23408E"/>
              </a:solidFill>
              <a:cs typeface="Arial" panose="020B0604020202020204" pitchFamily="34" charset="0"/>
            </a:endParaRPr>
          </a:p>
        </p:txBody>
      </p:sp>
      <p:pic>
        <p:nvPicPr>
          <p:cNvPr id="6" name="Picture 5">
            <a:extLst>
              <a:ext uri="{FF2B5EF4-FFF2-40B4-BE49-F238E27FC236}">
                <a16:creationId xmlns:a16="http://schemas.microsoft.com/office/drawing/2014/main" id="{8945BCD6-7BCE-84E9-4666-A448286CCC3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113337" y="1403"/>
            <a:ext cx="2070117" cy="640080"/>
          </a:xfrm>
          <a:prstGeom prst="rect">
            <a:avLst/>
          </a:prstGeom>
        </p:spPr>
      </p:pic>
    </p:spTree>
    <p:extLst>
      <p:ext uri="{BB962C8B-B14F-4D97-AF65-F5344CB8AC3E}">
        <p14:creationId xmlns:p14="http://schemas.microsoft.com/office/powerpoint/2010/main" val="19475148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8A27C-A392-4E6A-8B2A-D2D028678901}"/>
              </a:ext>
            </a:extLst>
          </p:cNvPr>
          <p:cNvSpPr>
            <a:spLocks noGrp="1"/>
          </p:cNvSpPr>
          <p:nvPr>
            <p:ph type="title"/>
          </p:nvPr>
        </p:nvSpPr>
        <p:spPr>
          <a:xfrm>
            <a:off x="609600" y="1523999"/>
            <a:ext cx="10972800" cy="1325565"/>
          </a:xfrm>
        </p:spPr>
        <p:txBody>
          <a:bodyPr>
            <a:normAutofit/>
          </a:bodyPr>
          <a:lstStyle/>
          <a:p>
            <a:pPr algn="l"/>
            <a:r>
              <a:rPr lang="en-US" b="0" i="0" u="none" strike="noStrike" baseline="0" dirty="0">
                <a:solidFill>
                  <a:srgbClr val="23408E"/>
                </a:solidFill>
                <a:latin typeface="Calibri" panose="020F0502020204030204" pitchFamily="34" charset="0"/>
              </a:rPr>
              <a:t>Which of the following is a way to determine current propagation on a desired band from your station?</a:t>
            </a:r>
          </a:p>
        </p:txBody>
      </p:sp>
      <p:sp>
        <p:nvSpPr>
          <p:cNvPr id="3" name="Text Placeholder 2">
            <a:extLst>
              <a:ext uri="{FF2B5EF4-FFF2-40B4-BE49-F238E27FC236}">
                <a16:creationId xmlns:a16="http://schemas.microsoft.com/office/drawing/2014/main" id="{B18AEFB2-6E7E-4F8D-A714-564734C5A27B}"/>
              </a:ext>
            </a:extLst>
          </p:cNvPr>
          <p:cNvSpPr>
            <a:spLocks noGrp="1"/>
          </p:cNvSpPr>
          <p:nvPr>
            <p:ph type="body" idx="1"/>
          </p:nvPr>
        </p:nvSpPr>
        <p:spPr/>
        <p:txBody>
          <a:bodyPr/>
          <a:lstStyle/>
          <a:p>
            <a:pPr marL="457200" indent="-457200">
              <a:buFont typeface="+mj-lt"/>
              <a:buAutoNum type="alphaUcPeriod"/>
            </a:pPr>
            <a:r>
              <a:rPr lang="en-US" b="0" i="0" u="none" strike="noStrike" baseline="0" dirty="0">
                <a:latin typeface="Calibri" panose="020F0502020204030204" pitchFamily="34" charset="0"/>
              </a:rPr>
              <a:t>Use a network of automated receiving stations on the internet to see where your transmissions are being received</a:t>
            </a:r>
          </a:p>
          <a:p>
            <a:pPr marL="457200" indent="-457200">
              <a:buFont typeface="+mj-lt"/>
              <a:buAutoNum type="alphaUcPeriod"/>
            </a:pPr>
            <a:r>
              <a:rPr lang="en-US" b="0" i="0" u="none" strike="noStrike" baseline="0" dirty="0">
                <a:latin typeface="Calibri" panose="020F0502020204030204" pitchFamily="34" charset="0"/>
              </a:rPr>
              <a:t>Check the A-index</a:t>
            </a:r>
          </a:p>
          <a:p>
            <a:pPr marL="457200" indent="-457200">
              <a:buFont typeface="+mj-lt"/>
              <a:buAutoNum type="alphaUcPeriod"/>
            </a:pPr>
            <a:r>
              <a:rPr lang="en-US" b="0" i="0" u="none" strike="noStrike" baseline="0" dirty="0">
                <a:latin typeface="Calibri" panose="020F0502020204030204" pitchFamily="34" charset="0"/>
              </a:rPr>
              <a:t>Send a series of dots and listen for echoes</a:t>
            </a:r>
          </a:p>
          <a:p>
            <a:pPr marL="457200" indent="-457200">
              <a:buFont typeface="+mj-lt"/>
              <a:buAutoNum type="alphaUcPeriod"/>
            </a:pPr>
            <a:r>
              <a:rPr lang="en-US" b="0" i="0" u="none" strike="noStrike" baseline="0" dirty="0">
                <a:latin typeface="Calibri" panose="020F0502020204030204" pitchFamily="34" charset="0"/>
              </a:rPr>
              <a:t>All these choices are correct</a:t>
            </a:r>
            <a:endParaRPr lang="pt-BR" b="0" i="0" u="none" strike="noStrike" baseline="0" dirty="0">
              <a:latin typeface="Calibri" panose="020F0502020204030204" pitchFamily="34" charset="0"/>
            </a:endParaRPr>
          </a:p>
        </p:txBody>
      </p:sp>
      <p:sp>
        <p:nvSpPr>
          <p:cNvPr id="5" name="TextBox 4">
            <a:extLst>
              <a:ext uri="{FF2B5EF4-FFF2-40B4-BE49-F238E27FC236}">
                <a16:creationId xmlns:a16="http://schemas.microsoft.com/office/drawing/2014/main" id="{68197C56-9C53-4F30-AAFA-DC763E33DD3F}"/>
              </a:ext>
            </a:extLst>
          </p:cNvPr>
          <p:cNvSpPr txBox="1"/>
          <p:nvPr/>
        </p:nvSpPr>
        <p:spPr>
          <a:xfrm>
            <a:off x="0" y="6477000"/>
            <a:ext cx="8001000" cy="338554"/>
          </a:xfrm>
          <a:prstGeom prst="rect">
            <a:avLst/>
          </a:prstGeom>
          <a:noFill/>
        </p:spPr>
        <p:txBody>
          <a:bodyPr wrap="square" rtlCol="0">
            <a:spAutoFit/>
          </a:bodyPr>
          <a:lstStyle/>
          <a:p>
            <a:r>
              <a:rPr lang="pt-BR" sz="1600" b="1" dirty="0">
                <a:solidFill>
                  <a:srgbClr val="23408E"/>
                </a:solidFill>
                <a:latin typeface="Arial" panose="020B0604020202020204" pitchFamily="34" charset="0"/>
                <a:cs typeface="Arial" panose="020B0604020202020204" pitchFamily="34" charset="0"/>
              </a:rPr>
              <a:t>G3B04 (A) Page 8-10</a:t>
            </a:r>
            <a:endParaRPr lang="en-US" sz="1600" b="1" dirty="0">
              <a:solidFill>
                <a:srgbClr val="23408E"/>
              </a:solidFill>
              <a:latin typeface="Arial" panose="020B0604020202020204" pitchFamily="34" charset="0"/>
              <a:cs typeface="Arial" panose="020B0604020202020204" pitchFamily="34" charset="0"/>
            </a:endParaRPr>
          </a:p>
        </p:txBody>
      </p:sp>
      <p:sp>
        <p:nvSpPr>
          <p:cNvPr id="4" name="TextBox 3">
            <a:extLst>
              <a:ext uri="{FF2B5EF4-FFF2-40B4-BE49-F238E27FC236}">
                <a16:creationId xmlns:a16="http://schemas.microsoft.com/office/drawing/2014/main" id="{59BD0991-8F07-70EC-35F6-47DBB61F3581}"/>
              </a:ext>
            </a:extLst>
          </p:cNvPr>
          <p:cNvSpPr txBox="1"/>
          <p:nvPr/>
        </p:nvSpPr>
        <p:spPr>
          <a:xfrm>
            <a:off x="11430000" y="6569273"/>
            <a:ext cx="762000" cy="276999"/>
          </a:xfrm>
          <a:prstGeom prst="rect">
            <a:avLst/>
          </a:prstGeom>
          <a:noFill/>
        </p:spPr>
        <p:txBody>
          <a:bodyPr wrap="square" rtlCol="0">
            <a:spAutoFit/>
          </a:bodyPr>
          <a:lstStyle/>
          <a:p>
            <a:pPr algn="r"/>
            <a:fld id="{F46008E7-8CD5-47F9-9913-C07C17D1E8C6}" type="slidenum">
              <a:rPr lang="en-US" sz="1200" b="1" smtClean="0">
                <a:solidFill>
                  <a:srgbClr val="23408E"/>
                </a:solidFill>
                <a:cs typeface="Arial" panose="020B0604020202020204" pitchFamily="34" charset="0"/>
              </a:rPr>
              <a:pPr algn="r"/>
              <a:t>52</a:t>
            </a:fld>
            <a:endParaRPr lang="en-US" sz="1200" b="1" dirty="0">
              <a:solidFill>
                <a:srgbClr val="23408E"/>
              </a:solidFill>
              <a:cs typeface="Arial" panose="020B0604020202020204" pitchFamily="34" charset="0"/>
            </a:endParaRPr>
          </a:p>
        </p:txBody>
      </p:sp>
      <p:pic>
        <p:nvPicPr>
          <p:cNvPr id="6" name="Picture 5">
            <a:extLst>
              <a:ext uri="{FF2B5EF4-FFF2-40B4-BE49-F238E27FC236}">
                <a16:creationId xmlns:a16="http://schemas.microsoft.com/office/drawing/2014/main" id="{1EAB611B-6336-A4FF-030C-76A70E54930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113337" y="1403"/>
            <a:ext cx="2070117" cy="640080"/>
          </a:xfrm>
          <a:prstGeom prst="rect">
            <a:avLst/>
          </a:prstGeom>
        </p:spPr>
      </p:pic>
    </p:spTree>
    <p:extLst>
      <p:ext uri="{BB962C8B-B14F-4D97-AF65-F5344CB8AC3E}">
        <p14:creationId xmlns:p14="http://schemas.microsoft.com/office/powerpoint/2010/main" val="555079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8A27C-A392-4E6A-8B2A-D2D028678901}"/>
              </a:ext>
            </a:extLst>
          </p:cNvPr>
          <p:cNvSpPr>
            <a:spLocks noGrp="1"/>
          </p:cNvSpPr>
          <p:nvPr>
            <p:ph type="title"/>
          </p:nvPr>
        </p:nvSpPr>
        <p:spPr>
          <a:xfrm>
            <a:off x="609600" y="1523999"/>
            <a:ext cx="10972800" cy="1325565"/>
          </a:xfrm>
        </p:spPr>
        <p:txBody>
          <a:bodyPr/>
          <a:lstStyle/>
          <a:p>
            <a:pPr algn="l"/>
            <a:r>
              <a:rPr lang="en-US" b="0" i="0" u="none" strike="noStrike" baseline="0" dirty="0">
                <a:solidFill>
                  <a:srgbClr val="23408E"/>
                </a:solidFill>
                <a:latin typeface="Calibri" panose="020F0502020204030204" pitchFamily="34" charset="0"/>
              </a:rPr>
              <a:t>How does the ionosphere affect radio waves with frequencies below the MUF and above the LUF?</a:t>
            </a:r>
          </a:p>
        </p:txBody>
      </p:sp>
      <p:sp>
        <p:nvSpPr>
          <p:cNvPr id="3" name="Text Placeholder 2">
            <a:extLst>
              <a:ext uri="{FF2B5EF4-FFF2-40B4-BE49-F238E27FC236}">
                <a16:creationId xmlns:a16="http://schemas.microsoft.com/office/drawing/2014/main" id="{B18AEFB2-6E7E-4F8D-A714-564734C5A27B}"/>
              </a:ext>
            </a:extLst>
          </p:cNvPr>
          <p:cNvSpPr>
            <a:spLocks noGrp="1"/>
          </p:cNvSpPr>
          <p:nvPr>
            <p:ph type="body" idx="1"/>
          </p:nvPr>
        </p:nvSpPr>
        <p:spPr/>
        <p:txBody>
          <a:bodyPr/>
          <a:lstStyle/>
          <a:p>
            <a:pPr marL="457200" indent="-457200">
              <a:buFont typeface="+mj-lt"/>
              <a:buAutoNum type="alphaUcPeriod"/>
            </a:pPr>
            <a:r>
              <a:rPr lang="en-US" b="0" i="0" u="none" strike="noStrike" baseline="0" dirty="0">
                <a:latin typeface="Calibri" panose="020F0502020204030204" pitchFamily="34" charset="0"/>
              </a:rPr>
              <a:t>They are refracted back to Earth</a:t>
            </a:r>
          </a:p>
          <a:p>
            <a:pPr marL="457200" indent="-457200">
              <a:buFont typeface="+mj-lt"/>
              <a:buAutoNum type="alphaUcPeriod"/>
            </a:pPr>
            <a:r>
              <a:rPr lang="en-US" b="0" i="0" u="none" strike="noStrike" baseline="0" dirty="0">
                <a:latin typeface="Calibri" panose="020F0502020204030204" pitchFamily="34" charset="0"/>
              </a:rPr>
              <a:t>They pass through the ionosphere</a:t>
            </a:r>
          </a:p>
          <a:p>
            <a:pPr marL="457200" indent="-457200">
              <a:buFont typeface="+mj-lt"/>
              <a:buAutoNum type="alphaUcPeriod"/>
            </a:pPr>
            <a:r>
              <a:rPr lang="en-US" b="0" i="0" u="none" strike="noStrike" baseline="0" dirty="0">
                <a:latin typeface="Calibri" panose="020F0502020204030204" pitchFamily="34" charset="0"/>
              </a:rPr>
              <a:t>They are amplified by interaction with the ionosphere</a:t>
            </a:r>
          </a:p>
          <a:p>
            <a:pPr marL="457200" indent="-457200">
              <a:buFont typeface="+mj-lt"/>
              <a:buAutoNum type="alphaUcPeriod"/>
            </a:pPr>
            <a:r>
              <a:rPr lang="en-US" b="0" i="0" u="none" strike="noStrike" baseline="0" dirty="0">
                <a:latin typeface="Calibri" panose="020F0502020204030204" pitchFamily="34" charset="0"/>
              </a:rPr>
              <a:t>They are refracted and trapped in the ionosphere to circle Earth</a:t>
            </a:r>
            <a:endParaRPr lang="pt-BR" b="0" i="0" u="none" strike="noStrike" baseline="0" dirty="0">
              <a:latin typeface="Calibri" panose="020F0502020204030204" pitchFamily="34" charset="0"/>
            </a:endParaRPr>
          </a:p>
        </p:txBody>
      </p:sp>
      <p:sp>
        <p:nvSpPr>
          <p:cNvPr id="5" name="TextBox 4">
            <a:extLst>
              <a:ext uri="{FF2B5EF4-FFF2-40B4-BE49-F238E27FC236}">
                <a16:creationId xmlns:a16="http://schemas.microsoft.com/office/drawing/2014/main" id="{68197C56-9C53-4F30-AAFA-DC763E33DD3F}"/>
              </a:ext>
            </a:extLst>
          </p:cNvPr>
          <p:cNvSpPr txBox="1"/>
          <p:nvPr/>
        </p:nvSpPr>
        <p:spPr>
          <a:xfrm>
            <a:off x="0" y="6477000"/>
            <a:ext cx="8001000" cy="338554"/>
          </a:xfrm>
          <a:prstGeom prst="rect">
            <a:avLst/>
          </a:prstGeom>
          <a:noFill/>
        </p:spPr>
        <p:txBody>
          <a:bodyPr wrap="square" rtlCol="0">
            <a:spAutoFit/>
          </a:bodyPr>
          <a:lstStyle/>
          <a:p>
            <a:r>
              <a:rPr lang="pt-BR" sz="1600" b="1" dirty="0">
                <a:solidFill>
                  <a:srgbClr val="23408E"/>
                </a:solidFill>
                <a:latin typeface="Arial" panose="020B0604020202020204" pitchFamily="34" charset="0"/>
                <a:cs typeface="Arial" panose="020B0604020202020204" pitchFamily="34" charset="0"/>
              </a:rPr>
              <a:t>G3B05 (A) Page 8-10</a:t>
            </a:r>
            <a:endParaRPr lang="en-US" sz="1600" b="1" dirty="0">
              <a:solidFill>
                <a:srgbClr val="23408E"/>
              </a:solidFill>
              <a:latin typeface="Arial" panose="020B0604020202020204" pitchFamily="34" charset="0"/>
              <a:cs typeface="Arial" panose="020B0604020202020204" pitchFamily="34" charset="0"/>
            </a:endParaRPr>
          </a:p>
        </p:txBody>
      </p:sp>
      <p:sp>
        <p:nvSpPr>
          <p:cNvPr id="4" name="TextBox 3">
            <a:extLst>
              <a:ext uri="{FF2B5EF4-FFF2-40B4-BE49-F238E27FC236}">
                <a16:creationId xmlns:a16="http://schemas.microsoft.com/office/drawing/2014/main" id="{8E3D3FCF-08DC-2C66-14C3-C1CFCF52DDB0}"/>
              </a:ext>
            </a:extLst>
          </p:cNvPr>
          <p:cNvSpPr txBox="1"/>
          <p:nvPr/>
        </p:nvSpPr>
        <p:spPr>
          <a:xfrm>
            <a:off x="11430000" y="6569273"/>
            <a:ext cx="762000" cy="276999"/>
          </a:xfrm>
          <a:prstGeom prst="rect">
            <a:avLst/>
          </a:prstGeom>
          <a:noFill/>
        </p:spPr>
        <p:txBody>
          <a:bodyPr wrap="square" rtlCol="0">
            <a:spAutoFit/>
          </a:bodyPr>
          <a:lstStyle/>
          <a:p>
            <a:pPr algn="r"/>
            <a:fld id="{F46008E7-8CD5-47F9-9913-C07C17D1E8C6}" type="slidenum">
              <a:rPr lang="en-US" sz="1200" b="1" smtClean="0">
                <a:solidFill>
                  <a:srgbClr val="23408E"/>
                </a:solidFill>
                <a:cs typeface="Arial" panose="020B0604020202020204" pitchFamily="34" charset="0"/>
              </a:rPr>
              <a:pPr algn="r"/>
              <a:t>53</a:t>
            </a:fld>
            <a:endParaRPr lang="en-US" sz="1200" b="1" dirty="0">
              <a:solidFill>
                <a:srgbClr val="23408E"/>
              </a:solidFill>
              <a:cs typeface="Arial" panose="020B0604020202020204" pitchFamily="34" charset="0"/>
            </a:endParaRPr>
          </a:p>
        </p:txBody>
      </p:sp>
      <p:pic>
        <p:nvPicPr>
          <p:cNvPr id="6" name="Picture 5">
            <a:extLst>
              <a:ext uri="{FF2B5EF4-FFF2-40B4-BE49-F238E27FC236}">
                <a16:creationId xmlns:a16="http://schemas.microsoft.com/office/drawing/2014/main" id="{E4FFE5D3-B78A-BEE6-D96C-30837A9608B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113337" y="1403"/>
            <a:ext cx="2070117" cy="640080"/>
          </a:xfrm>
          <a:prstGeom prst="rect">
            <a:avLst/>
          </a:prstGeom>
        </p:spPr>
      </p:pic>
    </p:spTree>
    <p:extLst>
      <p:ext uri="{BB962C8B-B14F-4D97-AF65-F5344CB8AC3E}">
        <p14:creationId xmlns:p14="http://schemas.microsoft.com/office/powerpoint/2010/main" val="24498482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8A27C-A392-4E6A-8B2A-D2D028678901}"/>
              </a:ext>
            </a:extLst>
          </p:cNvPr>
          <p:cNvSpPr>
            <a:spLocks noGrp="1"/>
          </p:cNvSpPr>
          <p:nvPr>
            <p:ph type="title"/>
          </p:nvPr>
        </p:nvSpPr>
        <p:spPr>
          <a:xfrm>
            <a:off x="609600" y="1523999"/>
            <a:ext cx="10972800" cy="1325565"/>
          </a:xfrm>
        </p:spPr>
        <p:txBody>
          <a:bodyPr/>
          <a:lstStyle/>
          <a:p>
            <a:pPr algn="l"/>
            <a:r>
              <a:rPr lang="en-US" b="0" i="0" u="none" strike="noStrike" baseline="0" dirty="0">
                <a:solidFill>
                  <a:srgbClr val="23408E"/>
                </a:solidFill>
                <a:latin typeface="Calibri" panose="020F0502020204030204" pitchFamily="34" charset="0"/>
              </a:rPr>
              <a:t>What usually happens to radio waves with frequencies below the LUF?</a:t>
            </a:r>
          </a:p>
        </p:txBody>
      </p:sp>
      <p:sp>
        <p:nvSpPr>
          <p:cNvPr id="3" name="Text Placeholder 2">
            <a:extLst>
              <a:ext uri="{FF2B5EF4-FFF2-40B4-BE49-F238E27FC236}">
                <a16:creationId xmlns:a16="http://schemas.microsoft.com/office/drawing/2014/main" id="{B18AEFB2-6E7E-4F8D-A714-564734C5A27B}"/>
              </a:ext>
            </a:extLst>
          </p:cNvPr>
          <p:cNvSpPr>
            <a:spLocks noGrp="1"/>
          </p:cNvSpPr>
          <p:nvPr>
            <p:ph type="body" idx="1"/>
          </p:nvPr>
        </p:nvSpPr>
        <p:spPr/>
        <p:txBody>
          <a:bodyPr/>
          <a:lstStyle/>
          <a:p>
            <a:pPr marL="457200" indent="-457200">
              <a:buFont typeface="+mj-lt"/>
              <a:buAutoNum type="alphaUcPeriod"/>
            </a:pPr>
            <a:r>
              <a:rPr lang="en-US" b="0" i="0" u="none" strike="noStrike" baseline="0" dirty="0">
                <a:latin typeface="Calibri" panose="020F0502020204030204" pitchFamily="34" charset="0"/>
              </a:rPr>
              <a:t>They are refracted back to Earth</a:t>
            </a:r>
          </a:p>
          <a:p>
            <a:pPr marL="457200" indent="-457200">
              <a:buFont typeface="+mj-lt"/>
              <a:buAutoNum type="alphaUcPeriod"/>
            </a:pPr>
            <a:r>
              <a:rPr lang="en-US" b="0" i="0" u="none" strike="noStrike" baseline="0" dirty="0">
                <a:latin typeface="Calibri" panose="020F0502020204030204" pitchFamily="34" charset="0"/>
              </a:rPr>
              <a:t>They pass through the ionosphere</a:t>
            </a:r>
          </a:p>
          <a:p>
            <a:pPr marL="457200" indent="-457200">
              <a:buFont typeface="+mj-lt"/>
              <a:buAutoNum type="alphaUcPeriod"/>
            </a:pPr>
            <a:r>
              <a:rPr lang="en-US" b="0" i="0" u="none" strike="noStrike" baseline="0" dirty="0">
                <a:latin typeface="Calibri" panose="020F0502020204030204" pitchFamily="34" charset="0"/>
              </a:rPr>
              <a:t>They are attenuated before reaching the destination</a:t>
            </a:r>
          </a:p>
          <a:p>
            <a:pPr marL="457200" indent="-457200">
              <a:buFont typeface="+mj-lt"/>
              <a:buAutoNum type="alphaUcPeriod"/>
            </a:pPr>
            <a:r>
              <a:rPr lang="en-US" b="0" i="0" u="none" strike="noStrike" baseline="0" dirty="0">
                <a:latin typeface="Calibri" panose="020F0502020204030204" pitchFamily="34" charset="0"/>
              </a:rPr>
              <a:t>They are refracted and trapped in the ionosphere to circle Earth</a:t>
            </a:r>
            <a:endParaRPr lang="pt-BR" b="0" i="0" u="none" strike="noStrike" baseline="0" dirty="0">
              <a:latin typeface="Calibri" panose="020F0502020204030204" pitchFamily="34" charset="0"/>
            </a:endParaRPr>
          </a:p>
        </p:txBody>
      </p:sp>
      <p:sp>
        <p:nvSpPr>
          <p:cNvPr id="5" name="TextBox 4">
            <a:extLst>
              <a:ext uri="{FF2B5EF4-FFF2-40B4-BE49-F238E27FC236}">
                <a16:creationId xmlns:a16="http://schemas.microsoft.com/office/drawing/2014/main" id="{68197C56-9C53-4F30-AAFA-DC763E33DD3F}"/>
              </a:ext>
            </a:extLst>
          </p:cNvPr>
          <p:cNvSpPr txBox="1"/>
          <p:nvPr/>
        </p:nvSpPr>
        <p:spPr>
          <a:xfrm>
            <a:off x="0" y="6477000"/>
            <a:ext cx="8001000" cy="338554"/>
          </a:xfrm>
          <a:prstGeom prst="rect">
            <a:avLst/>
          </a:prstGeom>
          <a:noFill/>
        </p:spPr>
        <p:txBody>
          <a:bodyPr wrap="square" rtlCol="0">
            <a:spAutoFit/>
          </a:bodyPr>
          <a:lstStyle/>
          <a:p>
            <a:r>
              <a:rPr lang="pt-BR" sz="1600" b="1" dirty="0">
                <a:solidFill>
                  <a:srgbClr val="23408E"/>
                </a:solidFill>
                <a:latin typeface="Arial" panose="020B0604020202020204" pitchFamily="34" charset="0"/>
                <a:cs typeface="Arial" panose="020B0604020202020204" pitchFamily="34" charset="0"/>
              </a:rPr>
              <a:t>G3B06 (C) Page 8-10</a:t>
            </a:r>
            <a:endParaRPr lang="en-US" sz="1600" b="1" dirty="0">
              <a:solidFill>
                <a:srgbClr val="23408E"/>
              </a:solidFill>
              <a:latin typeface="Arial" panose="020B0604020202020204" pitchFamily="34" charset="0"/>
              <a:cs typeface="Arial" panose="020B0604020202020204" pitchFamily="34" charset="0"/>
            </a:endParaRPr>
          </a:p>
        </p:txBody>
      </p:sp>
      <p:sp>
        <p:nvSpPr>
          <p:cNvPr id="4" name="TextBox 3">
            <a:extLst>
              <a:ext uri="{FF2B5EF4-FFF2-40B4-BE49-F238E27FC236}">
                <a16:creationId xmlns:a16="http://schemas.microsoft.com/office/drawing/2014/main" id="{19CB3A50-DE0D-2F3B-26D0-3262D9FA3973}"/>
              </a:ext>
            </a:extLst>
          </p:cNvPr>
          <p:cNvSpPr txBox="1"/>
          <p:nvPr/>
        </p:nvSpPr>
        <p:spPr>
          <a:xfrm>
            <a:off x="11430000" y="6569273"/>
            <a:ext cx="762000" cy="276999"/>
          </a:xfrm>
          <a:prstGeom prst="rect">
            <a:avLst/>
          </a:prstGeom>
          <a:noFill/>
        </p:spPr>
        <p:txBody>
          <a:bodyPr wrap="square" rtlCol="0">
            <a:spAutoFit/>
          </a:bodyPr>
          <a:lstStyle/>
          <a:p>
            <a:pPr algn="r"/>
            <a:fld id="{F46008E7-8CD5-47F9-9913-C07C17D1E8C6}" type="slidenum">
              <a:rPr lang="en-US" sz="1200" b="1" smtClean="0">
                <a:solidFill>
                  <a:srgbClr val="23408E"/>
                </a:solidFill>
                <a:cs typeface="Arial" panose="020B0604020202020204" pitchFamily="34" charset="0"/>
              </a:rPr>
              <a:pPr algn="r"/>
              <a:t>54</a:t>
            </a:fld>
            <a:endParaRPr lang="en-US" sz="1200" b="1" dirty="0">
              <a:solidFill>
                <a:srgbClr val="23408E"/>
              </a:solidFill>
              <a:cs typeface="Arial" panose="020B0604020202020204" pitchFamily="34" charset="0"/>
            </a:endParaRPr>
          </a:p>
        </p:txBody>
      </p:sp>
      <p:pic>
        <p:nvPicPr>
          <p:cNvPr id="6" name="Picture 5">
            <a:extLst>
              <a:ext uri="{FF2B5EF4-FFF2-40B4-BE49-F238E27FC236}">
                <a16:creationId xmlns:a16="http://schemas.microsoft.com/office/drawing/2014/main" id="{D4EE8E1E-665A-2634-5C60-B6088DB5E1A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113337" y="1403"/>
            <a:ext cx="2070117" cy="640080"/>
          </a:xfrm>
          <a:prstGeom prst="rect">
            <a:avLst/>
          </a:prstGeom>
        </p:spPr>
      </p:pic>
    </p:spTree>
    <p:extLst>
      <p:ext uri="{BB962C8B-B14F-4D97-AF65-F5344CB8AC3E}">
        <p14:creationId xmlns:p14="http://schemas.microsoft.com/office/powerpoint/2010/main" val="20584007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8A27C-A392-4E6A-8B2A-D2D028678901}"/>
              </a:ext>
            </a:extLst>
          </p:cNvPr>
          <p:cNvSpPr>
            <a:spLocks noGrp="1"/>
          </p:cNvSpPr>
          <p:nvPr>
            <p:ph type="title"/>
          </p:nvPr>
        </p:nvSpPr>
        <p:spPr>
          <a:xfrm>
            <a:off x="609600" y="1523999"/>
            <a:ext cx="10972800" cy="1325565"/>
          </a:xfrm>
        </p:spPr>
        <p:txBody>
          <a:bodyPr/>
          <a:lstStyle/>
          <a:p>
            <a:pPr algn="l"/>
            <a:r>
              <a:rPr lang="en-US" b="0" i="0" u="none" strike="noStrike" baseline="0" dirty="0">
                <a:solidFill>
                  <a:srgbClr val="23408E"/>
                </a:solidFill>
                <a:latin typeface="Calibri" panose="020F0502020204030204" pitchFamily="34" charset="0"/>
              </a:rPr>
              <a:t>What does LUF stand for?</a:t>
            </a:r>
          </a:p>
        </p:txBody>
      </p:sp>
      <p:sp>
        <p:nvSpPr>
          <p:cNvPr id="3" name="Text Placeholder 2">
            <a:extLst>
              <a:ext uri="{FF2B5EF4-FFF2-40B4-BE49-F238E27FC236}">
                <a16:creationId xmlns:a16="http://schemas.microsoft.com/office/drawing/2014/main" id="{B18AEFB2-6E7E-4F8D-A714-564734C5A27B}"/>
              </a:ext>
            </a:extLst>
          </p:cNvPr>
          <p:cNvSpPr>
            <a:spLocks noGrp="1"/>
          </p:cNvSpPr>
          <p:nvPr>
            <p:ph type="body" idx="1"/>
          </p:nvPr>
        </p:nvSpPr>
        <p:spPr/>
        <p:txBody>
          <a:bodyPr/>
          <a:lstStyle/>
          <a:p>
            <a:pPr marL="457200" indent="-457200">
              <a:buFont typeface="+mj-lt"/>
              <a:buAutoNum type="alphaUcPeriod"/>
            </a:pPr>
            <a:r>
              <a:rPr lang="en-US" b="0" i="0" u="none" strike="noStrike" baseline="0" dirty="0">
                <a:latin typeface="Calibri" panose="020F0502020204030204" pitchFamily="34" charset="0"/>
              </a:rPr>
              <a:t>The Lowest Usable Frequency for communications between two specific points</a:t>
            </a:r>
          </a:p>
          <a:p>
            <a:pPr marL="457200" indent="-457200">
              <a:buFont typeface="+mj-lt"/>
              <a:buAutoNum type="alphaUcPeriod"/>
            </a:pPr>
            <a:r>
              <a:rPr lang="en-US" b="0" i="0" u="none" strike="noStrike" baseline="0" dirty="0">
                <a:latin typeface="Calibri" panose="020F0502020204030204" pitchFamily="34" charset="0"/>
              </a:rPr>
              <a:t>Lowest Usable Frequency for communications to any point outside a 100-mile radius</a:t>
            </a:r>
          </a:p>
          <a:p>
            <a:pPr marL="457200" indent="-457200">
              <a:buFont typeface="+mj-lt"/>
              <a:buAutoNum type="alphaUcPeriod"/>
            </a:pPr>
            <a:r>
              <a:rPr lang="en-US" b="0" i="0" u="none" strike="noStrike" baseline="0" dirty="0">
                <a:latin typeface="Calibri" panose="020F0502020204030204" pitchFamily="34" charset="0"/>
              </a:rPr>
              <a:t>The Lowest Usable Frequency during a 24-hour period</a:t>
            </a:r>
          </a:p>
          <a:p>
            <a:pPr marL="457200" indent="-457200">
              <a:buFont typeface="+mj-lt"/>
              <a:buAutoNum type="alphaUcPeriod"/>
            </a:pPr>
            <a:r>
              <a:rPr lang="en-US" b="0" i="0" u="none" strike="noStrike" baseline="0" dirty="0">
                <a:latin typeface="Calibri" panose="020F0502020204030204" pitchFamily="34" charset="0"/>
              </a:rPr>
              <a:t>Lowest Usable Frequency during the past 60 minutes</a:t>
            </a:r>
            <a:endParaRPr lang="pt-BR" b="0" i="0" u="none" strike="noStrike" baseline="0" dirty="0">
              <a:latin typeface="Calibri" panose="020F0502020204030204" pitchFamily="34" charset="0"/>
            </a:endParaRPr>
          </a:p>
        </p:txBody>
      </p:sp>
      <p:sp>
        <p:nvSpPr>
          <p:cNvPr id="5" name="TextBox 4">
            <a:extLst>
              <a:ext uri="{FF2B5EF4-FFF2-40B4-BE49-F238E27FC236}">
                <a16:creationId xmlns:a16="http://schemas.microsoft.com/office/drawing/2014/main" id="{68197C56-9C53-4F30-AAFA-DC763E33DD3F}"/>
              </a:ext>
            </a:extLst>
          </p:cNvPr>
          <p:cNvSpPr txBox="1"/>
          <p:nvPr/>
        </p:nvSpPr>
        <p:spPr>
          <a:xfrm>
            <a:off x="0" y="6477000"/>
            <a:ext cx="8001000" cy="338554"/>
          </a:xfrm>
          <a:prstGeom prst="rect">
            <a:avLst/>
          </a:prstGeom>
          <a:noFill/>
        </p:spPr>
        <p:txBody>
          <a:bodyPr wrap="square" rtlCol="0">
            <a:spAutoFit/>
          </a:bodyPr>
          <a:lstStyle/>
          <a:p>
            <a:r>
              <a:rPr lang="pt-BR" sz="1600" b="1" dirty="0">
                <a:solidFill>
                  <a:srgbClr val="23408E"/>
                </a:solidFill>
                <a:latin typeface="Arial" panose="020B0604020202020204" pitchFamily="34" charset="0"/>
                <a:cs typeface="Arial" panose="020B0604020202020204" pitchFamily="34" charset="0"/>
              </a:rPr>
              <a:t>G3B07 (A) Page 8-10</a:t>
            </a:r>
            <a:endParaRPr lang="en-US" sz="1600" b="1" dirty="0">
              <a:solidFill>
                <a:srgbClr val="23408E"/>
              </a:solidFill>
              <a:latin typeface="Arial" panose="020B0604020202020204" pitchFamily="34" charset="0"/>
              <a:cs typeface="Arial" panose="020B0604020202020204" pitchFamily="34" charset="0"/>
            </a:endParaRPr>
          </a:p>
        </p:txBody>
      </p:sp>
      <p:sp>
        <p:nvSpPr>
          <p:cNvPr id="4" name="TextBox 3">
            <a:extLst>
              <a:ext uri="{FF2B5EF4-FFF2-40B4-BE49-F238E27FC236}">
                <a16:creationId xmlns:a16="http://schemas.microsoft.com/office/drawing/2014/main" id="{5673B8C0-4272-2CD6-71A8-60DF927DFD5C}"/>
              </a:ext>
            </a:extLst>
          </p:cNvPr>
          <p:cNvSpPr txBox="1"/>
          <p:nvPr/>
        </p:nvSpPr>
        <p:spPr>
          <a:xfrm>
            <a:off x="11430000" y="6569273"/>
            <a:ext cx="762000" cy="276999"/>
          </a:xfrm>
          <a:prstGeom prst="rect">
            <a:avLst/>
          </a:prstGeom>
          <a:noFill/>
        </p:spPr>
        <p:txBody>
          <a:bodyPr wrap="square" rtlCol="0">
            <a:spAutoFit/>
          </a:bodyPr>
          <a:lstStyle/>
          <a:p>
            <a:pPr algn="r"/>
            <a:fld id="{F46008E7-8CD5-47F9-9913-C07C17D1E8C6}" type="slidenum">
              <a:rPr lang="en-US" sz="1200" b="1" smtClean="0">
                <a:solidFill>
                  <a:srgbClr val="23408E"/>
                </a:solidFill>
                <a:cs typeface="Arial" panose="020B0604020202020204" pitchFamily="34" charset="0"/>
              </a:rPr>
              <a:pPr algn="r"/>
              <a:t>55</a:t>
            </a:fld>
            <a:endParaRPr lang="en-US" sz="1200" b="1" dirty="0">
              <a:solidFill>
                <a:srgbClr val="23408E"/>
              </a:solidFill>
              <a:cs typeface="Arial" panose="020B0604020202020204" pitchFamily="34" charset="0"/>
            </a:endParaRPr>
          </a:p>
        </p:txBody>
      </p:sp>
      <p:pic>
        <p:nvPicPr>
          <p:cNvPr id="6" name="Picture 5">
            <a:extLst>
              <a:ext uri="{FF2B5EF4-FFF2-40B4-BE49-F238E27FC236}">
                <a16:creationId xmlns:a16="http://schemas.microsoft.com/office/drawing/2014/main" id="{F9080A6F-5E03-C7EB-B018-1FCAB720AB6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113337" y="1403"/>
            <a:ext cx="2070117" cy="640080"/>
          </a:xfrm>
          <a:prstGeom prst="rect">
            <a:avLst/>
          </a:prstGeom>
        </p:spPr>
      </p:pic>
    </p:spTree>
    <p:extLst>
      <p:ext uri="{BB962C8B-B14F-4D97-AF65-F5344CB8AC3E}">
        <p14:creationId xmlns:p14="http://schemas.microsoft.com/office/powerpoint/2010/main" val="1023071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8A27C-A392-4E6A-8B2A-D2D028678901}"/>
              </a:ext>
            </a:extLst>
          </p:cNvPr>
          <p:cNvSpPr>
            <a:spLocks noGrp="1"/>
          </p:cNvSpPr>
          <p:nvPr>
            <p:ph type="title"/>
          </p:nvPr>
        </p:nvSpPr>
        <p:spPr>
          <a:xfrm>
            <a:off x="609600" y="1523999"/>
            <a:ext cx="10972800" cy="1325565"/>
          </a:xfrm>
        </p:spPr>
        <p:txBody>
          <a:bodyPr/>
          <a:lstStyle/>
          <a:p>
            <a:pPr algn="l"/>
            <a:r>
              <a:rPr lang="en-US" b="0" i="0" u="none" strike="noStrike" baseline="0" dirty="0">
                <a:solidFill>
                  <a:srgbClr val="23408E"/>
                </a:solidFill>
                <a:latin typeface="Calibri" panose="020F0502020204030204" pitchFamily="34" charset="0"/>
              </a:rPr>
              <a:t>What does MUF stand for?</a:t>
            </a:r>
          </a:p>
        </p:txBody>
      </p:sp>
      <p:sp>
        <p:nvSpPr>
          <p:cNvPr id="3" name="Text Placeholder 2">
            <a:extLst>
              <a:ext uri="{FF2B5EF4-FFF2-40B4-BE49-F238E27FC236}">
                <a16:creationId xmlns:a16="http://schemas.microsoft.com/office/drawing/2014/main" id="{B18AEFB2-6E7E-4F8D-A714-564734C5A27B}"/>
              </a:ext>
            </a:extLst>
          </p:cNvPr>
          <p:cNvSpPr>
            <a:spLocks noGrp="1"/>
          </p:cNvSpPr>
          <p:nvPr>
            <p:ph type="body" idx="1"/>
          </p:nvPr>
        </p:nvSpPr>
        <p:spPr>
          <a:xfrm>
            <a:off x="609600" y="3200400"/>
            <a:ext cx="11201400" cy="2925764"/>
          </a:xfrm>
        </p:spPr>
        <p:txBody>
          <a:bodyPr/>
          <a:lstStyle/>
          <a:p>
            <a:pPr marL="457200" indent="-457200">
              <a:buFont typeface="+mj-lt"/>
              <a:buAutoNum type="alphaUcPeriod"/>
            </a:pPr>
            <a:r>
              <a:rPr lang="en-US" b="0" i="0" u="none" strike="noStrike" baseline="0" dirty="0">
                <a:latin typeface="Calibri" panose="020F0502020204030204" pitchFamily="34" charset="0"/>
              </a:rPr>
              <a:t>The Minimum Usable Frequency for communications between two points</a:t>
            </a:r>
          </a:p>
          <a:p>
            <a:pPr marL="457200" indent="-457200">
              <a:buFont typeface="+mj-lt"/>
              <a:buAutoNum type="alphaUcPeriod"/>
            </a:pPr>
            <a:r>
              <a:rPr lang="en-US" b="0" i="0" u="none" strike="noStrike" baseline="0" dirty="0">
                <a:latin typeface="Calibri" panose="020F0502020204030204" pitchFamily="34" charset="0"/>
              </a:rPr>
              <a:t>The Maximum Usable Frequency for communications between two points</a:t>
            </a:r>
          </a:p>
          <a:p>
            <a:pPr marL="457200" indent="-457200">
              <a:buFont typeface="+mj-lt"/>
              <a:buAutoNum type="alphaUcPeriod"/>
            </a:pPr>
            <a:r>
              <a:rPr lang="en-US" b="0" i="0" u="none" strike="noStrike" baseline="0" dirty="0">
                <a:latin typeface="Calibri" panose="020F0502020204030204" pitchFamily="34" charset="0"/>
              </a:rPr>
              <a:t>The Minimum Usable Frequency during a 24-hour period</a:t>
            </a:r>
          </a:p>
          <a:p>
            <a:pPr marL="457200" indent="-457200">
              <a:buFont typeface="+mj-lt"/>
              <a:buAutoNum type="alphaUcPeriod"/>
            </a:pPr>
            <a:r>
              <a:rPr lang="en-US" b="0" i="0" u="none" strike="noStrike" baseline="0" dirty="0">
                <a:latin typeface="Calibri" panose="020F0502020204030204" pitchFamily="34" charset="0"/>
              </a:rPr>
              <a:t>The Maximum Usable Frequency during a 24-hour period</a:t>
            </a:r>
            <a:endParaRPr lang="pt-BR" b="0" i="0" u="none" strike="noStrike" baseline="0" dirty="0">
              <a:latin typeface="Calibri" panose="020F0502020204030204" pitchFamily="34" charset="0"/>
            </a:endParaRPr>
          </a:p>
        </p:txBody>
      </p:sp>
      <p:sp>
        <p:nvSpPr>
          <p:cNvPr id="5" name="TextBox 4">
            <a:extLst>
              <a:ext uri="{FF2B5EF4-FFF2-40B4-BE49-F238E27FC236}">
                <a16:creationId xmlns:a16="http://schemas.microsoft.com/office/drawing/2014/main" id="{68197C56-9C53-4F30-AAFA-DC763E33DD3F}"/>
              </a:ext>
            </a:extLst>
          </p:cNvPr>
          <p:cNvSpPr txBox="1"/>
          <p:nvPr/>
        </p:nvSpPr>
        <p:spPr>
          <a:xfrm>
            <a:off x="0" y="6477000"/>
            <a:ext cx="8001000" cy="338554"/>
          </a:xfrm>
          <a:prstGeom prst="rect">
            <a:avLst/>
          </a:prstGeom>
          <a:noFill/>
        </p:spPr>
        <p:txBody>
          <a:bodyPr wrap="square" rtlCol="0">
            <a:spAutoFit/>
          </a:bodyPr>
          <a:lstStyle/>
          <a:p>
            <a:r>
              <a:rPr lang="pt-BR" sz="1600" b="1" dirty="0">
                <a:solidFill>
                  <a:srgbClr val="23408E"/>
                </a:solidFill>
                <a:latin typeface="Arial" panose="020B0604020202020204" pitchFamily="34" charset="0"/>
                <a:cs typeface="Arial" panose="020B0604020202020204" pitchFamily="34" charset="0"/>
              </a:rPr>
              <a:t>G3B08 (B) Page 8-10</a:t>
            </a:r>
            <a:endParaRPr lang="en-US" sz="1600" b="1" dirty="0">
              <a:solidFill>
                <a:srgbClr val="23408E"/>
              </a:solidFill>
              <a:latin typeface="Arial" panose="020B0604020202020204" pitchFamily="34" charset="0"/>
              <a:cs typeface="Arial" panose="020B0604020202020204" pitchFamily="34" charset="0"/>
            </a:endParaRPr>
          </a:p>
        </p:txBody>
      </p:sp>
      <p:sp>
        <p:nvSpPr>
          <p:cNvPr id="4" name="TextBox 3">
            <a:extLst>
              <a:ext uri="{FF2B5EF4-FFF2-40B4-BE49-F238E27FC236}">
                <a16:creationId xmlns:a16="http://schemas.microsoft.com/office/drawing/2014/main" id="{EC0F8AC4-194B-B77E-4294-2F7E16751624}"/>
              </a:ext>
            </a:extLst>
          </p:cNvPr>
          <p:cNvSpPr txBox="1"/>
          <p:nvPr/>
        </p:nvSpPr>
        <p:spPr>
          <a:xfrm>
            <a:off x="11430000" y="6569273"/>
            <a:ext cx="762000" cy="276999"/>
          </a:xfrm>
          <a:prstGeom prst="rect">
            <a:avLst/>
          </a:prstGeom>
          <a:noFill/>
        </p:spPr>
        <p:txBody>
          <a:bodyPr wrap="square" rtlCol="0">
            <a:spAutoFit/>
          </a:bodyPr>
          <a:lstStyle/>
          <a:p>
            <a:pPr algn="r"/>
            <a:fld id="{F46008E7-8CD5-47F9-9913-C07C17D1E8C6}" type="slidenum">
              <a:rPr lang="en-US" sz="1200" b="1" smtClean="0">
                <a:solidFill>
                  <a:srgbClr val="23408E"/>
                </a:solidFill>
                <a:cs typeface="Arial" panose="020B0604020202020204" pitchFamily="34" charset="0"/>
              </a:rPr>
              <a:pPr algn="r"/>
              <a:t>56</a:t>
            </a:fld>
            <a:endParaRPr lang="en-US" sz="1200" b="1" dirty="0">
              <a:solidFill>
                <a:srgbClr val="23408E"/>
              </a:solidFill>
              <a:cs typeface="Arial" panose="020B0604020202020204" pitchFamily="34" charset="0"/>
            </a:endParaRPr>
          </a:p>
        </p:txBody>
      </p:sp>
      <p:pic>
        <p:nvPicPr>
          <p:cNvPr id="6" name="Picture 5">
            <a:extLst>
              <a:ext uri="{FF2B5EF4-FFF2-40B4-BE49-F238E27FC236}">
                <a16:creationId xmlns:a16="http://schemas.microsoft.com/office/drawing/2014/main" id="{3D87258A-9CB0-D91B-DC2C-CF3B7C8C5C6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113337" y="1403"/>
            <a:ext cx="2070117" cy="640080"/>
          </a:xfrm>
          <a:prstGeom prst="rect">
            <a:avLst/>
          </a:prstGeom>
        </p:spPr>
      </p:pic>
    </p:spTree>
    <p:extLst>
      <p:ext uri="{BB962C8B-B14F-4D97-AF65-F5344CB8AC3E}">
        <p14:creationId xmlns:p14="http://schemas.microsoft.com/office/powerpoint/2010/main" val="13714624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8A27C-A392-4E6A-8B2A-D2D028678901}"/>
              </a:ext>
            </a:extLst>
          </p:cNvPr>
          <p:cNvSpPr>
            <a:spLocks noGrp="1"/>
          </p:cNvSpPr>
          <p:nvPr>
            <p:ph type="title"/>
          </p:nvPr>
        </p:nvSpPr>
        <p:spPr>
          <a:xfrm>
            <a:off x="609600" y="1523999"/>
            <a:ext cx="10972800" cy="1325565"/>
          </a:xfrm>
        </p:spPr>
        <p:txBody>
          <a:bodyPr/>
          <a:lstStyle/>
          <a:p>
            <a:pPr algn="l"/>
            <a:r>
              <a:rPr lang="en-US" b="0" i="0" u="none" strike="noStrike" baseline="0" dirty="0">
                <a:solidFill>
                  <a:srgbClr val="23408E"/>
                </a:solidFill>
                <a:latin typeface="Calibri" panose="020F0502020204030204" pitchFamily="34" charset="0"/>
              </a:rPr>
              <a:t>What happens to HF propagation when the LUF exceeds the MUF?</a:t>
            </a:r>
          </a:p>
        </p:txBody>
      </p:sp>
      <p:sp>
        <p:nvSpPr>
          <p:cNvPr id="3" name="Text Placeholder 2">
            <a:extLst>
              <a:ext uri="{FF2B5EF4-FFF2-40B4-BE49-F238E27FC236}">
                <a16:creationId xmlns:a16="http://schemas.microsoft.com/office/drawing/2014/main" id="{B18AEFB2-6E7E-4F8D-A714-564734C5A27B}"/>
              </a:ext>
            </a:extLst>
          </p:cNvPr>
          <p:cNvSpPr>
            <a:spLocks noGrp="1"/>
          </p:cNvSpPr>
          <p:nvPr>
            <p:ph type="body" idx="1"/>
          </p:nvPr>
        </p:nvSpPr>
        <p:spPr>
          <a:xfrm>
            <a:off x="609600" y="3200400"/>
            <a:ext cx="11201400" cy="2925764"/>
          </a:xfrm>
        </p:spPr>
        <p:txBody>
          <a:bodyPr/>
          <a:lstStyle/>
          <a:p>
            <a:pPr marL="457200" indent="-457200">
              <a:buFont typeface="+mj-lt"/>
              <a:buAutoNum type="alphaUcPeriod"/>
            </a:pPr>
            <a:r>
              <a:rPr lang="en-US" b="0" i="0" u="none" strike="noStrike" baseline="0" dirty="0">
                <a:latin typeface="Calibri" panose="020F0502020204030204" pitchFamily="34" charset="0"/>
              </a:rPr>
              <a:t>Propagation via ordinary skywave communications is not possible over that path</a:t>
            </a:r>
          </a:p>
          <a:p>
            <a:pPr marL="457200" indent="-457200">
              <a:buFont typeface="+mj-lt"/>
              <a:buAutoNum type="alphaUcPeriod"/>
            </a:pPr>
            <a:r>
              <a:rPr lang="en-US" b="0" i="0" u="none" strike="noStrike" baseline="0" dirty="0">
                <a:latin typeface="Calibri" panose="020F0502020204030204" pitchFamily="34" charset="0"/>
              </a:rPr>
              <a:t>HF communications over the path are enhanced</a:t>
            </a:r>
          </a:p>
          <a:p>
            <a:pPr marL="457200" indent="-457200">
              <a:buFont typeface="+mj-lt"/>
              <a:buAutoNum type="alphaUcPeriod"/>
            </a:pPr>
            <a:r>
              <a:rPr lang="en-US" b="0" i="0" u="none" strike="noStrike" baseline="0" dirty="0">
                <a:latin typeface="Calibri" panose="020F0502020204030204" pitchFamily="34" charset="0"/>
              </a:rPr>
              <a:t>Double-hop propagation along the path is more common</a:t>
            </a:r>
          </a:p>
          <a:p>
            <a:pPr marL="457200" indent="-457200">
              <a:buFont typeface="+mj-lt"/>
              <a:buAutoNum type="alphaUcPeriod"/>
            </a:pPr>
            <a:r>
              <a:rPr lang="en-US" b="0" i="0" u="none" strike="noStrike" baseline="0" dirty="0">
                <a:latin typeface="Calibri" panose="020F0502020204030204" pitchFamily="34" charset="0"/>
              </a:rPr>
              <a:t>Propagation over the path on all HF frequencies is enhanced</a:t>
            </a:r>
            <a:endParaRPr lang="pt-BR" b="0" i="0" u="none" strike="noStrike" baseline="0" dirty="0">
              <a:latin typeface="Calibri" panose="020F0502020204030204" pitchFamily="34" charset="0"/>
            </a:endParaRPr>
          </a:p>
        </p:txBody>
      </p:sp>
      <p:sp>
        <p:nvSpPr>
          <p:cNvPr id="5" name="TextBox 4">
            <a:extLst>
              <a:ext uri="{FF2B5EF4-FFF2-40B4-BE49-F238E27FC236}">
                <a16:creationId xmlns:a16="http://schemas.microsoft.com/office/drawing/2014/main" id="{68197C56-9C53-4F30-AAFA-DC763E33DD3F}"/>
              </a:ext>
            </a:extLst>
          </p:cNvPr>
          <p:cNvSpPr txBox="1"/>
          <p:nvPr/>
        </p:nvSpPr>
        <p:spPr>
          <a:xfrm>
            <a:off x="0" y="6477000"/>
            <a:ext cx="8001000" cy="338554"/>
          </a:xfrm>
          <a:prstGeom prst="rect">
            <a:avLst/>
          </a:prstGeom>
          <a:noFill/>
        </p:spPr>
        <p:txBody>
          <a:bodyPr wrap="square" rtlCol="0">
            <a:spAutoFit/>
          </a:bodyPr>
          <a:lstStyle/>
          <a:p>
            <a:r>
              <a:rPr lang="pt-BR" sz="1600" b="1" dirty="0">
                <a:solidFill>
                  <a:srgbClr val="23408E"/>
                </a:solidFill>
                <a:latin typeface="Arial" panose="020B0604020202020204" pitchFamily="34" charset="0"/>
                <a:cs typeface="Arial" panose="020B0604020202020204" pitchFamily="34" charset="0"/>
              </a:rPr>
              <a:t>G3B11 (A) Page 8-10</a:t>
            </a:r>
            <a:endParaRPr lang="en-US" sz="1600" b="1" dirty="0">
              <a:solidFill>
                <a:srgbClr val="23408E"/>
              </a:solidFill>
              <a:latin typeface="Arial" panose="020B0604020202020204" pitchFamily="34" charset="0"/>
              <a:cs typeface="Arial" panose="020B0604020202020204" pitchFamily="34" charset="0"/>
            </a:endParaRPr>
          </a:p>
        </p:txBody>
      </p:sp>
      <p:sp>
        <p:nvSpPr>
          <p:cNvPr id="4" name="TextBox 3">
            <a:extLst>
              <a:ext uri="{FF2B5EF4-FFF2-40B4-BE49-F238E27FC236}">
                <a16:creationId xmlns:a16="http://schemas.microsoft.com/office/drawing/2014/main" id="{EC0F8AC4-194B-B77E-4294-2F7E16751624}"/>
              </a:ext>
            </a:extLst>
          </p:cNvPr>
          <p:cNvSpPr txBox="1"/>
          <p:nvPr/>
        </p:nvSpPr>
        <p:spPr>
          <a:xfrm>
            <a:off x="11430000" y="6569273"/>
            <a:ext cx="762000" cy="276999"/>
          </a:xfrm>
          <a:prstGeom prst="rect">
            <a:avLst/>
          </a:prstGeom>
          <a:noFill/>
        </p:spPr>
        <p:txBody>
          <a:bodyPr wrap="square" rtlCol="0">
            <a:spAutoFit/>
          </a:bodyPr>
          <a:lstStyle/>
          <a:p>
            <a:pPr algn="r"/>
            <a:fld id="{F46008E7-8CD5-47F9-9913-C07C17D1E8C6}" type="slidenum">
              <a:rPr lang="en-US" sz="1200" b="1" smtClean="0">
                <a:solidFill>
                  <a:srgbClr val="23408E"/>
                </a:solidFill>
                <a:cs typeface="Arial" panose="020B0604020202020204" pitchFamily="34" charset="0"/>
              </a:rPr>
              <a:pPr algn="r"/>
              <a:t>57</a:t>
            </a:fld>
            <a:endParaRPr lang="en-US" sz="1200" b="1" dirty="0">
              <a:solidFill>
                <a:srgbClr val="23408E"/>
              </a:solidFill>
              <a:cs typeface="Arial" panose="020B0604020202020204" pitchFamily="34" charset="0"/>
            </a:endParaRPr>
          </a:p>
        </p:txBody>
      </p:sp>
      <p:pic>
        <p:nvPicPr>
          <p:cNvPr id="6" name="Picture 5">
            <a:extLst>
              <a:ext uri="{FF2B5EF4-FFF2-40B4-BE49-F238E27FC236}">
                <a16:creationId xmlns:a16="http://schemas.microsoft.com/office/drawing/2014/main" id="{671DA9F1-DB2F-3410-F943-7E22E21675D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113337" y="1403"/>
            <a:ext cx="2070117" cy="640080"/>
          </a:xfrm>
          <a:prstGeom prst="rect">
            <a:avLst/>
          </a:prstGeom>
        </p:spPr>
      </p:pic>
    </p:spTree>
    <p:extLst>
      <p:ext uri="{BB962C8B-B14F-4D97-AF65-F5344CB8AC3E}">
        <p14:creationId xmlns:p14="http://schemas.microsoft.com/office/powerpoint/2010/main" val="3165822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138557-AFD2-8FE7-254A-72F05C9467C7}"/>
              </a:ext>
            </a:extLst>
          </p:cNvPr>
          <p:cNvSpPr>
            <a:spLocks noGrp="1"/>
          </p:cNvSpPr>
          <p:nvPr>
            <p:ph type="title"/>
          </p:nvPr>
        </p:nvSpPr>
        <p:spPr>
          <a:xfrm>
            <a:off x="838200" y="481264"/>
            <a:ext cx="10515600" cy="1672390"/>
          </a:xfrm>
        </p:spPr>
        <p:txBody>
          <a:bodyPr>
            <a:normAutofit fontScale="90000"/>
          </a:bodyPr>
          <a:lstStyle/>
          <a:p>
            <a:pPr algn="ctr"/>
            <a:r>
              <a:rPr lang="en-US" sz="5400" b="1" dirty="0"/>
              <a:t>Section 8.3: Scatter Modes</a:t>
            </a:r>
            <a:br>
              <a:rPr lang="en-US" dirty="0"/>
            </a:br>
            <a:br>
              <a:rPr lang="en-US" sz="2200" dirty="0"/>
            </a:br>
            <a:r>
              <a:rPr lang="en-US" dirty="0"/>
              <a:t>Scatter Characteristics</a:t>
            </a:r>
          </a:p>
        </p:txBody>
      </p:sp>
      <p:sp>
        <p:nvSpPr>
          <p:cNvPr id="3" name="Content Placeholder 2">
            <a:extLst>
              <a:ext uri="{FF2B5EF4-FFF2-40B4-BE49-F238E27FC236}">
                <a16:creationId xmlns:a16="http://schemas.microsoft.com/office/drawing/2014/main" id="{83512AF5-4B46-D440-E4B7-CD3700139FBF}"/>
              </a:ext>
            </a:extLst>
          </p:cNvPr>
          <p:cNvSpPr>
            <a:spLocks noGrp="1"/>
          </p:cNvSpPr>
          <p:nvPr>
            <p:ph idx="1"/>
          </p:nvPr>
        </p:nvSpPr>
        <p:spPr>
          <a:xfrm>
            <a:off x="838200" y="2322096"/>
            <a:ext cx="10515600" cy="4054640"/>
          </a:xfrm>
        </p:spPr>
        <p:txBody>
          <a:bodyPr>
            <a:normAutofit lnSpcReduction="10000"/>
          </a:bodyPr>
          <a:lstStyle/>
          <a:p>
            <a:r>
              <a:rPr lang="en-US" dirty="0"/>
              <a:t>Backscatter: Reflections from features on Earth’s surface</a:t>
            </a:r>
          </a:p>
          <a:p>
            <a:r>
              <a:rPr lang="en-US" dirty="0"/>
              <a:t>Waves can also be </a:t>
            </a:r>
            <a:r>
              <a:rPr lang="en-US" i="1" dirty="0">
                <a:solidFill>
                  <a:srgbClr val="C00000"/>
                </a:solidFill>
              </a:rPr>
              <a:t>scattered</a:t>
            </a:r>
            <a:r>
              <a:rPr lang="en-US" dirty="0"/>
              <a:t> from within the ionosphere, allowing signals to be heard from stations too distant to be heard by ground wave and on frequencies too high for short hop sky-wave propagation</a:t>
            </a:r>
          </a:p>
          <a:p>
            <a:r>
              <a:rPr lang="en-US" dirty="0"/>
              <a:t>Scatter and backscatter help fill in the skip zone where signals would otherwise not be heard</a:t>
            </a:r>
          </a:p>
          <a:p>
            <a:r>
              <a:rPr lang="en-US" dirty="0"/>
              <a:t>Signals received via HF scatter are usually weaker than those received by normal skywave propagation (reflection is not very efficient and tends to spread out the signal); such signals sound distorted, resulting in </a:t>
            </a:r>
            <a:r>
              <a:rPr lang="en-US" i="1" dirty="0">
                <a:solidFill>
                  <a:srgbClr val="23408E"/>
                </a:solidFill>
              </a:rPr>
              <a:t>fluttering</a:t>
            </a:r>
            <a:r>
              <a:rPr lang="en-US" dirty="0"/>
              <a:t> or </a:t>
            </a:r>
            <a:r>
              <a:rPr lang="en-US" i="1" dirty="0">
                <a:solidFill>
                  <a:srgbClr val="23408E"/>
                </a:solidFill>
              </a:rPr>
              <a:t>wavering</a:t>
            </a:r>
          </a:p>
        </p:txBody>
      </p:sp>
      <p:pic>
        <p:nvPicPr>
          <p:cNvPr id="4" name="Picture 3">
            <a:extLst>
              <a:ext uri="{FF2B5EF4-FFF2-40B4-BE49-F238E27FC236}">
                <a16:creationId xmlns:a16="http://schemas.microsoft.com/office/drawing/2014/main" id="{60CA63F6-56B4-23B7-AF3A-65DAC40E6F8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408" y="6189404"/>
            <a:ext cx="2070117" cy="640080"/>
          </a:xfrm>
          <a:prstGeom prst="rect">
            <a:avLst/>
          </a:prstGeom>
        </p:spPr>
      </p:pic>
    </p:spTree>
    <p:extLst>
      <p:ext uri="{BB962C8B-B14F-4D97-AF65-F5344CB8AC3E}">
        <p14:creationId xmlns:p14="http://schemas.microsoft.com/office/powerpoint/2010/main" val="27526067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81E784-D482-B175-D8BD-A94905CFAB05}"/>
              </a:ext>
            </a:extLst>
          </p:cNvPr>
          <p:cNvSpPr>
            <a:spLocks noGrp="1"/>
          </p:cNvSpPr>
          <p:nvPr>
            <p:ph type="title"/>
          </p:nvPr>
        </p:nvSpPr>
        <p:spPr>
          <a:xfrm>
            <a:off x="280737" y="429126"/>
            <a:ext cx="2971800" cy="978570"/>
          </a:xfrm>
        </p:spPr>
        <p:txBody>
          <a:bodyPr/>
          <a:lstStyle/>
          <a:p>
            <a:r>
              <a:rPr lang="en-US" dirty="0"/>
              <a:t>Fig 8.8</a:t>
            </a:r>
          </a:p>
        </p:txBody>
      </p:sp>
      <p:sp>
        <p:nvSpPr>
          <p:cNvPr id="5" name="TextBox 4">
            <a:extLst>
              <a:ext uri="{FF2B5EF4-FFF2-40B4-BE49-F238E27FC236}">
                <a16:creationId xmlns:a16="http://schemas.microsoft.com/office/drawing/2014/main" id="{CC40DE94-6528-F373-D840-D3EDE8685CBF}"/>
              </a:ext>
            </a:extLst>
          </p:cNvPr>
          <p:cNvSpPr txBox="1"/>
          <p:nvPr/>
        </p:nvSpPr>
        <p:spPr>
          <a:xfrm>
            <a:off x="204536" y="1407696"/>
            <a:ext cx="3124200" cy="1077218"/>
          </a:xfrm>
          <a:prstGeom prst="rect">
            <a:avLst/>
          </a:prstGeom>
          <a:noFill/>
        </p:spPr>
        <p:txBody>
          <a:bodyPr wrap="square" rtlCol="0">
            <a:spAutoFit/>
          </a:bodyPr>
          <a:lstStyle/>
          <a:p>
            <a:pPr algn="ctr"/>
            <a:r>
              <a:rPr lang="en-US" sz="3200" dirty="0">
                <a:latin typeface="Calibri" panose="020F0502020204030204" pitchFamily="34" charset="0"/>
                <a:cs typeface="Calibri" panose="020F0502020204030204" pitchFamily="34" charset="0"/>
              </a:rPr>
              <a:t>Scatter and Backscatter</a:t>
            </a:r>
          </a:p>
        </p:txBody>
      </p:sp>
      <p:pic>
        <p:nvPicPr>
          <p:cNvPr id="6" name="Picture 5">
            <a:extLst>
              <a:ext uri="{FF2B5EF4-FFF2-40B4-BE49-F238E27FC236}">
                <a16:creationId xmlns:a16="http://schemas.microsoft.com/office/drawing/2014/main" id="{8FA8EF6D-0815-2785-E99F-FEE5A2CB204F}"/>
              </a:ext>
            </a:extLst>
          </p:cNvPr>
          <p:cNvPicPr>
            <a:picLocks noChangeAspect="1"/>
          </p:cNvPicPr>
          <p:nvPr/>
        </p:nvPicPr>
        <p:blipFill>
          <a:blip r:embed="rId2"/>
          <a:stretch>
            <a:fillRect/>
          </a:stretch>
        </p:blipFill>
        <p:spPr>
          <a:xfrm>
            <a:off x="4008607" y="198928"/>
            <a:ext cx="8183393" cy="5708577"/>
          </a:xfrm>
          <a:prstGeom prst="rect">
            <a:avLst/>
          </a:prstGeom>
        </p:spPr>
      </p:pic>
      <p:sp>
        <p:nvSpPr>
          <p:cNvPr id="7" name="TextBox 6">
            <a:extLst>
              <a:ext uri="{FF2B5EF4-FFF2-40B4-BE49-F238E27FC236}">
                <a16:creationId xmlns:a16="http://schemas.microsoft.com/office/drawing/2014/main" id="{CAC6F3E4-7EB2-7D1E-179D-F9B3598B6542}"/>
              </a:ext>
            </a:extLst>
          </p:cNvPr>
          <p:cNvSpPr txBox="1"/>
          <p:nvPr/>
        </p:nvSpPr>
        <p:spPr>
          <a:xfrm>
            <a:off x="120315" y="2643744"/>
            <a:ext cx="3669632" cy="3458686"/>
          </a:xfrm>
          <a:prstGeom prst="rect">
            <a:avLst/>
          </a:prstGeom>
          <a:noFill/>
        </p:spPr>
        <p:txBody>
          <a:bodyPr wrap="square" rtlCol="0">
            <a:spAutoFit/>
          </a:bodyPr>
          <a:lstStyle/>
          <a:p>
            <a:r>
              <a:rPr lang="en-US" sz="2000" dirty="0"/>
              <a:t>On striking the ground after ionospheric reflection, radio waves may be reflected back toward the transmitting station. Backscatter consists of signals reflected by the ground back into the skip zone. Backscatter supports communication between stations that would otherwise be in each other’s skip zone.</a:t>
            </a:r>
          </a:p>
        </p:txBody>
      </p:sp>
      <p:pic>
        <p:nvPicPr>
          <p:cNvPr id="3" name="Picture 2">
            <a:extLst>
              <a:ext uri="{FF2B5EF4-FFF2-40B4-BE49-F238E27FC236}">
                <a16:creationId xmlns:a16="http://schemas.microsoft.com/office/drawing/2014/main" id="{486CAC4F-8DC5-D3E4-5459-3B494B6750A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408" y="6189404"/>
            <a:ext cx="2070117" cy="640080"/>
          </a:xfrm>
          <a:prstGeom prst="rect">
            <a:avLst/>
          </a:prstGeom>
        </p:spPr>
      </p:pic>
    </p:spTree>
    <p:extLst>
      <p:ext uri="{BB962C8B-B14F-4D97-AF65-F5344CB8AC3E}">
        <p14:creationId xmlns:p14="http://schemas.microsoft.com/office/powerpoint/2010/main" val="385502143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F9DB73-D5E8-DEF3-C108-312C543A1C6A}"/>
              </a:ext>
            </a:extLst>
          </p:cNvPr>
          <p:cNvSpPr>
            <a:spLocks noGrp="1"/>
          </p:cNvSpPr>
          <p:nvPr>
            <p:ph type="title"/>
          </p:nvPr>
        </p:nvSpPr>
        <p:spPr/>
        <p:txBody>
          <a:bodyPr/>
          <a:lstStyle/>
          <a:p>
            <a:r>
              <a:rPr lang="en-US" dirty="0"/>
              <a:t>Ionosphere (cont.)</a:t>
            </a:r>
          </a:p>
        </p:txBody>
      </p:sp>
      <p:sp>
        <p:nvSpPr>
          <p:cNvPr id="3" name="Content Placeholder 2">
            <a:extLst>
              <a:ext uri="{FF2B5EF4-FFF2-40B4-BE49-F238E27FC236}">
                <a16:creationId xmlns:a16="http://schemas.microsoft.com/office/drawing/2014/main" id="{0CE06CEA-8FA1-EAD7-99B4-FE84635449DC}"/>
              </a:ext>
            </a:extLst>
          </p:cNvPr>
          <p:cNvSpPr>
            <a:spLocks noGrp="1"/>
          </p:cNvSpPr>
          <p:nvPr>
            <p:ph idx="1"/>
          </p:nvPr>
        </p:nvSpPr>
        <p:spPr>
          <a:xfrm>
            <a:off x="186070" y="1819120"/>
            <a:ext cx="11658600" cy="4380228"/>
          </a:xfrm>
        </p:spPr>
        <p:txBody>
          <a:bodyPr/>
          <a:lstStyle/>
          <a:p>
            <a:r>
              <a:rPr lang="en-US" sz="2800" dirty="0"/>
              <a:t>E layer (60 to 70 miles in altitude) acts similarly to D </a:t>
            </a:r>
          </a:p>
          <a:p>
            <a:pPr lvl="1"/>
            <a:r>
              <a:rPr lang="en-US" sz="2400" dirty="0"/>
              <a:t>Higher and less dense than D region, enables it to last longer after sunset</a:t>
            </a:r>
          </a:p>
          <a:p>
            <a:r>
              <a:rPr lang="en-US" sz="2800" dirty="0"/>
              <a:t>F layer (100 to 300 miles in altitude), least dense of the three</a:t>
            </a:r>
          </a:p>
          <a:p>
            <a:pPr lvl="1"/>
            <a:r>
              <a:rPr lang="en-US" sz="2400" dirty="0"/>
              <a:t>Remains partially ionized at night</a:t>
            </a:r>
          </a:p>
          <a:p>
            <a:pPr lvl="1"/>
            <a:r>
              <a:rPr lang="en-US" sz="2400" dirty="0"/>
              <a:t>During the day, F region splits into F1 and F2</a:t>
            </a:r>
          </a:p>
          <a:p>
            <a:pPr lvl="1"/>
            <a:r>
              <a:rPr lang="en-US" sz="2400" dirty="0"/>
              <a:t>Height of the F region varies quite a bit with local time, season, latitude, and solar activity</a:t>
            </a:r>
          </a:p>
          <a:p>
            <a:pPr lvl="1"/>
            <a:r>
              <a:rPr lang="en-US" sz="2400" dirty="0"/>
              <a:t>At any particular location, the stronger the illumination from the sun, the higher the F2 layer will be, so its maximum height is reached at noon when the sun is overhead</a:t>
            </a:r>
          </a:p>
        </p:txBody>
      </p:sp>
      <p:pic>
        <p:nvPicPr>
          <p:cNvPr id="4" name="Picture 3">
            <a:extLst>
              <a:ext uri="{FF2B5EF4-FFF2-40B4-BE49-F238E27FC236}">
                <a16:creationId xmlns:a16="http://schemas.microsoft.com/office/drawing/2014/main" id="{275C31C2-146D-1AE3-8E06-FD86BEE74BC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408" y="6189404"/>
            <a:ext cx="2070117" cy="640080"/>
          </a:xfrm>
          <a:prstGeom prst="rect">
            <a:avLst/>
          </a:prstGeom>
        </p:spPr>
      </p:pic>
    </p:spTree>
    <p:extLst>
      <p:ext uri="{BB962C8B-B14F-4D97-AF65-F5344CB8AC3E}">
        <p14:creationId xmlns:p14="http://schemas.microsoft.com/office/powerpoint/2010/main" val="37647642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additive="base">
                                        <p:cTn id="3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3">
                                            <p:txEl>
                                              <p:pRg st="6" end="6"/>
                                            </p:txEl>
                                          </p:spTgt>
                                        </p:tgtEl>
                                        <p:attrNameLst>
                                          <p:attrName>style.visibility</p:attrName>
                                        </p:attrNameLst>
                                      </p:cBhvr>
                                      <p:to>
                                        <p:strVal val="visible"/>
                                      </p:to>
                                    </p:set>
                                    <p:anim calcmode="lin" valueType="num">
                                      <p:cBhvr additive="base">
                                        <p:cTn id="43"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765FE9-388E-4DF2-66E5-A4CBFE668F23}"/>
              </a:ext>
            </a:extLst>
          </p:cNvPr>
          <p:cNvSpPr>
            <a:spLocks noGrp="1"/>
          </p:cNvSpPr>
          <p:nvPr>
            <p:ph type="title"/>
          </p:nvPr>
        </p:nvSpPr>
        <p:spPr/>
        <p:txBody>
          <a:bodyPr/>
          <a:lstStyle/>
          <a:p>
            <a:r>
              <a:rPr lang="en-US" dirty="0"/>
              <a:t>Near Vertical Incidence Sky-wave (NVIS)</a:t>
            </a:r>
          </a:p>
        </p:txBody>
      </p:sp>
      <p:sp>
        <p:nvSpPr>
          <p:cNvPr id="3" name="Content Placeholder 2">
            <a:extLst>
              <a:ext uri="{FF2B5EF4-FFF2-40B4-BE49-F238E27FC236}">
                <a16:creationId xmlns:a16="http://schemas.microsoft.com/office/drawing/2014/main" id="{247394E3-5F79-A206-E864-59E2CCAAC6D5}"/>
              </a:ext>
            </a:extLst>
          </p:cNvPr>
          <p:cNvSpPr>
            <a:spLocks noGrp="1"/>
          </p:cNvSpPr>
          <p:nvPr>
            <p:ph idx="1"/>
          </p:nvPr>
        </p:nvSpPr>
        <p:spPr>
          <a:xfrm>
            <a:off x="381000" y="2169994"/>
            <a:ext cx="10972800" cy="4188022"/>
          </a:xfrm>
        </p:spPr>
        <p:txBody>
          <a:bodyPr/>
          <a:lstStyle/>
          <a:p>
            <a:r>
              <a:rPr lang="en-US" dirty="0"/>
              <a:t>For a signal below the critical frequency, the ionosphere reflects waves arriving at any angle — even vertical (always above 5 MHz, up to 40 meters)</a:t>
            </a:r>
          </a:p>
          <a:p>
            <a:r>
              <a:rPr lang="en-US" dirty="0"/>
              <a:t>NVIS Definition: For a signal below the critical frequency, when it is radiated vertically the reflection scatters the signal back to Earth throughout a region of up to 200-300 miles</a:t>
            </a:r>
          </a:p>
          <a:p>
            <a:r>
              <a:rPr lang="en-US" dirty="0"/>
              <a:t>To make use of NVIS, horizontally polarized dipoles are placed low to the ground so that their radiation pattern is almost omnidirectional and concentrated at high elevation angles</a:t>
            </a:r>
          </a:p>
        </p:txBody>
      </p:sp>
      <p:pic>
        <p:nvPicPr>
          <p:cNvPr id="4" name="Picture 3">
            <a:extLst>
              <a:ext uri="{FF2B5EF4-FFF2-40B4-BE49-F238E27FC236}">
                <a16:creationId xmlns:a16="http://schemas.microsoft.com/office/drawing/2014/main" id="{A4CE2FC5-C1E0-6C0B-BFB3-5E4448AE79A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408" y="6189404"/>
            <a:ext cx="2070117" cy="640080"/>
          </a:xfrm>
          <a:prstGeom prst="rect">
            <a:avLst/>
          </a:prstGeom>
        </p:spPr>
      </p:pic>
    </p:spTree>
    <p:extLst>
      <p:ext uri="{BB962C8B-B14F-4D97-AF65-F5344CB8AC3E}">
        <p14:creationId xmlns:p14="http://schemas.microsoft.com/office/powerpoint/2010/main" val="11956005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DAF50E-76B9-8D4C-6348-36E996BB7BEB}"/>
              </a:ext>
            </a:extLst>
          </p:cNvPr>
          <p:cNvSpPr>
            <a:spLocks noGrp="1"/>
          </p:cNvSpPr>
          <p:nvPr>
            <p:ph type="title"/>
          </p:nvPr>
        </p:nvSpPr>
        <p:spPr>
          <a:xfrm>
            <a:off x="328863" y="385011"/>
            <a:ext cx="2286000" cy="770021"/>
          </a:xfrm>
        </p:spPr>
        <p:txBody>
          <a:bodyPr/>
          <a:lstStyle/>
          <a:p>
            <a:r>
              <a:rPr lang="en-US" dirty="0"/>
              <a:t>Fig 8.9</a:t>
            </a:r>
          </a:p>
        </p:txBody>
      </p:sp>
      <p:sp>
        <p:nvSpPr>
          <p:cNvPr id="5" name="TextBox 4">
            <a:extLst>
              <a:ext uri="{FF2B5EF4-FFF2-40B4-BE49-F238E27FC236}">
                <a16:creationId xmlns:a16="http://schemas.microsoft.com/office/drawing/2014/main" id="{EE05EDB1-E0BA-7BDF-797D-119476ED7C29}"/>
              </a:ext>
            </a:extLst>
          </p:cNvPr>
          <p:cNvSpPr txBox="1"/>
          <p:nvPr/>
        </p:nvSpPr>
        <p:spPr>
          <a:xfrm>
            <a:off x="216568" y="1343526"/>
            <a:ext cx="3124200" cy="1077218"/>
          </a:xfrm>
          <a:prstGeom prst="rect">
            <a:avLst/>
          </a:prstGeom>
          <a:noFill/>
        </p:spPr>
        <p:txBody>
          <a:bodyPr wrap="square" rtlCol="0">
            <a:spAutoFit/>
          </a:bodyPr>
          <a:lstStyle/>
          <a:p>
            <a:pPr algn="ctr"/>
            <a:r>
              <a:rPr lang="en-US" sz="3200">
                <a:latin typeface="Calibri" panose="020F0502020204030204" pitchFamily="34" charset="0"/>
                <a:cs typeface="Calibri" panose="020F0502020204030204" pitchFamily="34" charset="0"/>
              </a:rPr>
              <a:t>NVIS </a:t>
            </a:r>
            <a:r>
              <a:rPr lang="en-US" sz="3200" dirty="0">
                <a:latin typeface="Calibri" panose="020F0502020204030204" pitchFamily="34" charset="0"/>
                <a:cs typeface="Calibri" panose="020F0502020204030204" pitchFamily="34" charset="0"/>
              </a:rPr>
              <a:t>Communications</a:t>
            </a:r>
          </a:p>
        </p:txBody>
      </p:sp>
      <p:pic>
        <p:nvPicPr>
          <p:cNvPr id="6" name="Picture 5">
            <a:extLst>
              <a:ext uri="{FF2B5EF4-FFF2-40B4-BE49-F238E27FC236}">
                <a16:creationId xmlns:a16="http://schemas.microsoft.com/office/drawing/2014/main" id="{824F50EC-A013-3C0A-9E8C-F67092C82C7C}"/>
              </a:ext>
            </a:extLst>
          </p:cNvPr>
          <p:cNvPicPr>
            <a:picLocks noChangeAspect="1"/>
          </p:cNvPicPr>
          <p:nvPr/>
        </p:nvPicPr>
        <p:blipFill>
          <a:blip r:embed="rId2"/>
          <a:stretch>
            <a:fillRect/>
          </a:stretch>
        </p:blipFill>
        <p:spPr>
          <a:xfrm>
            <a:off x="4219179" y="332943"/>
            <a:ext cx="7972821" cy="5213615"/>
          </a:xfrm>
          <a:prstGeom prst="rect">
            <a:avLst/>
          </a:prstGeom>
        </p:spPr>
      </p:pic>
      <p:sp>
        <p:nvSpPr>
          <p:cNvPr id="7" name="TextBox 6">
            <a:extLst>
              <a:ext uri="{FF2B5EF4-FFF2-40B4-BE49-F238E27FC236}">
                <a16:creationId xmlns:a16="http://schemas.microsoft.com/office/drawing/2014/main" id="{0980E936-195D-B588-491B-39260F676311}"/>
              </a:ext>
            </a:extLst>
          </p:cNvPr>
          <p:cNvSpPr txBox="1"/>
          <p:nvPr/>
        </p:nvSpPr>
        <p:spPr>
          <a:xfrm>
            <a:off x="216568" y="2621269"/>
            <a:ext cx="3838074" cy="3416320"/>
          </a:xfrm>
          <a:prstGeom prst="rect">
            <a:avLst/>
          </a:prstGeom>
          <a:noFill/>
        </p:spPr>
        <p:txBody>
          <a:bodyPr wrap="square" rtlCol="0">
            <a:spAutoFit/>
          </a:bodyPr>
          <a:lstStyle/>
          <a:p>
            <a:r>
              <a:rPr lang="en-US" sz="2400" dirty="0"/>
              <a:t>Near vertical incidence sky-wave (NVIS) communications relies on signals below the critical frequency transmitted at high vertical angles. The signals are reflected by the ionosphere back to Earth in the region around the transmitter.</a:t>
            </a:r>
          </a:p>
        </p:txBody>
      </p:sp>
      <p:pic>
        <p:nvPicPr>
          <p:cNvPr id="3" name="Picture 2">
            <a:extLst>
              <a:ext uri="{FF2B5EF4-FFF2-40B4-BE49-F238E27FC236}">
                <a16:creationId xmlns:a16="http://schemas.microsoft.com/office/drawing/2014/main" id="{FEDF189E-98EF-3FD6-A7C2-11CDE67E0D3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408" y="6189404"/>
            <a:ext cx="2070117" cy="640080"/>
          </a:xfrm>
          <a:prstGeom prst="rect">
            <a:avLst/>
          </a:prstGeom>
        </p:spPr>
      </p:pic>
    </p:spTree>
    <p:extLst>
      <p:ext uri="{BB962C8B-B14F-4D97-AF65-F5344CB8AC3E}">
        <p14:creationId xmlns:p14="http://schemas.microsoft.com/office/powerpoint/2010/main" val="3480666230"/>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BFB03B-CC59-4656-A707-0396A87CE10A}"/>
              </a:ext>
            </a:extLst>
          </p:cNvPr>
          <p:cNvSpPr>
            <a:spLocks noGrp="1"/>
          </p:cNvSpPr>
          <p:nvPr>
            <p:ph type="title"/>
          </p:nvPr>
        </p:nvSpPr>
        <p:spPr>
          <a:xfrm>
            <a:off x="533400" y="2667000"/>
            <a:ext cx="10972800" cy="1143000"/>
          </a:xfrm>
        </p:spPr>
        <p:txBody>
          <a:bodyPr/>
          <a:lstStyle/>
          <a:p>
            <a:r>
              <a:rPr lang="en-US" b="1" dirty="0">
                <a:solidFill>
                  <a:srgbClr val="23408E"/>
                </a:solidFill>
              </a:rPr>
              <a:t>PRACTICE QUESTIONS</a:t>
            </a:r>
          </a:p>
        </p:txBody>
      </p:sp>
      <p:pic>
        <p:nvPicPr>
          <p:cNvPr id="3" name="Picture 2">
            <a:extLst>
              <a:ext uri="{FF2B5EF4-FFF2-40B4-BE49-F238E27FC236}">
                <a16:creationId xmlns:a16="http://schemas.microsoft.com/office/drawing/2014/main" id="{2F9A12CB-5A8C-D359-1632-01176E1558B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408" y="6189404"/>
            <a:ext cx="2070117" cy="640080"/>
          </a:xfrm>
          <a:prstGeom prst="rect">
            <a:avLst/>
          </a:prstGeom>
        </p:spPr>
      </p:pic>
    </p:spTree>
    <p:extLst>
      <p:ext uri="{BB962C8B-B14F-4D97-AF65-F5344CB8AC3E}">
        <p14:creationId xmlns:p14="http://schemas.microsoft.com/office/powerpoint/2010/main" val="910720762"/>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8A27C-A392-4E6A-8B2A-D2D028678901}"/>
              </a:ext>
            </a:extLst>
          </p:cNvPr>
          <p:cNvSpPr>
            <a:spLocks noGrp="1"/>
          </p:cNvSpPr>
          <p:nvPr>
            <p:ph type="title"/>
          </p:nvPr>
        </p:nvSpPr>
        <p:spPr>
          <a:xfrm>
            <a:off x="609600" y="1523999"/>
            <a:ext cx="10972800" cy="1325565"/>
          </a:xfrm>
        </p:spPr>
        <p:txBody>
          <a:bodyPr/>
          <a:lstStyle/>
          <a:p>
            <a:pPr algn="l"/>
            <a:r>
              <a:rPr lang="en-US" b="0" i="0" u="none" strike="noStrike" baseline="0" dirty="0">
                <a:solidFill>
                  <a:srgbClr val="23408E"/>
                </a:solidFill>
                <a:latin typeface="Calibri" panose="020F0502020204030204" pitchFamily="34" charset="0"/>
              </a:rPr>
              <a:t>What is a characteristic of HF scatter?</a:t>
            </a:r>
          </a:p>
        </p:txBody>
      </p:sp>
      <p:sp>
        <p:nvSpPr>
          <p:cNvPr id="3" name="Text Placeholder 2">
            <a:extLst>
              <a:ext uri="{FF2B5EF4-FFF2-40B4-BE49-F238E27FC236}">
                <a16:creationId xmlns:a16="http://schemas.microsoft.com/office/drawing/2014/main" id="{B18AEFB2-6E7E-4F8D-A714-564734C5A27B}"/>
              </a:ext>
            </a:extLst>
          </p:cNvPr>
          <p:cNvSpPr>
            <a:spLocks noGrp="1"/>
          </p:cNvSpPr>
          <p:nvPr>
            <p:ph type="body" idx="1"/>
          </p:nvPr>
        </p:nvSpPr>
        <p:spPr/>
        <p:txBody>
          <a:bodyPr/>
          <a:lstStyle/>
          <a:p>
            <a:pPr marL="457200" indent="-457200">
              <a:buFont typeface="+mj-lt"/>
              <a:buAutoNum type="alphaUcPeriod"/>
            </a:pPr>
            <a:r>
              <a:rPr lang="en-US" b="0" i="0" u="none" strike="noStrike" baseline="0" dirty="0">
                <a:latin typeface="Calibri" panose="020F0502020204030204" pitchFamily="34" charset="0"/>
              </a:rPr>
              <a:t>Phone signals have high intelligibility</a:t>
            </a:r>
          </a:p>
          <a:p>
            <a:pPr marL="457200" indent="-457200">
              <a:buFont typeface="+mj-lt"/>
              <a:buAutoNum type="alphaUcPeriod"/>
            </a:pPr>
            <a:r>
              <a:rPr lang="en-US" b="0" i="0" u="none" strike="noStrike" baseline="0" dirty="0">
                <a:latin typeface="Calibri" panose="020F0502020204030204" pitchFamily="34" charset="0"/>
              </a:rPr>
              <a:t>Signals have a fluttering sound</a:t>
            </a:r>
          </a:p>
          <a:p>
            <a:pPr marL="457200" indent="-457200">
              <a:buFont typeface="+mj-lt"/>
              <a:buAutoNum type="alphaUcPeriod"/>
            </a:pPr>
            <a:r>
              <a:rPr lang="en-US" b="0" i="0" u="none" strike="noStrike" baseline="0" dirty="0">
                <a:latin typeface="Calibri" panose="020F0502020204030204" pitchFamily="34" charset="0"/>
              </a:rPr>
              <a:t>There are very large, sudden swings in signal strength</a:t>
            </a:r>
          </a:p>
          <a:p>
            <a:pPr marL="457200" indent="-457200">
              <a:buFont typeface="+mj-lt"/>
              <a:buAutoNum type="alphaUcPeriod"/>
            </a:pPr>
            <a:r>
              <a:rPr lang="en-US" b="0" i="0" u="none" strike="noStrike" baseline="0" dirty="0">
                <a:latin typeface="Calibri" panose="020F0502020204030204" pitchFamily="34" charset="0"/>
              </a:rPr>
              <a:t>Scatter propagation occurs only at night</a:t>
            </a:r>
            <a:endParaRPr lang="pt-BR" b="0" i="0" u="none" strike="noStrike" baseline="0" dirty="0">
              <a:latin typeface="Calibri" panose="020F0502020204030204" pitchFamily="34" charset="0"/>
            </a:endParaRPr>
          </a:p>
        </p:txBody>
      </p:sp>
      <p:sp>
        <p:nvSpPr>
          <p:cNvPr id="5" name="TextBox 4">
            <a:extLst>
              <a:ext uri="{FF2B5EF4-FFF2-40B4-BE49-F238E27FC236}">
                <a16:creationId xmlns:a16="http://schemas.microsoft.com/office/drawing/2014/main" id="{68197C56-9C53-4F30-AAFA-DC763E33DD3F}"/>
              </a:ext>
            </a:extLst>
          </p:cNvPr>
          <p:cNvSpPr txBox="1"/>
          <p:nvPr/>
        </p:nvSpPr>
        <p:spPr>
          <a:xfrm>
            <a:off x="0" y="6477000"/>
            <a:ext cx="8001000" cy="338554"/>
          </a:xfrm>
          <a:prstGeom prst="rect">
            <a:avLst/>
          </a:prstGeom>
          <a:noFill/>
        </p:spPr>
        <p:txBody>
          <a:bodyPr wrap="square" rtlCol="0">
            <a:spAutoFit/>
          </a:bodyPr>
          <a:lstStyle/>
          <a:p>
            <a:r>
              <a:rPr lang="pt-BR" sz="1600" b="1" dirty="0">
                <a:solidFill>
                  <a:srgbClr val="23408E"/>
                </a:solidFill>
                <a:latin typeface="Arial" panose="020B0604020202020204" pitchFamily="34" charset="0"/>
                <a:cs typeface="Arial" panose="020B0604020202020204" pitchFamily="34" charset="0"/>
              </a:rPr>
              <a:t>G3C06 (B) Page 8-14</a:t>
            </a:r>
            <a:endParaRPr lang="en-US" sz="1600" b="1" dirty="0">
              <a:solidFill>
                <a:srgbClr val="23408E"/>
              </a:solidFill>
              <a:latin typeface="Arial" panose="020B0604020202020204" pitchFamily="34" charset="0"/>
              <a:cs typeface="Arial" panose="020B0604020202020204" pitchFamily="34" charset="0"/>
            </a:endParaRPr>
          </a:p>
        </p:txBody>
      </p:sp>
      <p:sp>
        <p:nvSpPr>
          <p:cNvPr id="4" name="TextBox 3">
            <a:extLst>
              <a:ext uri="{FF2B5EF4-FFF2-40B4-BE49-F238E27FC236}">
                <a16:creationId xmlns:a16="http://schemas.microsoft.com/office/drawing/2014/main" id="{7D13A78D-DA89-F66E-415D-1EB5DD1D1CDD}"/>
              </a:ext>
            </a:extLst>
          </p:cNvPr>
          <p:cNvSpPr txBox="1"/>
          <p:nvPr/>
        </p:nvSpPr>
        <p:spPr>
          <a:xfrm>
            <a:off x="11430000" y="6569273"/>
            <a:ext cx="762000" cy="276999"/>
          </a:xfrm>
          <a:prstGeom prst="rect">
            <a:avLst/>
          </a:prstGeom>
          <a:noFill/>
        </p:spPr>
        <p:txBody>
          <a:bodyPr wrap="square" rtlCol="0">
            <a:spAutoFit/>
          </a:bodyPr>
          <a:lstStyle/>
          <a:p>
            <a:pPr algn="r"/>
            <a:fld id="{F46008E7-8CD5-47F9-9913-C07C17D1E8C6}" type="slidenum">
              <a:rPr lang="en-US" sz="1200" b="1" smtClean="0">
                <a:solidFill>
                  <a:srgbClr val="23408E"/>
                </a:solidFill>
                <a:cs typeface="Arial" panose="020B0604020202020204" pitchFamily="34" charset="0"/>
              </a:rPr>
              <a:pPr algn="r"/>
              <a:t>63</a:t>
            </a:fld>
            <a:endParaRPr lang="en-US" sz="1200" b="1" dirty="0">
              <a:solidFill>
                <a:srgbClr val="23408E"/>
              </a:solidFill>
              <a:cs typeface="Arial" panose="020B0604020202020204" pitchFamily="34" charset="0"/>
            </a:endParaRPr>
          </a:p>
        </p:txBody>
      </p:sp>
      <p:pic>
        <p:nvPicPr>
          <p:cNvPr id="6" name="Picture 5">
            <a:extLst>
              <a:ext uri="{FF2B5EF4-FFF2-40B4-BE49-F238E27FC236}">
                <a16:creationId xmlns:a16="http://schemas.microsoft.com/office/drawing/2014/main" id="{A7426E95-DAD1-4F2E-87C2-4741755536A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113337" y="1403"/>
            <a:ext cx="2070117" cy="640080"/>
          </a:xfrm>
          <a:prstGeom prst="rect">
            <a:avLst/>
          </a:prstGeom>
        </p:spPr>
      </p:pic>
    </p:spTree>
    <p:extLst>
      <p:ext uri="{BB962C8B-B14F-4D97-AF65-F5344CB8AC3E}">
        <p14:creationId xmlns:p14="http://schemas.microsoft.com/office/powerpoint/2010/main" val="21250379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8A27C-A392-4E6A-8B2A-D2D028678901}"/>
              </a:ext>
            </a:extLst>
          </p:cNvPr>
          <p:cNvSpPr>
            <a:spLocks noGrp="1"/>
          </p:cNvSpPr>
          <p:nvPr>
            <p:ph type="title"/>
          </p:nvPr>
        </p:nvSpPr>
        <p:spPr>
          <a:xfrm>
            <a:off x="609600" y="1523999"/>
            <a:ext cx="10972800" cy="1325565"/>
          </a:xfrm>
        </p:spPr>
        <p:txBody>
          <a:bodyPr/>
          <a:lstStyle/>
          <a:p>
            <a:pPr algn="l"/>
            <a:r>
              <a:rPr lang="en-US" b="0" i="0" u="none" strike="noStrike" baseline="0" dirty="0">
                <a:solidFill>
                  <a:srgbClr val="23408E"/>
                </a:solidFill>
                <a:latin typeface="Calibri" panose="020F0502020204030204" pitchFamily="34" charset="0"/>
              </a:rPr>
              <a:t>What makes HF scatter signals often sound distorted?</a:t>
            </a:r>
          </a:p>
        </p:txBody>
      </p:sp>
      <p:sp>
        <p:nvSpPr>
          <p:cNvPr id="3" name="Text Placeholder 2">
            <a:extLst>
              <a:ext uri="{FF2B5EF4-FFF2-40B4-BE49-F238E27FC236}">
                <a16:creationId xmlns:a16="http://schemas.microsoft.com/office/drawing/2014/main" id="{B18AEFB2-6E7E-4F8D-A714-564734C5A27B}"/>
              </a:ext>
            </a:extLst>
          </p:cNvPr>
          <p:cNvSpPr>
            <a:spLocks noGrp="1"/>
          </p:cNvSpPr>
          <p:nvPr>
            <p:ph type="body" idx="1"/>
          </p:nvPr>
        </p:nvSpPr>
        <p:spPr/>
        <p:txBody>
          <a:bodyPr/>
          <a:lstStyle/>
          <a:p>
            <a:pPr marL="457200" indent="-457200">
              <a:buFont typeface="+mj-lt"/>
              <a:buAutoNum type="alphaUcPeriod"/>
            </a:pPr>
            <a:r>
              <a:rPr lang="en-US" b="0" i="0" u="none" strike="noStrike" baseline="0" dirty="0">
                <a:latin typeface="Calibri" panose="020F0502020204030204" pitchFamily="34" charset="0"/>
              </a:rPr>
              <a:t>The ionospheric region involved is unstable</a:t>
            </a:r>
          </a:p>
          <a:p>
            <a:pPr marL="457200" indent="-457200">
              <a:buFont typeface="+mj-lt"/>
              <a:buAutoNum type="alphaUcPeriod"/>
            </a:pPr>
            <a:r>
              <a:rPr lang="en-US" b="0" i="0" u="none" strike="noStrike" baseline="0" dirty="0">
                <a:latin typeface="Calibri" panose="020F0502020204030204" pitchFamily="34" charset="0"/>
              </a:rPr>
              <a:t>Ground waves are absorbing much of the signal</a:t>
            </a:r>
          </a:p>
          <a:p>
            <a:pPr marL="457200" indent="-457200">
              <a:buFont typeface="+mj-lt"/>
              <a:buAutoNum type="alphaUcPeriod"/>
            </a:pPr>
            <a:r>
              <a:rPr lang="en-US" b="0" i="0" u="none" strike="noStrike" baseline="0" dirty="0">
                <a:latin typeface="Calibri" panose="020F0502020204030204" pitchFamily="34" charset="0"/>
              </a:rPr>
              <a:t>The E region is not present</a:t>
            </a:r>
          </a:p>
          <a:p>
            <a:pPr marL="457200" indent="-457200">
              <a:buFont typeface="+mj-lt"/>
              <a:buAutoNum type="alphaUcPeriod"/>
            </a:pPr>
            <a:r>
              <a:rPr lang="en-US" b="0" i="0" u="none" strike="noStrike" baseline="0" dirty="0">
                <a:latin typeface="Calibri" panose="020F0502020204030204" pitchFamily="34" charset="0"/>
              </a:rPr>
              <a:t>Energy is scattered into the skip zone through several different paths</a:t>
            </a:r>
            <a:endParaRPr lang="pt-BR" b="0" i="0" u="none" strike="noStrike" baseline="0" dirty="0">
              <a:latin typeface="Calibri" panose="020F0502020204030204" pitchFamily="34" charset="0"/>
            </a:endParaRPr>
          </a:p>
        </p:txBody>
      </p:sp>
      <p:sp>
        <p:nvSpPr>
          <p:cNvPr id="5" name="TextBox 4">
            <a:extLst>
              <a:ext uri="{FF2B5EF4-FFF2-40B4-BE49-F238E27FC236}">
                <a16:creationId xmlns:a16="http://schemas.microsoft.com/office/drawing/2014/main" id="{68197C56-9C53-4F30-AAFA-DC763E33DD3F}"/>
              </a:ext>
            </a:extLst>
          </p:cNvPr>
          <p:cNvSpPr txBox="1"/>
          <p:nvPr/>
        </p:nvSpPr>
        <p:spPr>
          <a:xfrm>
            <a:off x="0" y="6477000"/>
            <a:ext cx="8001000" cy="338554"/>
          </a:xfrm>
          <a:prstGeom prst="rect">
            <a:avLst/>
          </a:prstGeom>
          <a:noFill/>
        </p:spPr>
        <p:txBody>
          <a:bodyPr wrap="square" rtlCol="0">
            <a:spAutoFit/>
          </a:bodyPr>
          <a:lstStyle/>
          <a:p>
            <a:r>
              <a:rPr lang="pt-BR" sz="1600" b="1" dirty="0">
                <a:solidFill>
                  <a:srgbClr val="23408E"/>
                </a:solidFill>
                <a:latin typeface="Arial" panose="020B0604020202020204" pitchFamily="34" charset="0"/>
                <a:cs typeface="Arial" panose="020B0604020202020204" pitchFamily="34" charset="0"/>
              </a:rPr>
              <a:t>G3C07 (D) Page 8-14</a:t>
            </a:r>
            <a:endParaRPr lang="en-US" sz="1600" b="1" dirty="0">
              <a:solidFill>
                <a:srgbClr val="23408E"/>
              </a:solidFill>
              <a:latin typeface="Arial" panose="020B0604020202020204" pitchFamily="34" charset="0"/>
              <a:cs typeface="Arial" panose="020B0604020202020204" pitchFamily="34" charset="0"/>
            </a:endParaRPr>
          </a:p>
        </p:txBody>
      </p:sp>
      <p:sp>
        <p:nvSpPr>
          <p:cNvPr id="4" name="TextBox 3">
            <a:extLst>
              <a:ext uri="{FF2B5EF4-FFF2-40B4-BE49-F238E27FC236}">
                <a16:creationId xmlns:a16="http://schemas.microsoft.com/office/drawing/2014/main" id="{B9E93180-B71F-C40E-B67E-B4309F58E568}"/>
              </a:ext>
            </a:extLst>
          </p:cNvPr>
          <p:cNvSpPr txBox="1"/>
          <p:nvPr/>
        </p:nvSpPr>
        <p:spPr>
          <a:xfrm>
            <a:off x="11430000" y="6569273"/>
            <a:ext cx="762000" cy="276999"/>
          </a:xfrm>
          <a:prstGeom prst="rect">
            <a:avLst/>
          </a:prstGeom>
          <a:noFill/>
        </p:spPr>
        <p:txBody>
          <a:bodyPr wrap="square" rtlCol="0">
            <a:spAutoFit/>
          </a:bodyPr>
          <a:lstStyle/>
          <a:p>
            <a:pPr algn="r"/>
            <a:fld id="{F46008E7-8CD5-47F9-9913-C07C17D1E8C6}" type="slidenum">
              <a:rPr lang="en-US" sz="1200" b="1" smtClean="0">
                <a:solidFill>
                  <a:srgbClr val="23408E"/>
                </a:solidFill>
                <a:cs typeface="Arial" panose="020B0604020202020204" pitchFamily="34" charset="0"/>
              </a:rPr>
              <a:pPr algn="r"/>
              <a:t>64</a:t>
            </a:fld>
            <a:endParaRPr lang="en-US" sz="1200" b="1" dirty="0">
              <a:solidFill>
                <a:srgbClr val="23408E"/>
              </a:solidFill>
              <a:cs typeface="Arial" panose="020B0604020202020204" pitchFamily="34" charset="0"/>
            </a:endParaRPr>
          </a:p>
        </p:txBody>
      </p:sp>
      <p:pic>
        <p:nvPicPr>
          <p:cNvPr id="6" name="Picture 5">
            <a:extLst>
              <a:ext uri="{FF2B5EF4-FFF2-40B4-BE49-F238E27FC236}">
                <a16:creationId xmlns:a16="http://schemas.microsoft.com/office/drawing/2014/main" id="{9BD69DFE-90FA-0566-AF52-D2389C54E0B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113337" y="1403"/>
            <a:ext cx="2070117" cy="640080"/>
          </a:xfrm>
          <a:prstGeom prst="rect">
            <a:avLst/>
          </a:prstGeom>
        </p:spPr>
      </p:pic>
    </p:spTree>
    <p:extLst>
      <p:ext uri="{BB962C8B-B14F-4D97-AF65-F5344CB8AC3E}">
        <p14:creationId xmlns:p14="http://schemas.microsoft.com/office/powerpoint/2010/main" val="3482422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8A27C-A392-4E6A-8B2A-D2D028678901}"/>
              </a:ext>
            </a:extLst>
          </p:cNvPr>
          <p:cNvSpPr>
            <a:spLocks noGrp="1"/>
          </p:cNvSpPr>
          <p:nvPr>
            <p:ph type="title"/>
          </p:nvPr>
        </p:nvSpPr>
        <p:spPr>
          <a:xfrm>
            <a:off x="609600" y="1523999"/>
            <a:ext cx="10972800" cy="1325565"/>
          </a:xfrm>
        </p:spPr>
        <p:txBody>
          <a:bodyPr/>
          <a:lstStyle/>
          <a:p>
            <a:pPr algn="l"/>
            <a:r>
              <a:rPr lang="en-US" b="0" i="0" u="none" strike="noStrike" baseline="0" dirty="0">
                <a:solidFill>
                  <a:srgbClr val="23408E"/>
                </a:solidFill>
                <a:latin typeface="Calibri" panose="020F0502020204030204" pitchFamily="34" charset="0"/>
              </a:rPr>
              <a:t>Why are HF scatter signals in the skip zone usually weak?</a:t>
            </a:r>
          </a:p>
        </p:txBody>
      </p:sp>
      <p:sp>
        <p:nvSpPr>
          <p:cNvPr id="3" name="Text Placeholder 2">
            <a:extLst>
              <a:ext uri="{FF2B5EF4-FFF2-40B4-BE49-F238E27FC236}">
                <a16:creationId xmlns:a16="http://schemas.microsoft.com/office/drawing/2014/main" id="{B18AEFB2-6E7E-4F8D-A714-564734C5A27B}"/>
              </a:ext>
            </a:extLst>
          </p:cNvPr>
          <p:cNvSpPr>
            <a:spLocks noGrp="1"/>
          </p:cNvSpPr>
          <p:nvPr>
            <p:ph type="body" idx="1"/>
          </p:nvPr>
        </p:nvSpPr>
        <p:spPr/>
        <p:txBody>
          <a:bodyPr/>
          <a:lstStyle/>
          <a:p>
            <a:pPr marL="457200" indent="-457200">
              <a:buFont typeface="+mj-lt"/>
              <a:buAutoNum type="alphaUcPeriod"/>
            </a:pPr>
            <a:r>
              <a:rPr lang="en-US" b="0" i="0" u="none" strike="noStrike" baseline="0" dirty="0">
                <a:latin typeface="Calibri" panose="020F0502020204030204" pitchFamily="34" charset="0"/>
              </a:rPr>
              <a:t>Only a small part of the signal energy is scattered into the skip zone</a:t>
            </a:r>
          </a:p>
          <a:p>
            <a:pPr marL="457200" indent="-457200">
              <a:buFont typeface="+mj-lt"/>
              <a:buAutoNum type="alphaUcPeriod"/>
            </a:pPr>
            <a:r>
              <a:rPr lang="en-US" b="0" i="0" u="none" strike="noStrike" baseline="0" dirty="0">
                <a:latin typeface="Calibri" panose="020F0502020204030204" pitchFamily="34" charset="0"/>
              </a:rPr>
              <a:t>Signals are scattered from the magnetosphere, which is not a good reflector</a:t>
            </a:r>
          </a:p>
          <a:p>
            <a:pPr marL="457200" indent="-457200">
              <a:buFont typeface="+mj-lt"/>
              <a:buAutoNum type="alphaUcPeriod"/>
            </a:pPr>
            <a:r>
              <a:rPr lang="en-US" b="0" i="0" u="none" strike="noStrike" baseline="0" dirty="0">
                <a:latin typeface="Calibri" panose="020F0502020204030204" pitchFamily="34" charset="0"/>
              </a:rPr>
              <a:t>Propagation is via ground waves, which absorb most of the signal energy</a:t>
            </a:r>
          </a:p>
          <a:p>
            <a:pPr marL="457200" indent="-457200">
              <a:buFont typeface="+mj-lt"/>
              <a:buAutoNum type="alphaUcPeriod"/>
            </a:pPr>
            <a:r>
              <a:rPr lang="en-US" b="0" i="0" u="none" strike="noStrike" baseline="0" dirty="0">
                <a:latin typeface="Calibri" panose="020F0502020204030204" pitchFamily="34" charset="0"/>
              </a:rPr>
              <a:t>Propagation is via ducts in the F region, which absorb most of the energy</a:t>
            </a:r>
            <a:endParaRPr lang="pt-BR" b="0" i="0" u="none" strike="noStrike" baseline="0" dirty="0">
              <a:latin typeface="Calibri" panose="020F0502020204030204" pitchFamily="34" charset="0"/>
            </a:endParaRPr>
          </a:p>
        </p:txBody>
      </p:sp>
      <p:sp>
        <p:nvSpPr>
          <p:cNvPr id="5" name="TextBox 4">
            <a:extLst>
              <a:ext uri="{FF2B5EF4-FFF2-40B4-BE49-F238E27FC236}">
                <a16:creationId xmlns:a16="http://schemas.microsoft.com/office/drawing/2014/main" id="{68197C56-9C53-4F30-AAFA-DC763E33DD3F}"/>
              </a:ext>
            </a:extLst>
          </p:cNvPr>
          <p:cNvSpPr txBox="1"/>
          <p:nvPr/>
        </p:nvSpPr>
        <p:spPr>
          <a:xfrm>
            <a:off x="0" y="6477000"/>
            <a:ext cx="8001000" cy="338554"/>
          </a:xfrm>
          <a:prstGeom prst="rect">
            <a:avLst/>
          </a:prstGeom>
          <a:noFill/>
        </p:spPr>
        <p:txBody>
          <a:bodyPr wrap="square" rtlCol="0">
            <a:spAutoFit/>
          </a:bodyPr>
          <a:lstStyle/>
          <a:p>
            <a:r>
              <a:rPr lang="pt-BR" sz="1600" b="1" dirty="0">
                <a:solidFill>
                  <a:srgbClr val="23408E"/>
                </a:solidFill>
                <a:latin typeface="Arial" panose="020B0604020202020204" pitchFamily="34" charset="0"/>
                <a:cs typeface="Arial" panose="020B0604020202020204" pitchFamily="34" charset="0"/>
              </a:rPr>
              <a:t>G3C08 (A) Page 8-14</a:t>
            </a:r>
            <a:endParaRPr lang="en-US" sz="1600" b="1" dirty="0">
              <a:solidFill>
                <a:srgbClr val="23408E"/>
              </a:solidFill>
              <a:latin typeface="Arial" panose="020B0604020202020204" pitchFamily="34" charset="0"/>
              <a:cs typeface="Arial" panose="020B0604020202020204" pitchFamily="34" charset="0"/>
            </a:endParaRPr>
          </a:p>
        </p:txBody>
      </p:sp>
      <p:sp>
        <p:nvSpPr>
          <p:cNvPr id="4" name="TextBox 3">
            <a:extLst>
              <a:ext uri="{FF2B5EF4-FFF2-40B4-BE49-F238E27FC236}">
                <a16:creationId xmlns:a16="http://schemas.microsoft.com/office/drawing/2014/main" id="{5A87B707-20C6-12AB-45BB-A44E9AAEEC93}"/>
              </a:ext>
            </a:extLst>
          </p:cNvPr>
          <p:cNvSpPr txBox="1"/>
          <p:nvPr/>
        </p:nvSpPr>
        <p:spPr>
          <a:xfrm>
            <a:off x="11430000" y="6569273"/>
            <a:ext cx="762000" cy="276999"/>
          </a:xfrm>
          <a:prstGeom prst="rect">
            <a:avLst/>
          </a:prstGeom>
          <a:noFill/>
        </p:spPr>
        <p:txBody>
          <a:bodyPr wrap="square" rtlCol="0">
            <a:spAutoFit/>
          </a:bodyPr>
          <a:lstStyle/>
          <a:p>
            <a:pPr algn="r"/>
            <a:fld id="{F46008E7-8CD5-47F9-9913-C07C17D1E8C6}" type="slidenum">
              <a:rPr lang="en-US" sz="1200" b="1" smtClean="0">
                <a:solidFill>
                  <a:srgbClr val="23408E"/>
                </a:solidFill>
                <a:cs typeface="Arial" panose="020B0604020202020204" pitchFamily="34" charset="0"/>
              </a:rPr>
              <a:pPr algn="r"/>
              <a:t>65</a:t>
            </a:fld>
            <a:endParaRPr lang="en-US" sz="1200" b="1" dirty="0">
              <a:solidFill>
                <a:srgbClr val="23408E"/>
              </a:solidFill>
              <a:cs typeface="Arial" panose="020B0604020202020204" pitchFamily="34" charset="0"/>
            </a:endParaRPr>
          </a:p>
        </p:txBody>
      </p:sp>
      <p:pic>
        <p:nvPicPr>
          <p:cNvPr id="6" name="Picture 5">
            <a:extLst>
              <a:ext uri="{FF2B5EF4-FFF2-40B4-BE49-F238E27FC236}">
                <a16:creationId xmlns:a16="http://schemas.microsoft.com/office/drawing/2014/main" id="{77054687-EBCE-AE95-9008-CB1CD3EF286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113337" y="1403"/>
            <a:ext cx="2070117" cy="640080"/>
          </a:xfrm>
          <a:prstGeom prst="rect">
            <a:avLst/>
          </a:prstGeom>
        </p:spPr>
      </p:pic>
    </p:spTree>
    <p:extLst>
      <p:ext uri="{BB962C8B-B14F-4D97-AF65-F5344CB8AC3E}">
        <p14:creationId xmlns:p14="http://schemas.microsoft.com/office/powerpoint/2010/main" val="40081252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8A27C-A392-4E6A-8B2A-D2D028678901}"/>
              </a:ext>
            </a:extLst>
          </p:cNvPr>
          <p:cNvSpPr>
            <a:spLocks noGrp="1"/>
          </p:cNvSpPr>
          <p:nvPr>
            <p:ph type="title"/>
          </p:nvPr>
        </p:nvSpPr>
        <p:spPr>
          <a:xfrm>
            <a:off x="609600" y="1523999"/>
            <a:ext cx="10972800" cy="1325565"/>
          </a:xfrm>
        </p:spPr>
        <p:txBody>
          <a:bodyPr/>
          <a:lstStyle/>
          <a:p>
            <a:pPr algn="l"/>
            <a:r>
              <a:rPr lang="en-US" b="0" i="0" u="none" strike="noStrike" baseline="0" dirty="0">
                <a:solidFill>
                  <a:srgbClr val="23408E"/>
                </a:solidFill>
                <a:latin typeface="Calibri" panose="020F0502020204030204" pitchFamily="34" charset="0"/>
              </a:rPr>
              <a:t>What type of propagation allows signals to be heard in the transmitting station’s skip zone?</a:t>
            </a:r>
          </a:p>
        </p:txBody>
      </p:sp>
      <p:sp>
        <p:nvSpPr>
          <p:cNvPr id="3" name="Text Placeholder 2">
            <a:extLst>
              <a:ext uri="{FF2B5EF4-FFF2-40B4-BE49-F238E27FC236}">
                <a16:creationId xmlns:a16="http://schemas.microsoft.com/office/drawing/2014/main" id="{B18AEFB2-6E7E-4F8D-A714-564734C5A27B}"/>
              </a:ext>
            </a:extLst>
          </p:cNvPr>
          <p:cNvSpPr>
            <a:spLocks noGrp="1"/>
          </p:cNvSpPr>
          <p:nvPr>
            <p:ph type="body" idx="1"/>
          </p:nvPr>
        </p:nvSpPr>
        <p:spPr/>
        <p:txBody>
          <a:bodyPr/>
          <a:lstStyle/>
          <a:p>
            <a:pPr marL="457200" indent="-457200">
              <a:buFont typeface="+mj-lt"/>
              <a:buAutoNum type="alphaUcPeriod"/>
            </a:pPr>
            <a:r>
              <a:rPr lang="en-US" b="0" i="0" u="none" strike="noStrike" baseline="0" dirty="0">
                <a:latin typeface="Calibri" panose="020F0502020204030204" pitchFamily="34" charset="0"/>
              </a:rPr>
              <a:t>Faraday rotation</a:t>
            </a:r>
          </a:p>
          <a:p>
            <a:pPr marL="457200" indent="-457200">
              <a:buFont typeface="+mj-lt"/>
              <a:buAutoNum type="alphaUcPeriod"/>
            </a:pPr>
            <a:r>
              <a:rPr lang="en-US" b="0" i="0" u="none" strike="noStrike" baseline="0" dirty="0">
                <a:latin typeface="Calibri" panose="020F0502020204030204" pitchFamily="34" charset="0"/>
              </a:rPr>
              <a:t>Scatter</a:t>
            </a:r>
          </a:p>
          <a:p>
            <a:pPr marL="457200" indent="-457200">
              <a:buFont typeface="+mj-lt"/>
              <a:buAutoNum type="alphaUcPeriod"/>
            </a:pPr>
            <a:r>
              <a:rPr lang="en-US" b="0" i="0" u="none" strike="noStrike" baseline="0" dirty="0">
                <a:latin typeface="Calibri" panose="020F0502020204030204" pitchFamily="34" charset="0"/>
              </a:rPr>
              <a:t>Chordal hop</a:t>
            </a:r>
          </a:p>
          <a:p>
            <a:pPr marL="457200" indent="-457200">
              <a:buFont typeface="+mj-lt"/>
              <a:buAutoNum type="alphaUcPeriod"/>
            </a:pPr>
            <a:r>
              <a:rPr lang="en-US" b="0" i="0" u="none" strike="noStrike" baseline="0" dirty="0">
                <a:latin typeface="Calibri" panose="020F0502020204030204" pitchFamily="34" charset="0"/>
              </a:rPr>
              <a:t>Short-path</a:t>
            </a:r>
            <a:endParaRPr lang="pt-BR" b="0" i="0" u="none" strike="noStrike" baseline="0" dirty="0">
              <a:latin typeface="Calibri" panose="020F0502020204030204" pitchFamily="34" charset="0"/>
            </a:endParaRPr>
          </a:p>
        </p:txBody>
      </p:sp>
      <p:sp>
        <p:nvSpPr>
          <p:cNvPr id="5" name="TextBox 4">
            <a:extLst>
              <a:ext uri="{FF2B5EF4-FFF2-40B4-BE49-F238E27FC236}">
                <a16:creationId xmlns:a16="http://schemas.microsoft.com/office/drawing/2014/main" id="{68197C56-9C53-4F30-AAFA-DC763E33DD3F}"/>
              </a:ext>
            </a:extLst>
          </p:cNvPr>
          <p:cNvSpPr txBox="1"/>
          <p:nvPr/>
        </p:nvSpPr>
        <p:spPr>
          <a:xfrm>
            <a:off x="0" y="6477000"/>
            <a:ext cx="8001000" cy="338554"/>
          </a:xfrm>
          <a:prstGeom prst="rect">
            <a:avLst/>
          </a:prstGeom>
          <a:noFill/>
        </p:spPr>
        <p:txBody>
          <a:bodyPr wrap="square" rtlCol="0">
            <a:spAutoFit/>
          </a:bodyPr>
          <a:lstStyle/>
          <a:p>
            <a:r>
              <a:rPr lang="pt-BR" sz="1600" b="1" dirty="0">
                <a:solidFill>
                  <a:srgbClr val="23408E"/>
                </a:solidFill>
                <a:latin typeface="Arial" panose="020B0604020202020204" pitchFamily="34" charset="0"/>
                <a:cs typeface="Arial" panose="020B0604020202020204" pitchFamily="34" charset="0"/>
              </a:rPr>
              <a:t>G3C09 (B) Page 8-14</a:t>
            </a:r>
            <a:endParaRPr lang="en-US" sz="1600" b="1" dirty="0">
              <a:solidFill>
                <a:srgbClr val="23408E"/>
              </a:solidFill>
              <a:latin typeface="Arial" panose="020B0604020202020204" pitchFamily="34" charset="0"/>
              <a:cs typeface="Arial" panose="020B0604020202020204" pitchFamily="34" charset="0"/>
            </a:endParaRPr>
          </a:p>
        </p:txBody>
      </p:sp>
      <p:sp>
        <p:nvSpPr>
          <p:cNvPr id="4" name="TextBox 3">
            <a:extLst>
              <a:ext uri="{FF2B5EF4-FFF2-40B4-BE49-F238E27FC236}">
                <a16:creationId xmlns:a16="http://schemas.microsoft.com/office/drawing/2014/main" id="{E29D014B-B877-EC5D-3939-81A0AB729F80}"/>
              </a:ext>
            </a:extLst>
          </p:cNvPr>
          <p:cNvSpPr txBox="1"/>
          <p:nvPr/>
        </p:nvSpPr>
        <p:spPr>
          <a:xfrm>
            <a:off x="11430000" y="6569273"/>
            <a:ext cx="762000" cy="276999"/>
          </a:xfrm>
          <a:prstGeom prst="rect">
            <a:avLst/>
          </a:prstGeom>
          <a:noFill/>
        </p:spPr>
        <p:txBody>
          <a:bodyPr wrap="square" rtlCol="0">
            <a:spAutoFit/>
          </a:bodyPr>
          <a:lstStyle/>
          <a:p>
            <a:pPr algn="r"/>
            <a:fld id="{F46008E7-8CD5-47F9-9913-C07C17D1E8C6}" type="slidenum">
              <a:rPr lang="en-US" sz="1200" b="1" smtClean="0">
                <a:solidFill>
                  <a:srgbClr val="23408E"/>
                </a:solidFill>
                <a:cs typeface="Arial" panose="020B0604020202020204" pitchFamily="34" charset="0"/>
              </a:rPr>
              <a:pPr algn="r"/>
              <a:t>66</a:t>
            </a:fld>
            <a:endParaRPr lang="en-US" sz="1200" b="1" dirty="0">
              <a:solidFill>
                <a:srgbClr val="23408E"/>
              </a:solidFill>
              <a:cs typeface="Arial" panose="020B0604020202020204" pitchFamily="34" charset="0"/>
            </a:endParaRPr>
          </a:p>
        </p:txBody>
      </p:sp>
      <p:pic>
        <p:nvPicPr>
          <p:cNvPr id="6" name="Picture 5">
            <a:extLst>
              <a:ext uri="{FF2B5EF4-FFF2-40B4-BE49-F238E27FC236}">
                <a16:creationId xmlns:a16="http://schemas.microsoft.com/office/drawing/2014/main" id="{CBEC73F4-CA2F-A2BD-0A40-02FB940C4A3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113337" y="1403"/>
            <a:ext cx="2070117" cy="640080"/>
          </a:xfrm>
          <a:prstGeom prst="rect">
            <a:avLst/>
          </a:prstGeom>
        </p:spPr>
      </p:pic>
    </p:spTree>
    <p:extLst>
      <p:ext uri="{BB962C8B-B14F-4D97-AF65-F5344CB8AC3E}">
        <p14:creationId xmlns:p14="http://schemas.microsoft.com/office/powerpoint/2010/main" val="3886069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8A27C-A392-4E6A-8B2A-D2D028678901}"/>
              </a:ext>
            </a:extLst>
          </p:cNvPr>
          <p:cNvSpPr>
            <a:spLocks noGrp="1"/>
          </p:cNvSpPr>
          <p:nvPr>
            <p:ph type="title"/>
          </p:nvPr>
        </p:nvSpPr>
        <p:spPr>
          <a:xfrm>
            <a:off x="609600" y="1523999"/>
            <a:ext cx="10972800" cy="1325565"/>
          </a:xfrm>
        </p:spPr>
        <p:txBody>
          <a:bodyPr/>
          <a:lstStyle/>
          <a:p>
            <a:pPr algn="l"/>
            <a:r>
              <a:rPr lang="en-US" b="0" i="0" u="none" strike="noStrike" baseline="0" dirty="0">
                <a:solidFill>
                  <a:srgbClr val="23408E"/>
                </a:solidFill>
                <a:latin typeface="Calibri" panose="020F0502020204030204" pitchFamily="34" charset="0"/>
              </a:rPr>
              <a:t>What is near vertical incidence skywave (NVIS) propagation?</a:t>
            </a:r>
          </a:p>
        </p:txBody>
      </p:sp>
      <p:sp>
        <p:nvSpPr>
          <p:cNvPr id="3" name="Text Placeholder 2">
            <a:extLst>
              <a:ext uri="{FF2B5EF4-FFF2-40B4-BE49-F238E27FC236}">
                <a16:creationId xmlns:a16="http://schemas.microsoft.com/office/drawing/2014/main" id="{B18AEFB2-6E7E-4F8D-A714-564734C5A27B}"/>
              </a:ext>
            </a:extLst>
          </p:cNvPr>
          <p:cNvSpPr>
            <a:spLocks noGrp="1"/>
          </p:cNvSpPr>
          <p:nvPr>
            <p:ph type="body" idx="1"/>
          </p:nvPr>
        </p:nvSpPr>
        <p:spPr/>
        <p:txBody>
          <a:bodyPr/>
          <a:lstStyle/>
          <a:p>
            <a:pPr marL="457200" indent="-457200">
              <a:buFont typeface="+mj-lt"/>
              <a:buAutoNum type="alphaUcPeriod"/>
            </a:pPr>
            <a:r>
              <a:rPr lang="en-US" b="0" i="0" u="none" strike="noStrike" baseline="0" dirty="0">
                <a:latin typeface="Calibri" panose="020F0502020204030204" pitchFamily="34" charset="0"/>
              </a:rPr>
              <a:t>Propagation near the MUF</a:t>
            </a:r>
          </a:p>
          <a:p>
            <a:pPr marL="457200" indent="-457200">
              <a:buFont typeface="+mj-lt"/>
              <a:buAutoNum type="alphaUcPeriod"/>
            </a:pPr>
            <a:r>
              <a:rPr lang="en-US" b="0" i="0" u="none" strike="noStrike" baseline="0" dirty="0">
                <a:latin typeface="Calibri" panose="020F0502020204030204" pitchFamily="34" charset="0"/>
              </a:rPr>
              <a:t>Short distance MF or HF propagation using high elevation angles</a:t>
            </a:r>
          </a:p>
          <a:p>
            <a:pPr marL="457200" indent="-457200">
              <a:buFont typeface="+mj-lt"/>
              <a:buAutoNum type="alphaUcPeriod"/>
            </a:pPr>
            <a:r>
              <a:rPr lang="en-US" b="0" i="0" u="none" strike="noStrike" baseline="0" dirty="0">
                <a:latin typeface="Calibri" panose="020F0502020204030204" pitchFamily="34" charset="0"/>
              </a:rPr>
              <a:t>Long path HF propagation at sunrise and sunset</a:t>
            </a:r>
          </a:p>
          <a:p>
            <a:pPr marL="457200" indent="-457200">
              <a:buFont typeface="+mj-lt"/>
              <a:buAutoNum type="alphaUcPeriod"/>
            </a:pPr>
            <a:r>
              <a:rPr lang="en-US" b="0" i="0" u="none" strike="noStrike" baseline="0" dirty="0">
                <a:latin typeface="Calibri" panose="020F0502020204030204" pitchFamily="34" charset="0"/>
              </a:rPr>
              <a:t>Double hop propagation near the LUF</a:t>
            </a:r>
            <a:endParaRPr lang="pt-BR" b="0" i="0" u="none" strike="noStrike" baseline="0" dirty="0">
              <a:latin typeface="Calibri" panose="020F0502020204030204" pitchFamily="34" charset="0"/>
            </a:endParaRPr>
          </a:p>
        </p:txBody>
      </p:sp>
      <p:sp>
        <p:nvSpPr>
          <p:cNvPr id="5" name="TextBox 4">
            <a:extLst>
              <a:ext uri="{FF2B5EF4-FFF2-40B4-BE49-F238E27FC236}">
                <a16:creationId xmlns:a16="http://schemas.microsoft.com/office/drawing/2014/main" id="{68197C56-9C53-4F30-AAFA-DC763E33DD3F}"/>
              </a:ext>
            </a:extLst>
          </p:cNvPr>
          <p:cNvSpPr txBox="1"/>
          <p:nvPr/>
        </p:nvSpPr>
        <p:spPr>
          <a:xfrm>
            <a:off x="0" y="6477000"/>
            <a:ext cx="8001000" cy="338554"/>
          </a:xfrm>
          <a:prstGeom prst="rect">
            <a:avLst/>
          </a:prstGeom>
          <a:noFill/>
        </p:spPr>
        <p:txBody>
          <a:bodyPr wrap="square" rtlCol="0">
            <a:spAutoFit/>
          </a:bodyPr>
          <a:lstStyle/>
          <a:p>
            <a:r>
              <a:rPr lang="pt-BR" sz="1600" b="1" dirty="0">
                <a:solidFill>
                  <a:srgbClr val="23408E"/>
                </a:solidFill>
                <a:latin typeface="Arial" panose="020B0604020202020204" pitchFamily="34" charset="0"/>
                <a:cs typeface="Arial" panose="020B0604020202020204" pitchFamily="34" charset="0"/>
              </a:rPr>
              <a:t>G3C10 (B) Page 8-14</a:t>
            </a:r>
            <a:endParaRPr lang="en-US" sz="1600" b="1" dirty="0">
              <a:solidFill>
                <a:srgbClr val="23408E"/>
              </a:solidFill>
              <a:latin typeface="Arial" panose="020B0604020202020204" pitchFamily="34" charset="0"/>
              <a:cs typeface="Arial" panose="020B0604020202020204" pitchFamily="34" charset="0"/>
            </a:endParaRPr>
          </a:p>
        </p:txBody>
      </p:sp>
      <p:sp>
        <p:nvSpPr>
          <p:cNvPr id="4" name="TextBox 3">
            <a:extLst>
              <a:ext uri="{FF2B5EF4-FFF2-40B4-BE49-F238E27FC236}">
                <a16:creationId xmlns:a16="http://schemas.microsoft.com/office/drawing/2014/main" id="{16AF559D-6E3F-2AAF-CEB3-A3C9313F1036}"/>
              </a:ext>
            </a:extLst>
          </p:cNvPr>
          <p:cNvSpPr txBox="1"/>
          <p:nvPr/>
        </p:nvSpPr>
        <p:spPr>
          <a:xfrm>
            <a:off x="11430000" y="6569273"/>
            <a:ext cx="762000" cy="276999"/>
          </a:xfrm>
          <a:prstGeom prst="rect">
            <a:avLst/>
          </a:prstGeom>
          <a:noFill/>
        </p:spPr>
        <p:txBody>
          <a:bodyPr wrap="square" rtlCol="0">
            <a:spAutoFit/>
          </a:bodyPr>
          <a:lstStyle/>
          <a:p>
            <a:pPr algn="r"/>
            <a:fld id="{F46008E7-8CD5-47F9-9913-C07C17D1E8C6}" type="slidenum">
              <a:rPr lang="en-US" sz="1200" b="1" smtClean="0">
                <a:solidFill>
                  <a:srgbClr val="23408E"/>
                </a:solidFill>
                <a:cs typeface="Arial" panose="020B0604020202020204" pitchFamily="34" charset="0"/>
              </a:rPr>
              <a:pPr algn="r"/>
              <a:t>67</a:t>
            </a:fld>
            <a:endParaRPr lang="en-US" sz="1200" b="1" dirty="0">
              <a:solidFill>
                <a:srgbClr val="23408E"/>
              </a:solidFill>
              <a:cs typeface="Arial" panose="020B0604020202020204" pitchFamily="34" charset="0"/>
            </a:endParaRPr>
          </a:p>
        </p:txBody>
      </p:sp>
      <p:pic>
        <p:nvPicPr>
          <p:cNvPr id="6" name="Picture 5">
            <a:extLst>
              <a:ext uri="{FF2B5EF4-FFF2-40B4-BE49-F238E27FC236}">
                <a16:creationId xmlns:a16="http://schemas.microsoft.com/office/drawing/2014/main" id="{F09D8AB2-F084-D18A-A47C-03C956D543D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113337" y="1403"/>
            <a:ext cx="2070117" cy="640080"/>
          </a:xfrm>
          <a:prstGeom prst="rect">
            <a:avLst/>
          </a:prstGeom>
        </p:spPr>
      </p:pic>
    </p:spTree>
    <p:extLst>
      <p:ext uri="{BB962C8B-B14F-4D97-AF65-F5344CB8AC3E}">
        <p14:creationId xmlns:p14="http://schemas.microsoft.com/office/powerpoint/2010/main" val="11633052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0118F6-4434-42A2-8D4D-C3C7D17A8E63}"/>
              </a:ext>
            </a:extLst>
          </p:cNvPr>
          <p:cNvSpPr>
            <a:spLocks noGrp="1"/>
          </p:cNvSpPr>
          <p:nvPr>
            <p:ph type="title"/>
          </p:nvPr>
        </p:nvSpPr>
        <p:spPr>
          <a:xfrm>
            <a:off x="457200" y="3124200"/>
            <a:ext cx="10972800" cy="1143000"/>
          </a:xfrm>
        </p:spPr>
        <p:txBody>
          <a:bodyPr/>
          <a:lstStyle/>
          <a:p>
            <a:r>
              <a:rPr lang="en-US" dirty="0"/>
              <a:t>END OF </a:t>
            </a:r>
            <a:r>
              <a:rPr lang="en-US"/>
              <a:t>CHAPTER 8 PART 1 OF 1</a:t>
            </a:r>
            <a:endParaRPr lang="en-US" dirty="0"/>
          </a:p>
        </p:txBody>
      </p:sp>
      <p:pic>
        <p:nvPicPr>
          <p:cNvPr id="3" name="Picture 2">
            <a:extLst>
              <a:ext uri="{FF2B5EF4-FFF2-40B4-BE49-F238E27FC236}">
                <a16:creationId xmlns:a16="http://schemas.microsoft.com/office/drawing/2014/main" id="{164F917A-C081-EDFB-8409-ED4C5F1FB2E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408" y="6189404"/>
            <a:ext cx="2070117" cy="640080"/>
          </a:xfrm>
          <a:prstGeom prst="rect">
            <a:avLst/>
          </a:prstGeom>
        </p:spPr>
      </p:pic>
    </p:spTree>
    <p:extLst>
      <p:ext uri="{BB962C8B-B14F-4D97-AF65-F5344CB8AC3E}">
        <p14:creationId xmlns:p14="http://schemas.microsoft.com/office/powerpoint/2010/main" val="194516245"/>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a:extLst>
              <a:ext uri="{FF2B5EF4-FFF2-40B4-BE49-F238E27FC236}">
                <a16:creationId xmlns:a16="http://schemas.microsoft.com/office/drawing/2014/main" id="{20103386-1A88-A5E1-ECD8-EB051B2FF8B0}"/>
              </a:ext>
            </a:extLst>
          </p:cNvPr>
          <p:cNvSpPr txBox="1"/>
          <p:nvPr/>
        </p:nvSpPr>
        <p:spPr>
          <a:xfrm>
            <a:off x="1219200" y="1752600"/>
            <a:ext cx="5181600" cy="2338070"/>
          </a:xfrm>
          <a:prstGeom prst="rect">
            <a:avLst/>
          </a:prstGeom>
          <a:noFill/>
        </p:spPr>
        <p:txBody>
          <a:bodyPr wrap="square" rtlCol="0">
            <a:spAutoFit/>
          </a:bodyPr>
          <a:lstStyle/>
          <a:p>
            <a:pPr marL="0" marR="0">
              <a:lnSpc>
                <a:spcPct val="115000"/>
              </a:lnSpc>
              <a:spcBef>
                <a:spcPts val="0"/>
              </a:spcBef>
              <a:spcAft>
                <a:spcPts val="0"/>
              </a:spcAft>
            </a:pPr>
            <a:r>
              <a:rPr lang="en-US" sz="1800" kern="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Slides created by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0"/>
              </a:spcAft>
            </a:pPr>
            <a:r>
              <a:rPr lang="en-US" sz="1800" kern="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Jerry D. Kilpatrick</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0"/>
              </a:spcAft>
            </a:pPr>
            <a:r>
              <a:rPr lang="en-US" sz="1800" kern="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KØILP (Amateur Radio)</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0"/>
              </a:spcAft>
            </a:pPr>
            <a:r>
              <a:rPr lang="en-US" sz="1800" kern="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PGØØØ72373 (Commercial Operator)</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0"/>
              </a:spcAft>
            </a:pPr>
            <a:r>
              <a:rPr lang="en-US" sz="1800" kern="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en-US" sz="1800" u="sng" kern="1200" dirty="0">
                <a:effectLst/>
                <a:latin typeface="Calibri" panose="020F0502020204030204" pitchFamily="34" charset="0"/>
                <a:ea typeface="Calibri" panose="020F0502020204030204" pitchFamily="34" charset="0"/>
                <a:cs typeface="Calibri" panose="020F0502020204030204" pitchFamily="34" charset="0"/>
                <a:hlinkClick r:id="rId2">
                  <a:extLst>
                    <a:ext uri="{A12FA001-AC4F-418D-AE19-62706E023703}">
                      <ahyp:hlinkClr xmlns:ahyp="http://schemas.microsoft.com/office/drawing/2018/hyperlinkcolor" val="tx"/>
                    </a:ext>
                  </a:extLst>
                </a:hlinkClick>
              </a:rPr>
              <a:t>K0ILP.NC@gmail.com</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0"/>
              </a:spcAft>
            </a:pPr>
            <a:r>
              <a:rPr lang="en-US" sz="1800" kern="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Feel free to contact me if you find errors or have suggestions for improvement.</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3" name="Picture 2">
            <a:extLst>
              <a:ext uri="{FF2B5EF4-FFF2-40B4-BE49-F238E27FC236}">
                <a16:creationId xmlns:a16="http://schemas.microsoft.com/office/drawing/2014/main" id="{2C79A263-C806-78D0-C63A-2E50BAA7DA1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408" y="6189404"/>
            <a:ext cx="2070117" cy="640080"/>
          </a:xfrm>
          <a:prstGeom prst="rect">
            <a:avLst/>
          </a:prstGeom>
        </p:spPr>
      </p:pic>
    </p:spTree>
    <p:extLst>
      <p:ext uri="{BB962C8B-B14F-4D97-AF65-F5344CB8AC3E}">
        <p14:creationId xmlns:p14="http://schemas.microsoft.com/office/powerpoint/2010/main" val="58968282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620989-7FAB-D245-6378-D8F6AF0A43E1}"/>
              </a:ext>
            </a:extLst>
          </p:cNvPr>
          <p:cNvSpPr>
            <a:spLocks noGrp="1"/>
          </p:cNvSpPr>
          <p:nvPr>
            <p:ph type="title"/>
          </p:nvPr>
        </p:nvSpPr>
        <p:spPr/>
        <p:txBody>
          <a:bodyPr/>
          <a:lstStyle/>
          <a:p>
            <a:r>
              <a:rPr lang="en-US" dirty="0"/>
              <a:t>Reflection</a:t>
            </a:r>
          </a:p>
        </p:txBody>
      </p:sp>
      <p:sp>
        <p:nvSpPr>
          <p:cNvPr id="3" name="Content Placeholder 2">
            <a:extLst>
              <a:ext uri="{FF2B5EF4-FFF2-40B4-BE49-F238E27FC236}">
                <a16:creationId xmlns:a16="http://schemas.microsoft.com/office/drawing/2014/main" id="{E5AEAC9E-CE97-D7E8-F251-A0312D3EEDFD}"/>
              </a:ext>
            </a:extLst>
          </p:cNvPr>
          <p:cNvSpPr>
            <a:spLocks noGrp="1"/>
          </p:cNvSpPr>
          <p:nvPr>
            <p:ph idx="1"/>
          </p:nvPr>
        </p:nvSpPr>
        <p:spPr>
          <a:xfrm>
            <a:off x="228600" y="2057400"/>
            <a:ext cx="11734800" cy="4492822"/>
          </a:xfrm>
        </p:spPr>
        <p:txBody>
          <a:bodyPr/>
          <a:lstStyle/>
          <a:p>
            <a:r>
              <a:rPr lang="en-US" dirty="0"/>
              <a:t>Ionosphere refracts radio waves (it’s a weak conductor)</a:t>
            </a:r>
          </a:p>
          <a:p>
            <a:pPr lvl="1"/>
            <a:r>
              <a:rPr lang="en-US" dirty="0"/>
              <a:t>Refraction amount depends on amount of ionization and wave frequency</a:t>
            </a:r>
          </a:p>
          <a:p>
            <a:pPr lvl="2"/>
            <a:r>
              <a:rPr lang="en-US" dirty="0"/>
              <a:t>The HIGHER the ionization, the more the refraction</a:t>
            </a:r>
          </a:p>
          <a:p>
            <a:pPr lvl="2"/>
            <a:r>
              <a:rPr lang="en-US" dirty="0"/>
              <a:t>The LOWER the frequency, the more the refraction</a:t>
            </a:r>
          </a:p>
          <a:p>
            <a:pPr lvl="2"/>
            <a:r>
              <a:rPr lang="en-US" dirty="0"/>
              <a:t>HF signals … relatively good refraction … REFLECTED back to the Earth’s surface</a:t>
            </a:r>
          </a:p>
          <a:p>
            <a:pPr lvl="2"/>
            <a:r>
              <a:rPr lang="en-US" dirty="0"/>
              <a:t>VHF &amp; UHF signals … essentially no refraction</a:t>
            </a:r>
          </a:p>
          <a:p>
            <a:pPr lvl="2"/>
            <a:r>
              <a:rPr lang="en-US" dirty="0"/>
              <a:t>See Figure 8.2</a:t>
            </a:r>
          </a:p>
          <a:p>
            <a:r>
              <a:rPr lang="en-US" dirty="0"/>
              <a:t>Each reflection is a </a:t>
            </a:r>
            <a:r>
              <a:rPr lang="en-US" i="1" dirty="0">
                <a:solidFill>
                  <a:srgbClr val="C00000"/>
                </a:solidFill>
              </a:rPr>
              <a:t>hop</a:t>
            </a:r>
            <a:r>
              <a:rPr lang="en-US" dirty="0"/>
              <a:t>;</a:t>
            </a:r>
            <a:r>
              <a:rPr lang="en-US" i="1" dirty="0">
                <a:solidFill>
                  <a:srgbClr val="C00000"/>
                </a:solidFill>
              </a:rPr>
              <a:t> </a:t>
            </a:r>
            <a:r>
              <a:rPr lang="en-US" dirty="0"/>
              <a:t>allows signal to be received hundreds or thousands of miles away (called </a:t>
            </a:r>
            <a:r>
              <a:rPr lang="en-US" i="1" dirty="0">
                <a:solidFill>
                  <a:srgbClr val="C00000"/>
                </a:solidFill>
              </a:rPr>
              <a:t>skywave</a:t>
            </a:r>
            <a:r>
              <a:rPr lang="en-US" dirty="0"/>
              <a:t>; propagation via the ionosphere is called </a:t>
            </a:r>
            <a:r>
              <a:rPr lang="en-US" i="1" dirty="0">
                <a:solidFill>
                  <a:srgbClr val="C00000"/>
                </a:solidFill>
              </a:rPr>
              <a:t>skip</a:t>
            </a:r>
            <a:r>
              <a:rPr lang="en-US" dirty="0"/>
              <a:t>)</a:t>
            </a:r>
          </a:p>
        </p:txBody>
      </p:sp>
      <p:pic>
        <p:nvPicPr>
          <p:cNvPr id="4" name="Picture 3">
            <a:extLst>
              <a:ext uri="{FF2B5EF4-FFF2-40B4-BE49-F238E27FC236}">
                <a16:creationId xmlns:a16="http://schemas.microsoft.com/office/drawing/2014/main" id="{F8B9F3BB-739D-8F79-6DF5-585216CCB2C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408" y="6189404"/>
            <a:ext cx="2070117" cy="640080"/>
          </a:xfrm>
          <a:prstGeom prst="rect">
            <a:avLst/>
          </a:prstGeom>
        </p:spPr>
      </p:pic>
    </p:spTree>
    <p:extLst>
      <p:ext uri="{BB962C8B-B14F-4D97-AF65-F5344CB8AC3E}">
        <p14:creationId xmlns:p14="http://schemas.microsoft.com/office/powerpoint/2010/main" val="2543603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additive="base">
                                        <p:cTn id="3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5" end="5"/>
                                            </p:txEl>
                                          </p:spTgt>
                                        </p:tgtEl>
                                        <p:attrNameLst>
                                          <p:attrName>ppt_y</p:attrName>
                                        </p:attrNameLst>
                                      </p:cBhvr>
                                      <p:tavLst>
                                        <p:tav tm="0">
                                          <p:val>
                                            <p:strVal val="1+#ppt_h/2"/>
                                          </p:val>
                                        </p:tav>
                                        <p:tav tm="100000">
                                          <p:val>
                                            <p:strVal val="#ppt_y"/>
                                          </p:val>
                                        </p:tav>
                                      </p:tavLst>
                                    </p:anim>
                                  </p:childTnLst>
                                </p:cTn>
                              </p:par>
                              <p:par>
                                <p:cTn id="39" presetID="2" presetClass="entr" presetSubtype="4" fill="hold" grpId="0" nodeType="withEffect">
                                  <p:stCondLst>
                                    <p:cond delay="0"/>
                                  </p:stCondLst>
                                  <p:childTnLst>
                                    <p:set>
                                      <p:cBhvr>
                                        <p:cTn id="40" dur="1" fill="hold">
                                          <p:stCondLst>
                                            <p:cond delay="0"/>
                                          </p:stCondLst>
                                        </p:cTn>
                                        <p:tgtEl>
                                          <p:spTgt spid="3">
                                            <p:txEl>
                                              <p:pRg st="6" end="6"/>
                                            </p:txEl>
                                          </p:spTgt>
                                        </p:tgtEl>
                                        <p:attrNameLst>
                                          <p:attrName>style.visibility</p:attrName>
                                        </p:attrNameLst>
                                      </p:cBhvr>
                                      <p:to>
                                        <p:strVal val="visible"/>
                                      </p:to>
                                    </p:set>
                                    <p:anim calcmode="lin" valueType="num">
                                      <p:cBhvr additive="base">
                                        <p:cTn id="41"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2" presetClass="entr" presetSubtype="4" fill="hold" grpId="0" nodeType="clickEffect">
                                  <p:stCondLst>
                                    <p:cond delay="0"/>
                                  </p:stCondLst>
                                  <p:childTnLst>
                                    <p:set>
                                      <p:cBhvr>
                                        <p:cTn id="46" dur="1" fill="hold">
                                          <p:stCondLst>
                                            <p:cond delay="0"/>
                                          </p:stCondLst>
                                        </p:cTn>
                                        <p:tgtEl>
                                          <p:spTgt spid="3">
                                            <p:txEl>
                                              <p:pRg st="7" end="7"/>
                                            </p:txEl>
                                          </p:spTgt>
                                        </p:tgtEl>
                                        <p:attrNameLst>
                                          <p:attrName>style.visibility</p:attrName>
                                        </p:attrNameLst>
                                      </p:cBhvr>
                                      <p:to>
                                        <p:strVal val="visible"/>
                                      </p:to>
                                    </p:set>
                                    <p:anim calcmode="lin" valueType="num">
                                      <p:cBhvr additive="base">
                                        <p:cTn id="47"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48"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3EA618-04E6-AAAD-BDEE-C32AA5A606E6}"/>
              </a:ext>
            </a:extLst>
          </p:cNvPr>
          <p:cNvSpPr>
            <a:spLocks noGrp="1"/>
          </p:cNvSpPr>
          <p:nvPr>
            <p:ph type="title"/>
          </p:nvPr>
        </p:nvSpPr>
        <p:spPr/>
        <p:txBody>
          <a:bodyPr/>
          <a:lstStyle/>
          <a:p>
            <a:r>
              <a:rPr lang="en-US" dirty="0"/>
              <a:t>Reflection (cont.)</a:t>
            </a:r>
          </a:p>
        </p:txBody>
      </p:sp>
      <p:sp>
        <p:nvSpPr>
          <p:cNvPr id="3" name="Content Placeholder 2">
            <a:extLst>
              <a:ext uri="{FF2B5EF4-FFF2-40B4-BE49-F238E27FC236}">
                <a16:creationId xmlns:a16="http://schemas.microsoft.com/office/drawing/2014/main" id="{107C6211-F0E9-A6E3-65F5-25096AD447C6}"/>
              </a:ext>
            </a:extLst>
          </p:cNvPr>
          <p:cNvSpPr>
            <a:spLocks noGrp="1"/>
          </p:cNvSpPr>
          <p:nvPr>
            <p:ph idx="1"/>
          </p:nvPr>
        </p:nvSpPr>
        <p:spPr>
          <a:xfrm>
            <a:off x="304800" y="2169994"/>
            <a:ext cx="11506200" cy="4380228"/>
          </a:xfrm>
        </p:spPr>
        <p:txBody>
          <a:bodyPr/>
          <a:lstStyle/>
          <a:p>
            <a:r>
              <a:rPr lang="en-US" sz="2600" dirty="0"/>
              <a:t>The higher the region from which the reflection takes place, the longer the hop</a:t>
            </a:r>
          </a:p>
          <a:p>
            <a:r>
              <a:rPr lang="en-US" sz="2600" dirty="0"/>
              <a:t>Waves reflected from F2 layer travel up to 2,500 miles before returning to ground</a:t>
            </a:r>
          </a:p>
          <a:p>
            <a:r>
              <a:rPr lang="en-US" sz="2600" dirty="0"/>
              <a:t>Hops from E layer are shorter, up to 1,200 miles, because of lower reflecting height</a:t>
            </a:r>
          </a:p>
          <a:p>
            <a:r>
              <a:rPr lang="en-US" sz="2600" dirty="0"/>
              <a:t>Some combinations of frequency and ionization level result in weak bending … wave must leave the Earth’s surface at a </a:t>
            </a:r>
            <a:r>
              <a:rPr lang="en-US" sz="2600" i="1" dirty="0">
                <a:solidFill>
                  <a:srgbClr val="C00000"/>
                </a:solidFill>
              </a:rPr>
              <a:t>low enough angle </a:t>
            </a:r>
            <a:r>
              <a:rPr lang="en-US" sz="2600" dirty="0"/>
              <a:t>for the bending of the wave to send it back</a:t>
            </a:r>
          </a:p>
          <a:p>
            <a:pPr lvl="1"/>
            <a:r>
              <a:rPr lang="en-US" sz="2200" dirty="0"/>
              <a:t>Highest takeoff angle at which a wave can be returned to Earth is the </a:t>
            </a:r>
            <a:r>
              <a:rPr lang="en-US" sz="2200" i="1" dirty="0">
                <a:solidFill>
                  <a:srgbClr val="C00000"/>
                </a:solidFill>
              </a:rPr>
              <a:t>critical angle</a:t>
            </a:r>
          </a:p>
          <a:p>
            <a:pPr lvl="1"/>
            <a:r>
              <a:rPr lang="en-US" sz="2200" dirty="0"/>
              <a:t>Critical angle depends on ionospheric conditions and frequency</a:t>
            </a:r>
          </a:p>
        </p:txBody>
      </p:sp>
      <p:pic>
        <p:nvPicPr>
          <p:cNvPr id="4" name="Picture 3">
            <a:extLst>
              <a:ext uri="{FF2B5EF4-FFF2-40B4-BE49-F238E27FC236}">
                <a16:creationId xmlns:a16="http://schemas.microsoft.com/office/drawing/2014/main" id="{45316738-4432-1A3D-46E9-DCFD95A24BB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408" y="6189404"/>
            <a:ext cx="2070117" cy="640080"/>
          </a:xfrm>
          <a:prstGeom prst="rect">
            <a:avLst/>
          </a:prstGeom>
        </p:spPr>
      </p:pic>
    </p:spTree>
    <p:extLst>
      <p:ext uri="{BB962C8B-B14F-4D97-AF65-F5344CB8AC3E}">
        <p14:creationId xmlns:p14="http://schemas.microsoft.com/office/powerpoint/2010/main" val="12954597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additive="base">
                                        <p:cTn id="3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7A5DEB-8B0C-7014-F6BA-81720C4E99E2}"/>
              </a:ext>
            </a:extLst>
          </p:cNvPr>
          <p:cNvSpPr>
            <a:spLocks noGrp="1"/>
          </p:cNvSpPr>
          <p:nvPr>
            <p:ph type="title"/>
          </p:nvPr>
        </p:nvSpPr>
        <p:spPr>
          <a:xfrm>
            <a:off x="228600" y="152400"/>
            <a:ext cx="2971800" cy="685800"/>
          </a:xfrm>
          <a:solidFill>
            <a:srgbClr val="FFFF00"/>
          </a:solidFill>
          <a:ln>
            <a:solidFill>
              <a:schemeClr val="tx1"/>
            </a:solidFill>
          </a:ln>
        </p:spPr>
        <p:txBody>
          <a:bodyPr>
            <a:normAutofit fontScale="90000"/>
          </a:bodyPr>
          <a:lstStyle/>
          <a:p>
            <a:r>
              <a:rPr lang="en-US" dirty="0"/>
              <a:t>Critical Angle</a:t>
            </a:r>
          </a:p>
        </p:txBody>
      </p:sp>
      <p:pic>
        <p:nvPicPr>
          <p:cNvPr id="4" name="Picture 3">
            <a:extLst>
              <a:ext uri="{FF2B5EF4-FFF2-40B4-BE49-F238E27FC236}">
                <a16:creationId xmlns:a16="http://schemas.microsoft.com/office/drawing/2014/main" id="{FCE2DAA9-4ED4-819B-C507-3E64058526F9}"/>
              </a:ext>
            </a:extLst>
          </p:cNvPr>
          <p:cNvPicPr>
            <a:picLocks noChangeAspect="1"/>
          </p:cNvPicPr>
          <p:nvPr/>
        </p:nvPicPr>
        <p:blipFill>
          <a:blip r:embed="rId2"/>
          <a:stretch>
            <a:fillRect/>
          </a:stretch>
        </p:blipFill>
        <p:spPr>
          <a:xfrm>
            <a:off x="87887" y="853599"/>
            <a:ext cx="5942017" cy="5000554"/>
          </a:xfrm>
          <a:prstGeom prst="rect">
            <a:avLst/>
          </a:prstGeom>
          <a:ln>
            <a:solidFill>
              <a:schemeClr val="tx1"/>
            </a:solidFill>
          </a:ln>
        </p:spPr>
      </p:pic>
      <p:pic>
        <p:nvPicPr>
          <p:cNvPr id="6" name="Picture 5">
            <a:extLst>
              <a:ext uri="{FF2B5EF4-FFF2-40B4-BE49-F238E27FC236}">
                <a16:creationId xmlns:a16="http://schemas.microsoft.com/office/drawing/2014/main" id="{B7BD64CC-DC3F-63D3-EEB6-5F80CD9B21B8}"/>
              </a:ext>
            </a:extLst>
          </p:cNvPr>
          <p:cNvPicPr>
            <a:picLocks noChangeAspect="1"/>
          </p:cNvPicPr>
          <p:nvPr/>
        </p:nvPicPr>
        <p:blipFill>
          <a:blip r:embed="rId3"/>
          <a:stretch>
            <a:fillRect/>
          </a:stretch>
        </p:blipFill>
        <p:spPr>
          <a:xfrm>
            <a:off x="6419609" y="853599"/>
            <a:ext cx="5638606" cy="5000554"/>
          </a:xfrm>
          <a:prstGeom prst="rect">
            <a:avLst/>
          </a:prstGeom>
          <a:ln>
            <a:solidFill>
              <a:schemeClr val="tx1"/>
            </a:solidFill>
          </a:ln>
        </p:spPr>
      </p:pic>
      <p:sp>
        <p:nvSpPr>
          <p:cNvPr id="7" name="TextBox 6">
            <a:extLst>
              <a:ext uri="{FF2B5EF4-FFF2-40B4-BE49-F238E27FC236}">
                <a16:creationId xmlns:a16="http://schemas.microsoft.com/office/drawing/2014/main" id="{981E3526-FAE9-E95C-3F7B-145D1FF04A11}"/>
              </a:ext>
            </a:extLst>
          </p:cNvPr>
          <p:cNvSpPr txBox="1"/>
          <p:nvPr/>
        </p:nvSpPr>
        <p:spPr>
          <a:xfrm>
            <a:off x="87887" y="5869552"/>
            <a:ext cx="11970328" cy="400110"/>
          </a:xfrm>
          <a:prstGeom prst="rect">
            <a:avLst/>
          </a:prstGeom>
          <a:solidFill>
            <a:schemeClr val="bg2"/>
          </a:solidFill>
        </p:spPr>
        <p:txBody>
          <a:bodyPr wrap="square" rtlCol="0">
            <a:spAutoFit/>
          </a:bodyPr>
          <a:lstStyle/>
          <a:p>
            <a:pPr algn="ctr"/>
            <a:r>
              <a:rPr lang="en-US" sz="2000" b="1" i="1" dirty="0">
                <a:solidFill>
                  <a:srgbClr val="C00000"/>
                </a:solidFill>
                <a:latin typeface="Calibri" panose="020F0502020204030204" pitchFamily="34" charset="0"/>
                <a:cs typeface="Calibri" panose="020F0502020204030204" pitchFamily="34" charset="0"/>
              </a:rPr>
              <a:t>Critical frequency: Highest frequency on which a wave transmitted straight up will be returned to Earth.</a:t>
            </a:r>
          </a:p>
        </p:txBody>
      </p:sp>
      <p:sp>
        <p:nvSpPr>
          <p:cNvPr id="3" name="TextBox 2">
            <a:extLst>
              <a:ext uri="{FF2B5EF4-FFF2-40B4-BE49-F238E27FC236}">
                <a16:creationId xmlns:a16="http://schemas.microsoft.com/office/drawing/2014/main" id="{DD9F147E-9490-8BDE-4F07-F9F49F84EA1B}"/>
              </a:ext>
            </a:extLst>
          </p:cNvPr>
          <p:cNvSpPr txBox="1"/>
          <p:nvPr/>
        </p:nvSpPr>
        <p:spPr>
          <a:xfrm>
            <a:off x="3304953" y="243314"/>
            <a:ext cx="8048847" cy="461665"/>
          </a:xfrm>
          <a:prstGeom prst="rect">
            <a:avLst/>
          </a:prstGeom>
          <a:noFill/>
        </p:spPr>
        <p:txBody>
          <a:bodyPr wrap="square" rtlCol="0">
            <a:spAutoFit/>
          </a:bodyPr>
          <a:lstStyle/>
          <a:p>
            <a:r>
              <a:rPr lang="en-US" sz="2400" i="1" dirty="0">
                <a:solidFill>
                  <a:srgbClr val="C00000"/>
                </a:solidFill>
              </a:rPr>
              <a:t>Highest takeoff angle at which a wave can be returned to Earth</a:t>
            </a:r>
          </a:p>
        </p:txBody>
      </p:sp>
      <p:pic>
        <p:nvPicPr>
          <p:cNvPr id="5" name="Picture 4">
            <a:extLst>
              <a:ext uri="{FF2B5EF4-FFF2-40B4-BE49-F238E27FC236}">
                <a16:creationId xmlns:a16="http://schemas.microsoft.com/office/drawing/2014/main" id="{90F290B1-C4C0-157B-669D-BDA6B6E04AF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2408" y="6189404"/>
            <a:ext cx="2070117" cy="640080"/>
          </a:xfrm>
          <a:prstGeom prst="rect">
            <a:avLst/>
          </a:prstGeom>
        </p:spPr>
      </p:pic>
    </p:spTree>
    <p:extLst>
      <p:ext uri="{BB962C8B-B14F-4D97-AF65-F5344CB8AC3E}">
        <p14:creationId xmlns:p14="http://schemas.microsoft.com/office/powerpoint/2010/main" val="10142406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randombar(horizont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randombar(horizontal)">
                                      <p:cBhvr>
                                        <p:cTn id="1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3"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645</TotalTime>
  <Words>4050</Words>
  <Application>Microsoft Office PowerPoint</Application>
  <PresentationFormat>Widescreen</PresentationFormat>
  <Paragraphs>426</Paragraphs>
  <Slides>69</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69</vt:i4>
      </vt:variant>
    </vt:vector>
  </HeadingPairs>
  <TitlesOfParts>
    <vt:vector size="74" baseType="lpstr">
      <vt:lpstr>Arial</vt:lpstr>
      <vt:lpstr>Arial Narrow</vt:lpstr>
      <vt:lpstr>Bahnschrift SemiBold Condensed</vt:lpstr>
      <vt:lpstr>Calibri</vt:lpstr>
      <vt:lpstr>Office Theme</vt:lpstr>
      <vt:lpstr>PowerPoint Presentation</vt:lpstr>
      <vt:lpstr>Resource &amp; Reference</vt:lpstr>
      <vt:lpstr>Chapter 8 Part 1 of 1  ARRL General Class Propagation Sections 8.1, 8.2, 8.3  The Ionosphere, The Sun, Scatter Modes </vt:lpstr>
      <vt:lpstr>Section 8.1 The Ionosphere</vt:lpstr>
      <vt:lpstr>Ionosphere (cont.)</vt:lpstr>
      <vt:lpstr>Ionosphere (cont.)</vt:lpstr>
      <vt:lpstr>Reflection</vt:lpstr>
      <vt:lpstr>Reflection (cont.)</vt:lpstr>
      <vt:lpstr>Critical Angle</vt:lpstr>
      <vt:lpstr>Absorption</vt:lpstr>
      <vt:lpstr>Noise</vt:lpstr>
      <vt:lpstr>Long Path and Short Path</vt:lpstr>
      <vt:lpstr>PRACTICE QUESTIONS</vt:lpstr>
      <vt:lpstr>How is a directional antenna pointed when making a “long-path” contact with another station?</vt:lpstr>
      <vt:lpstr>What is a characteristic of skywave signals arriving at your location by both short-path and longpath propagation?</vt:lpstr>
      <vt:lpstr>What is the approximate maximum distance along the Earth’s surface normally covered in one hop using the F2 region?</vt:lpstr>
      <vt:lpstr>What is the approximate maximum distance along the Earth’s surface normally covered in one hop using the E region?</vt:lpstr>
      <vt:lpstr>Which ionospheric region is closest to the surface of Earth?</vt:lpstr>
      <vt:lpstr>What is meant by the term “critical frequency” at a given incidence angle?</vt:lpstr>
      <vt:lpstr>Why is skip propagation via the F2 region longer than that via the other ionospheric regions?</vt:lpstr>
      <vt:lpstr>What does the term “critical angle” mean, as applied to radio wave propagation?</vt:lpstr>
      <vt:lpstr>Why is long-distance communication on the 40-, 60-, 80-, and 160-meter bands more difficult during the day?</vt:lpstr>
      <vt:lpstr>Which ionospheric region is the most absorbent of signals below 10 MHz during daylight hours?</vt:lpstr>
      <vt:lpstr>Section 8.2: The Sun  Sunspots and Cycles</vt:lpstr>
      <vt:lpstr>Sunspots and Cycles (cont.)</vt:lpstr>
      <vt:lpstr>Table 8.1:  Daytime/Nighttime HF Propagation</vt:lpstr>
      <vt:lpstr>Measuring Solar Activity</vt:lpstr>
      <vt:lpstr>PRACTICE QUESTIONS</vt:lpstr>
      <vt:lpstr>How does a higher sunspot number affect HF propagation?</vt:lpstr>
      <vt:lpstr>Which of the following are least reliable for long-distance communications during periods of low solar activity?</vt:lpstr>
      <vt:lpstr>What is the solar flux index?</vt:lpstr>
      <vt:lpstr>At what point in the solar cycle does the 20-meter band usually support worldwide propagation during daylight hours?</vt:lpstr>
      <vt:lpstr>What causes HF propagation conditions to vary periodically in a 26- to 28-day cycle?</vt:lpstr>
      <vt:lpstr>What does the K-index measure?</vt:lpstr>
      <vt:lpstr>What does the A-index measure?</vt:lpstr>
      <vt:lpstr>Which of the following is typical of the lower HF frequencies during the summer?</vt:lpstr>
      <vt:lpstr>Assessing Propagation</vt:lpstr>
      <vt:lpstr>Solar Disturbances</vt:lpstr>
      <vt:lpstr>Solar Disturbances (cont.)</vt:lpstr>
      <vt:lpstr>Sudden Ionospheric Disturbances</vt:lpstr>
      <vt:lpstr>Geomagnetic Disturbances</vt:lpstr>
      <vt:lpstr>PRACTICE QUESTIONS</vt:lpstr>
      <vt:lpstr>What effect does a sudden ionospheric disturbance have on the daytime ionospheric propagation?</vt:lpstr>
      <vt:lpstr>Approximately how long does it take the increased ultraviolet and X-ray radiation from solar flares to affect radio propagation on Earth?</vt:lpstr>
      <vt:lpstr>What is a geomagnetic storm?</vt:lpstr>
      <vt:lpstr>How can a geomagnetic storm affect HF propagation?</vt:lpstr>
      <vt:lpstr>How can high geomagnetic activity benefit radio communications?</vt:lpstr>
      <vt:lpstr>How long does it take a coronal mass ejection to affect radio propagation on Earth?</vt:lpstr>
      <vt:lpstr>How is long distance radio communication usually affected by the charged particles that reach Earth from solar coronal holes?</vt:lpstr>
      <vt:lpstr>What factors affect the MUF?</vt:lpstr>
      <vt:lpstr>Which frequency will have the least attenuation for long-distance skip propagation?</vt:lpstr>
      <vt:lpstr>Which of the following is a way to determine current propagation on a desired band from your station?</vt:lpstr>
      <vt:lpstr>How does the ionosphere affect radio waves with frequencies below the MUF and above the LUF?</vt:lpstr>
      <vt:lpstr>What usually happens to radio waves with frequencies below the LUF?</vt:lpstr>
      <vt:lpstr>What does LUF stand for?</vt:lpstr>
      <vt:lpstr>What does MUF stand for?</vt:lpstr>
      <vt:lpstr>What happens to HF propagation when the LUF exceeds the MUF?</vt:lpstr>
      <vt:lpstr>Section 8.3: Scatter Modes  Scatter Characteristics</vt:lpstr>
      <vt:lpstr>Fig 8.8</vt:lpstr>
      <vt:lpstr>Near Vertical Incidence Sky-wave (NVIS)</vt:lpstr>
      <vt:lpstr>Fig 8.9</vt:lpstr>
      <vt:lpstr>PRACTICE QUESTIONS</vt:lpstr>
      <vt:lpstr>What is a characteristic of HF scatter?</vt:lpstr>
      <vt:lpstr>What makes HF scatter signals often sound distorted?</vt:lpstr>
      <vt:lpstr>Why are HF scatter signals in the skip zone usually weak?</vt:lpstr>
      <vt:lpstr>What type of propagation allows signals to be heard in the transmitting station’s skip zone?</vt:lpstr>
      <vt:lpstr>What is near vertical incidence skywave (NVIS) propagation?</vt:lpstr>
      <vt:lpstr>END OF CHAPTER 8 PART 1 OF 1</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Jerry Kilpatrick</dc:creator>
  <cp:lastModifiedBy>Jerry Kilpatrick</cp:lastModifiedBy>
  <cp:revision>42</cp:revision>
  <dcterms:created xsi:type="dcterms:W3CDTF">2023-04-13T22:40:08Z</dcterms:created>
  <dcterms:modified xsi:type="dcterms:W3CDTF">2023-06-18T22:54:47Z</dcterms:modified>
</cp:coreProperties>
</file>