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446" r:id="rId3"/>
    <p:sldId id="434" r:id="rId4"/>
    <p:sldId id="624" r:id="rId5"/>
    <p:sldId id="632" r:id="rId6"/>
    <p:sldId id="677" r:id="rId7"/>
    <p:sldId id="633" r:id="rId8"/>
    <p:sldId id="634" r:id="rId9"/>
    <p:sldId id="625" r:id="rId10"/>
    <p:sldId id="626" r:id="rId11"/>
    <p:sldId id="627" r:id="rId12"/>
    <p:sldId id="635" r:id="rId13"/>
    <p:sldId id="645" r:id="rId14"/>
    <p:sldId id="678" r:id="rId15"/>
    <p:sldId id="646" r:id="rId16"/>
    <p:sldId id="679" r:id="rId17"/>
    <p:sldId id="647" r:id="rId18"/>
    <p:sldId id="680" r:id="rId19"/>
    <p:sldId id="648" r:id="rId20"/>
    <p:sldId id="649" r:id="rId21"/>
    <p:sldId id="650" r:id="rId22"/>
    <p:sldId id="636" r:id="rId23"/>
    <p:sldId id="637" r:id="rId24"/>
    <p:sldId id="638" r:id="rId25"/>
    <p:sldId id="639" r:id="rId26"/>
    <p:sldId id="640" r:id="rId27"/>
    <p:sldId id="641" r:id="rId28"/>
    <p:sldId id="642" r:id="rId29"/>
    <p:sldId id="643" r:id="rId30"/>
    <p:sldId id="644" r:id="rId31"/>
    <p:sldId id="651" r:id="rId32"/>
    <p:sldId id="667" r:id="rId33"/>
    <p:sldId id="668" r:id="rId34"/>
    <p:sldId id="669" r:id="rId35"/>
    <p:sldId id="670" r:id="rId36"/>
    <p:sldId id="671" r:id="rId37"/>
    <p:sldId id="672" r:id="rId38"/>
    <p:sldId id="673" r:id="rId39"/>
    <p:sldId id="681" r:id="rId40"/>
    <p:sldId id="674" r:id="rId41"/>
    <p:sldId id="652" r:id="rId42"/>
    <p:sldId id="653" r:id="rId43"/>
    <p:sldId id="654" r:id="rId44"/>
    <p:sldId id="655" r:id="rId45"/>
    <p:sldId id="656" r:id="rId46"/>
    <p:sldId id="657" r:id="rId47"/>
    <p:sldId id="658" r:id="rId48"/>
    <p:sldId id="659" r:id="rId49"/>
    <p:sldId id="660" r:id="rId50"/>
    <p:sldId id="661" r:id="rId51"/>
    <p:sldId id="662" r:id="rId52"/>
    <p:sldId id="663" r:id="rId53"/>
    <p:sldId id="433" r:id="rId54"/>
    <p:sldId id="675"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408E"/>
    <a:srgbClr val="87878D"/>
    <a:srgbClr val="F7EA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90" d="100"/>
          <a:sy n="90" d="100"/>
        </p:scale>
        <p:origin x="1254" y="5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B55178-4DF4-ECBD-9A7C-59CCA467065C}"/>
              </a:ext>
            </a:extLst>
          </p:cNvPr>
          <p:cNvSpPr/>
          <p:nvPr userDrawn="1"/>
        </p:nvSpPr>
        <p:spPr>
          <a:xfrm>
            <a:off x="0" y="6482292"/>
            <a:ext cx="12192000" cy="365125"/>
          </a:xfrm>
          <a:prstGeom prst="rect">
            <a:avLst/>
          </a:prstGeom>
          <a:solidFill>
            <a:srgbClr val="F7EA77"/>
          </a:solidFill>
          <a:ln>
            <a:solidFill>
              <a:srgbClr val="F7E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383990-C614-1D00-C104-BB24ECA79EE7}"/>
              </a:ext>
            </a:extLst>
          </p:cNvPr>
          <p:cNvSpPr>
            <a:spLocks noGrp="1"/>
          </p:cNvSpPr>
          <p:nvPr>
            <p:ph type="ctrTitle"/>
          </p:nvPr>
        </p:nvSpPr>
        <p:spPr>
          <a:xfrm>
            <a:off x="1524000" y="1122363"/>
            <a:ext cx="9144000" cy="2387600"/>
          </a:xfrm>
        </p:spPr>
        <p:txBody>
          <a:bodyPr anchor="b"/>
          <a:lstStyle>
            <a:lvl1pPr algn="ctr">
              <a:defRPr sz="6000">
                <a:latin typeface="+mn-lt"/>
              </a:defRPr>
            </a:lvl1pPr>
          </a:lstStyle>
          <a:p>
            <a:r>
              <a:rPr lang="en-US"/>
              <a:t>Click to edit Master title style</a:t>
            </a:r>
          </a:p>
        </p:txBody>
      </p:sp>
      <p:sp>
        <p:nvSpPr>
          <p:cNvPr id="3" name="Subtitle 2">
            <a:extLst>
              <a:ext uri="{FF2B5EF4-FFF2-40B4-BE49-F238E27FC236}">
                <a16:creationId xmlns:a16="http://schemas.microsoft.com/office/drawing/2014/main" id="{7752E08E-B14E-76B6-BDFB-DBADADE300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380FCA-A355-BAE5-F019-ABB08C70F001}"/>
              </a:ext>
            </a:extLst>
          </p:cNvPr>
          <p:cNvSpPr>
            <a:spLocks noGrp="1"/>
          </p:cNvSpPr>
          <p:nvPr>
            <p:ph type="dt" sz="half" idx="10"/>
          </p:nvPr>
        </p:nvSpPr>
        <p:spPr/>
        <p:txBody>
          <a:bodyPr/>
          <a:lstStyle/>
          <a:p>
            <a:fld id="{D9E2EDEA-0E9A-441B-8165-5B5A8D292561}" type="datetimeFigureOut">
              <a:rPr lang="en-US" smtClean="0"/>
              <a:t>6/18/2023</a:t>
            </a:fld>
            <a:endParaRPr lang="en-US"/>
          </a:p>
        </p:txBody>
      </p:sp>
      <p:sp>
        <p:nvSpPr>
          <p:cNvPr id="5" name="Footer Placeholder 4">
            <a:extLst>
              <a:ext uri="{FF2B5EF4-FFF2-40B4-BE49-F238E27FC236}">
                <a16:creationId xmlns:a16="http://schemas.microsoft.com/office/drawing/2014/main" id="{C50EF83B-D963-3B54-BB9E-27551E0BAA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126F77-6C17-5E73-9273-C979313114E2}"/>
              </a:ext>
            </a:extLst>
          </p:cNvPr>
          <p:cNvSpPr>
            <a:spLocks noGrp="1"/>
          </p:cNvSpPr>
          <p:nvPr>
            <p:ph type="sldNum" sz="quarter" idx="12"/>
          </p:nvPr>
        </p:nvSpPr>
        <p:spPr/>
        <p:txBody>
          <a:bodyPr/>
          <a:lstStyle/>
          <a:p>
            <a:fld id="{3E3EC0B7-8BBD-4273-AA27-877FAEC5D9D8}" type="slidenum">
              <a:rPr lang="en-US" smtClean="0"/>
              <a:t>‹#›</a:t>
            </a:fld>
            <a:endParaRPr lang="en-US"/>
          </a:p>
        </p:txBody>
      </p:sp>
      <p:grpSp>
        <p:nvGrpSpPr>
          <p:cNvPr id="11" name="Group 10">
            <a:extLst>
              <a:ext uri="{FF2B5EF4-FFF2-40B4-BE49-F238E27FC236}">
                <a16:creationId xmlns:a16="http://schemas.microsoft.com/office/drawing/2014/main" id="{0388DA59-A941-7693-0A15-E67D416BAFC9}"/>
              </a:ext>
            </a:extLst>
          </p:cNvPr>
          <p:cNvGrpSpPr/>
          <p:nvPr userDrawn="1"/>
        </p:nvGrpSpPr>
        <p:grpSpPr>
          <a:xfrm>
            <a:off x="0" y="-42333"/>
            <a:ext cx="12192000" cy="286808"/>
            <a:chOff x="0" y="-42333"/>
            <a:chExt cx="12192000" cy="286808"/>
          </a:xfrm>
        </p:grpSpPr>
        <p:sp>
          <p:nvSpPr>
            <p:cNvPr id="7" name="Rectangle 6">
              <a:extLst>
                <a:ext uri="{FF2B5EF4-FFF2-40B4-BE49-F238E27FC236}">
                  <a16:creationId xmlns:a16="http://schemas.microsoft.com/office/drawing/2014/main" id="{2A3B6317-F524-70FC-D86F-915168C36A34}"/>
                </a:ext>
              </a:extLst>
            </p:cNvPr>
            <p:cNvSpPr/>
            <p:nvPr userDrawn="1"/>
          </p:nvSpPr>
          <p:spPr>
            <a:xfrm>
              <a:off x="0" y="-42333"/>
              <a:ext cx="12192000" cy="194733"/>
            </a:xfrm>
            <a:prstGeom prst="rect">
              <a:avLst/>
            </a:prstGeom>
            <a:solidFill>
              <a:srgbClr val="23408E"/>
            </a:solidFill>
            <a:ln>
              <a:solidFill>
                <a:srgbClr val="234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6886B23-0CDA-0791-4BCE-E19615BD18D9}"/>
                </a:ext>
              </a:extLst>
            </p:cNvPr>
            <p:cNvSpPr/>
            <p:nvPr userDrawn="1"/>
          </p:nvSpPr>
          <p:spPr>
            <a:xfrm>
              <a:off x="0" y="147636"/>
              <a:ext cx="12192000" cy="96839"/>
            </a:xfrm>
            <a:prstGeom prst="rect">
              <a:avLst/>
            </a:prstGeom>
            <a:solidFill>
              <a:srgbClr val="F7EA77"/>
            </a:solidFill>
            <a:ln>
              <a:solidFill>
                <a:srgbClr val="F7E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1F4023D1-03EA-0AA7-4634-78F254C6429F}"/>
              </a:ext>
            </a:extLst>
          </p:cNvPr>
          <p:cNvSpPr txBox="1"/>
          <p:nvPr userDrawn="1"/>
        </p:nvSpPr>
        <p:spPr>
          <a:xfrm>
            <a:off x="11658600" y="6570134"/>
            <a:ext cx="533400" cy="276999"/>
          </a:xfrm>
          <a:prstGeom prst="rect">
            <a:avLst/>
          </a:prstGeom>
          <a:noFill/>
        </p:spPr>
        <p:txBody>
          <a:bodyPr wrap="square" rtlCol="0">
            <a:spAutoFit/>
          </a:bodyPr>
          <a:lstStyle/>
          <a:p>
            <a:pPr algn="r"/>
            <a:fld id="{23DAB6DC-39C0-40F6-AEBC-A62217DBB888}" type="slidenum">
              <a:rPr lang="en-US" sz="1200" b="1" smtClean="0">
                <a:solidFill>
                  <a:srgbClr val="23408E"/>
                </a:solidFill>
              </a:rPr>
              <a:pPr algn="r"/>
              <a:t>‹#›</a:t>
            </a:fld>
            <a:endParaRPr lang="en-US" sz="1200" b="1" dirty="0">
              <a:solidFill>
                <a:srgbClr val="23408E"/>
              </a:solidFill>
            </a:endParaRPr>
          </a:p>
        </p:txBody>
      </p:sp>
    </p:spTree>
    <p:extLst>
      <p:ext uri="{BB962C8B-B14F-4D97-AF65-F5344CB8AC3E}">
        <p14:creationId xmlns:p14="http://schemas.microsoft.com/office/powerpoint/2010/main" val="2582301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6D431-E2C4-EE6F-92A9-69786C1948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9AC9C0-FDDF-9147-474E-9DFB9329D1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DBC267-BD65-5F1D-326C-9C6430DDED0A}"/>
              </a:ext>
            </a:extLst>
          </p:cNvPr>
          <p:cNvSpPr>
            <a:spLocks noGrp="1"/>
          </p:cNvSpPr>
          <p:nvPr>
            <p:ph type="dt" sz="half" idx="10"/>
          </p:nvPr>
        </p:nvSpPr>
        <p:spPr/>
        <p:txBody>
          <a:bodyPr/>
          <a:lstStyle/>
          <a:p>
            <a:fld id="{D9E2EDEA-0E9A-441B-8165-5B5A8D292561}" type="datetimeFigureOut">
              <a:rPr lang="en-US" smtClean="0"/>
              <a:t>6/18/2023</a:t>
            </a:fld>
            <a:endParaRPr lang="en-US"/>
          </a:p>
        </p:txBody>
      </p:sp>
      <p:sp>
        <p:nvSpPr>
          <p:cNvPr id="5" name="Footer Placeholder 4">
            <a:extLst>
              <a:ext uri="{FF2B5EF4-FFF2-40B4-BE49-F238E27FC236}">
                <a16:creationId xmlns:a16="http://schemas.microsoft.com/office/drawing/2014/main" id="{F5D12AF6-679E-EAF3-73A8-1FD6C7AFA7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BCE361-DCC1-17AA-BD7F-AD0839F5C59E}"/>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298918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C77C8F-8F0D-1461-D03E-5963043CB2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DC53B2-668B-790B-E12D-3246B7C73D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C3BE8C-E61C-B6E4-E639-A78B9E69F72E}"/>
              </a:ext>
            </a:extLst>
          </p:cNvPr>
          <p:cNvSpPr>
            <a:spLocks noGrp="1"/>
          </p:cNvSpPr>
          <p:nvPr>
            <p:ph type="dt" sz="half" idx="10"/>
          </p:nvPr>
        </p:nvSpPr>
        <p:spPr/>
        <p:txBody>
          <a:bodyPr/>
          <a:lstStyle/>
          <a:p>
            <a:fld id="{D9E2EDEA-0E9A-441B-8165-5B5A8D292561}" type="datetimeFigureOut">
              <a:rPr lang="en-US" smtClean="0"/>
              <a:t>6/18/2023</a:t>
            </a:fld>
            <a:endParaRPr lang="en-US"/>
          </a:p>
        </p:txBody>
      </p:sp>
      <p:sp>
        <p:nvSpPr>
          <p:cNvPr id="5" name="Footer Placeholder 4">
            <a:extLst>
              <a:ext uri="{FF2B5EF4-FFF2-40B4-BE49-F238E27FC236}">
                <a16:creationId xmlns:a16="http://schemas.microsoft.com/office/drawing/2014/main" id="{E2D54D3F-EECC-E11F-20E1-3F60C522D2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9684CE-3162-3A20-D36C-3E415E6B30C6}"/>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4022216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and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3200400"/>
            <a:ext cx="10972800" cy="2925764"/>
          </a:xfrm>
          <a:prstGeom prst="rect">
            <a:avLst/>
          </a:prstGeom>
        </p:spPr>
        <p:txBody>
          <a:bodyPr/>
          <a:lstStyle>
            <a:lvl1pPr>
              <a:buNone/>
              <a:defRPr sz="2400" baseline="0">
                <a:latin typeface="Arial" pitchFamily="34" charset="0"/>
              </a:defRPr>
            </a:lvl1pPr>
            <a:lvl2pPr marL="742950" indent="-285750" algn="r">
              <a:buNone/>
              <a:tabLst/>
              <a:defRPr sz="1600">
                <a:latin typeface="Arial" pitchFamily="34" charset="0"/>
                <a:cs typeface="Arial" pitchFamily="34" charset="0"/>
              </a:defRPr>
            </a:lvl2pPr>
          </a:lstStyle>
          <a:p>
            <a:pPr lvl="0"/>
            <a:r>
              <a:rPr lang="en-US"/>
              <a:t>Click to edit Master text styles</a:t>
            </a:r>
          </a:p>
          <a:p>
            <a:pPr lvl="1"/>
            <a:r>
              <a:rPr lang="en-US"/>
              <a:t>Second level</a:t>
            </a:r>
          </a:p>
        </p:txBody>
      </p:sp>
      <p:sp>
        <p:nvSpPr>
          <p:cNvPr id="7" name="Title 6"/>
          <p:cNvSpPr>
            <a:spLocks noGrp="1"/>
          </p:cNvSpPr>
          <p:nvPr>
            <p:ph type="title"/>
          </p:nvPr>
        </p:nvSpPr>
        <p:spPr>
          <a:xfrm>
            <a:off x="609600" y="1523999"/>
            <a:ext cx="10972800" cy="836613"/>
          </a:xfrm>
          <a:prstGeom prst="rect">
            <a:avLst/>
          </a:prstGeom>
        </p:spPr>
        <p:txBody>
          <a:bodyPr/>
          <a:lstStyle>
            <a:lvl1pPr>
              <a:defRPr sz="3200" baseline="0">
                <a:latin typeface="Arial" pitchFamily="34" charset="0"/>
              </a:defRPr>
            </a:lvl1pPr>
          </a:lstStyle>
          <a:p>
            <a:r>
              <a:rPr lang="en-US"/>
              <a:t>Click to edit Master title style</a:t>
            </a:r>
            <a:endParaRPr lang="en-US" dirty="0"/>
          </a:p>
        </p:txBody>
      </p:sp>
      <p:sp>
        <p:nvSpPr>
          <p:cNvPr id="4" name="Footer Placeholder 3"/>
          <p:cNvSpPr>
            <a:spLocks noGrp="1"/>
          </p:cNvSpPr>
          <p:nvPr>
            <p:ph type="ftr" sz="quarter" idx="10"/>
          </p:nvPr>
        </p:nvSpPr>
        <p:spPr/>
        <p:txBody>
          <a:bodyPr/>
          <a:lstStyle>
            <a:lvl1pPr>
              <a:defRPr sz="1050">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1042306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AB0B3-C061-C5D2-7749-A720CE9E43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0A8891-DA93-E875-8C6D-8B47388A51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C6CD9B-A2A6-B3EF-A8DA-B9B119062254}"/>
              </a:ext>
            </a:extLst>
          </p:cNvPr>
          <p:cNvSpPr>
            <a:spLocks noGrp="1"/>
          </p:cNvSpPr>
          <p:nvPr>
            <p:ph type="dt" sz="half" idx="10"/>
          </p:nvPr>
        </p:nvSpPr>
        <p:spPr/>
        <p:txBody>
          <a:bodyPr/>
          <a:lstStyle/>
          <a:p>
            <a:fld id="{D9E2EDEA-0E9A-441B-8165-5B5A8D292561}" type="datetimeFigureOut">
              <a:rPr lang="en-US" smtClean="0"/>
              <a:t>6/18/2023</a:t>
            </a:fld>
            <a:endParaRPr lang="en-US"/>
          </a:p>
        </p:txBody>
      </p:sp>
      <p:sp>
        <p:nvSpPr>
          <p:cNvPr id="5" name="Footer Placeholder 4">
            <a:extLst>
              <a:ext uri="{FF2B5EF4-FFF2-40B4-BE49-F238E27FC236}">
                <a16:creationId xmlns:a16="http://schemas.microsoft.com/office/drawing/2014/main" id="{2A38A77A-9A65-0C98-0CEC-AA814D5986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10FFD0-E334-05AF-5F42-1EF6D4ABB415}"/>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3062176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14F88-A13A-03CA-5555-CA6F57FCFE48}"/>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01DA97F3-4401-B9C7-F84A-7A0BF4E556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D23E0C-3183-E349-F4AD-2EE575E236BD}"/>
              </a:ext>
            </a:extLst>
          </p:cNvPr>
          <p:cNvSpPr>
            <a:spLocks noGrp="1"/>
          </p:cNvSpPr>
          <p:nvPr>
            <p:ph type="dt" sz="half" idx="10"/>
          </p:nvPr>
        </p:nvSpPr>
        <p:spPr/>
        <p:txBody>
          <a:bodyPr/>
          <a:lstStyle/>
          <a:p>
            <a:fld id="{D9E2EDEA-0E9A-441B-8165-5B5A8D292561}" type="datetimeFigureOut">
              <a:rPr lang="en-US" smtClean="0"/>
              <a:t>6/18/2023</a:t>
            </a:fld>
            <a:endParaRPr lang="en-US"/>
          </a:p>
        </p:txBody>
      </p:sp>
      <p:sp>
        <p:nvSpPr>
          <p:cNvPr id="5" name="Footer Placeholder 4">
            <a:extLst>
              <a:ext uri="{FF2B5EF4-FFF2-40B4-BE49-F238E27FC236}">
                <a16:creationId xmlns:a16="http://schemas.microsoft.com/office/drawing/2014/main" id="{6D543920-9713-6AC0-7D0A-34DC2A0BD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07F3E5-67FD-1114-3569-48DBE1A912AB}"/>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1409710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44ED3-A92D-F825-3194-083BC57DBB6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F576996-87AD-8537-88EA-60940D84A6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7FB682-DD5F-1260-2D97-E0DDB4524D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541596-BB42-5C12-C2EA-05C4271F8EBA}"/>
              </a:ext>
            </a:extLst>
          </p:cNvPr>
          <p:cNvSpPr>
            <a:spLocks noGrp="1"/>
          </p:cNvSpPr>
          <p:nvPr>
            <p:ph type="dt" sz="half" idx="10"/>
          </p:nvPr>
        </p:nvSpPr>
        <p:spPr/>
        <p:txBody>
          <a:bodyPr/>
          <a:lstStyle/>
          <a:p>
            <a:fld id="{D9E2EDEA-0E9A-441B-8165-5B5A8D292561}" type="datetimeFigureOut">
              <a:rPr lang="en-US" smtClean="0"/>
              <a:t>6/18/2023</a:t>
            </a:fld>
            <a:endParaRPr lang="en-US"/>
          </a:p>
        </p:txBody>
      </p:sp>
      <p:sp>
        <p:nvSpPr>
          <p:cNvPr id="6" name="Footer Placeholder 5">
            <a:extLst>
              <a:ext uri="{FF2B5EF4-FFF2-40B4-BE49-F238E27FC236}">
                <a16:creationId xmlns:a16="http://schemas.microsoft.com/office/drawing/2014/main" id="{05230F34-EFF9-1CF4-C8B1-1B1C6ECF40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38E3F5-E921-DC92-3FF9-67642FC55EEA}"/>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690420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4CE0A-09AF-D0BA-4F28-A5F8A354BA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3C20E2-7EB6-B744-32D2-A3E94C9A58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FC4E8E-3A5E-006E-FA08-F2E1444C9D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DC7E6D-72E3-4A37-1F31-F69ADB5876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D18ECA-1795-FA2B-59DC-3F9044D8FD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491A87-72C6-DC89-EBD6-8C2AA9EA5AC0}"/>
              </a:ext>
            </a:extLst>
          </p:cNvPr>
          <p:cNvSpPr>
            <a:spLocks noGrp="1"/>
          </p:cNvSpPr>
          <p:nvPr>
            <p:ph type="dt" sz="half" idx="10"/>
          </p:nvPr>
        </p:nvSpPr>
        <p:spPr/>
        <p:txBody>
          <a:bodyPr/>
          <a:lstStyle/>
          <a:p>
            <a:fld id="{D9E2EDEA-0E9A-441B-8165-5B5A8D292561}" type="datetimeFigureOut">
              <a:rPr lang="en-US" smtClean="0"/>
              <a:t>6/18/2023</a:t>
            </a:fld>
            <a:endParaRPr lang="en-US"/>
          </a:p>
        </p:txBody>
      </p:sp>
      <p:sp>
        <p:nvSpPr>
          <p:cNvPr id="8" name="Footer Placeholder 7">
            <a:extLst>
              <a:ext uri="{FF2B5EF4-FFF2-40B4-BE49-F238E27FC236}">
                <a16:creationId xmlns:a16="http://schemas.microsoft.com/office/drawing/2014/main" id="{DE0BE6B0-F7C0-9C2F-D87F-C15752A75E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D25998-FA11-2528-FCCB-D80089E1E833}"/>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3073041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CC861-D6FB-0095-1850-7C1908FC12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9C77BB-C2A0-A274-3808-E75A409A7790}"/>
              </a:ext>
            </a:extLst>
          </p:cNvPr>
          <p:cNvSpPr>
            <a:spLocks noGrp="1"/>
          </p:cNvSpPr>
          <p:nvPr>
            <p:ph type="dt" sz="half" idx="10"/>
          </p:nvPr>
        </p:nvSpPr>
        <p:spPr/>
        <p:txBody>
          <a:bodyPr/>
          <a:lstStyle/>
          <a:p>
            <a:fld id="{D9E2EDEA-0E9A-441B-8165-5B5A8D292561}" type="datetimeFigureOut">
              <a:rPr lang="en-US" smtClean="0"/>
              <a:t>6/18/2023</a:t>
            </a:fld>
            <a:endParaRPr lang="en-US"/>
          </a:p>
        </p:txBody>
      </p:sp>
      <p:sp>
        <p:nvSpPr>
          <p:cNvPr id="4" name="Footer Placeholder 3">
            <a:extLst>
              <a:ext uri="{FF2B5EF4-FFF2-40B4-BE49-F238E27FC236}">
                <a16:creationId xmlns:a16="http://schemas.microsoft.com/office/drawing/2014/main" id="{257D7951-B622-96FD-D306-5F237F4B66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C5D520-F2D1-EC9F-D12C-3CFD6B9004F4}"/>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3473224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B5FF21-5383-5DE2-BFEA-9032A84FD951}"/>
              </a:ext>
            </a:extLst>
          </p:cNvPr>
          <p:cNvSpPr>
            <a:spLocks noGrp="1"/>
          </p:cNvSpPr>
          <p:nvPr>
            <p:ph type="dt" sz="half" idx="10"/>
          </p:nvPr>
        </p:nvSpPr>
        <p:spPr/>
        <p:txBody>
          <a:bodyPr/>
          <a:lstStyle/>
          <a:p>
            <a:fld id="{D9E2EDEA-0E9A-441B-8165-5B5A8D292561}" type="datetimeFigureOut">
              <a:rPr lang="en-US" smtClean="0"/>
              <a:t>6/18/2023</a:t>
            </a:fld>
            <a:endParaRPr lang="en-US"/>
          </a:p>
        </p:txBody>
      </p:sp>
      <p:sp>
        <p:nvSpPr>
          <p:cNvPr id="3" name="Footer Placeholder 2">
            <a:extLst>
              <a:ext uri="{FF2B5EF4-FFF2-40B4-BE49-F238E27FC236}">
                <a16:creationId xmlns:a16="http://schemas.microsoft.com/office/drawing/2014/main" id="{D3976280-615B-5514-56BF-8E3D96B8DD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C52E98-964E-E544-BDA7-DFA9EE7B71EF}"/>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3589960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4D16E-9279-7B89-E5CC-717677C7E6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E6B1E2-04B6-5073-DC12-3893EE0349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A01D7E-5DD8-4904-9851-3AD6DCFD50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012B0B-2758-5D87-EA2D-BB314B77CE98}"/>
              </a:ext>
            </a:extLst>
          </p:cNvPr>
          <p:cNvSpPr>
            <a:spLocks noGrp="1"/>
          </p:cNvSpPr>
          <p:nvPr>
            <p:ph type="dt" sz="half" idx="10"/>
          </p:nvPr>
        </p:nvSpPr>
        <p:spPr/>
        <p:txBody>
          <a:bodyPr/>
          <a:lstStyle/>
          <a:p>
            <a:fld id="{D9E2EDEA-0E9A-441B-8165-5B5A8D292561}" type="datetimeFigureOut">
              <a:rPr lang="en-US" smtClean="0"/>
              <a:t>6/18/2023</a:t>
            </a:fld>
            <a:endParaRPr lang="en-US"/>
          </a:p>
        </p:txBody>
      </p:sp>
      <p:sp>
        <p:nvSpPr>
          <p:cNvPr id="6" name="Footer Placeholder 5">
            <a:extLst>
              <a:ext uri="{FF2B5EF4-FFF2-40B4-BE49-F238E27FC236}">
                <a16:creationId xmlns:a16="http://schemas.microsoft.com/office/drawing/2014/main" id="{5AA096DB-312C-CD7E-082C-3A3557AA4C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2050E3-A92F-62F3-13EB-E10FD0D17CBB}"/>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2826728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55117-F589-7026-9824-C1969093B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B5527-7C00-B6D1-6C94-70B6AAD7C3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C8B794-C9FF-8126-38BD-12A9A217E8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2A111C-47BD-8C47-9E47-0EB5919F0129}"/>
              </a:ext>
            </a:extLst>
          </p:cNvPr>
          <p:cNvSpPr>
            <a:spLocks noGrp="1"/>
          </p:cNvSpPr>
          <p:nvPr>
            <p:ph type="dt" sz="half" idx="10"/>
          </p:nvPr>
        </p:nvSpPr>
        <p:spPr/>
        <p:txBody>
          <a:bodyPr/>
          <a:lstStyle/>
          <a:p>
            <a:fld id="{D9E2EDEA-0E9A-441B-8165-5B5A8D292561}" type="datetimeFigureOut">
              <a:rPr lang="en-US" smtClean="0"/>
              <a:t>6/18/2023</a:t>
            </a:fld>
            <a:endParaRPr lang="en-US"/>
          </a:p>
        </p:txBody>
      </p:sp>
      <p:sp>
        <p:nvSpPr>
          <p:cNvPr id="6" name="Footer Placeholder 5">
            <a:extLst>
              <a:ext uri="{FF2B5EF4-FFF2-40B4-BE49-F238E27FC236}">
                <a16:creationId xmlns:a16="http://schemas.microsoft.com/office/drawing/2014/main" id="{E1E7D2D9-3A7A-9336-CFF3-B59EC7DC43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4406B4-AA23-6764-4A88-EFEF00A0FA62}"/>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205490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EDB2F3-23EA-889E-E4FC-4E21309485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1E622B-BB25-8166-20A5-2429C9E2F2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732715-B16E-CD1C-4708-0641E05FEA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E2EDEA-0E9A-441B-8165-5B5A8D292561}" type="datetimeFigureOut">
              <a:rPr lang="en-US" smtClean="0"/>
              <a:t>6/18/2023</a:t>
            </a:fld>
            <a:endParaRPr lang="en-US"/>
          </a:p>
        </p:txBody>
      </p:sp>
      <p:sp>
        <p:nvSpPr>
          <p:cNvPr id="5" name="Footer Placeholder 4">
            <a:extLst>
              <a:ext uri="{FF2B5EF4-FFF2-40B4-BE49-F238E27FC236}">
                <a16:creationId xmlns:a16="http://schemas.microsoft.com/office/drawing/2014/main" id="{65AFFFFC-F536-7CA9-2C73-5ADFCA8477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64EB4A-D891-A607-7236-0E1177ECF9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3EC0B7-8BBD-4273-AA27-877FAEC5D9D8}" type="slidenum">
              <a:rPr lang="en-US" smtClean="0"/>
              <a:t>‹#›</a:t>
            </a:fld>
            <a:endParaRPr lang="en-US"/>
          </a:p>
        </p:txBody>
      </p:sp>
      <p:sp>
        <p:nvSpPr>
          <p:cNvPr id="12" name="Rectangle 11">
            <a:extLst>
              <a:ext uri="{FF2B5EF4-FFF2-40B4-BE49-F238E27FC236}">
                <a16:creationId xmlns:a16="http://schemas.microsoft.com/office/drawing/2014/main" id="{42A32206-C825-1E6B-26FC-71FBD77AD45A}"/>
              </a:ext>
            </a:extLst>
          </p:cNvPr>
          <p:cNvSpPr/>
          <p:nvPr userDrawn="1"/>
        </p:nvSpPr>
        <p:spPr>
          <a:xfrm>
            <a:off x="0" y="6482292"/>
            <a:ext cx="12192000" cy="365125"/>
          </a:xfrm>
          <a:prstGeom prst="rect">
            <a:avLst/>
          </a:prstGeom>
          <a:solidFill>
            <a:srgbClr val="F7EA77"/>
          </a:solidFill>
          <a:ln>
            <a:solidFill>
              <a:srgbClr val="F7E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8FBFDB0E-226E-24B9-3B9E-9D9A559745E4}"/>
              </a:ext>
            </a:extLst>
          </p:cNvPr>
          <p:cNvGrpSpPr/>
          <p:nvPr userDrawn="1"/>
        </p:nvGrpSpPr>
        <p:grpSpPr>
          <a:xfrm>
            <a:off x="0" y="-42333"/>
            <a:ext cx="12192000" cy="286808"/>
            <a:chOff x="0" y="-42333"/>
            <a:chExt cx="12192000" cy="286808"/>
          </a:xfrm>
        </p:grpSpPr>
        <p:sp>
          <p:nvSpPr>
            <p:cNvPr id="14" name="Rectangle 13">
              <a:extLst>
                <a:ext uri="{FF2B5EF4-FFF2-40B4-BE49-F238E27FC236}">
                  <a16:creationId xmlns:a16="http://schemas.microsoft.com/office/drawing/2014/main" id="{F3003E8A-C5C2-13F4-3167-B43906143EBF}"/>
                </a:ext>
              </a:extLst>
            </p:cNvPr>
            <p:cNvSpPr/>
            <p:nvPr userDrawn="1"/>
          </p:nvSpPr>
          <p:spPr>
            <a:xfrm>
              <a:off x="0" y="-42333"/>
              <a:ext cx="12192000" cy="194733"/>
            </a:xfrm>
            <a:prstGeom prst="rect">
              <a:avLst/>
            </a:prstGeom>
            <a:solidFill>
              <a:srgbClr val="23408E"/>
            </a:solidFill>
            <a:ln>
              <a:solidFill>
                <a:srgbClr val="234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2A70860-3340-2EAA-ABF4-ECEA157BA64A}"/>
                </a:ext>
              </a:extLst>
            </p:cNvPr>
            <p:cNvSpPr/>
            <p:nvPr userDrawn="1"/>
          </p:nvSpPr>
          <p:spPr>
            <a:xfrm>
              <a:off x="0" y="147636"/>
              <a:ext cx="12192000" cy="96839"/>
            </a:xfrm>
            <a:prstGeom prst="rect">
              <a:avLst/>
            </a:prstGeom>
            <a:solidFill>
              <a:srgbClr val="F7EA77"/>
            </a:solidFill>
            <a:ln>
              <a:solidFill>
                <a:srgbClr val="F7E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1D67DC44-64FA-EF38-CDAB-69D6A9C8DE30}"/>
              </a:ext>
            </a:extLst>
          </p:cNvPr>
          <p:cNvSpPr txBox="1"/>
          <p:nvPr userDrawn="1"/>
        </p:nvSpPr>
        <p:spPr>
          <a:xfrm>
            <a:off x="11658600" y="6570134"/>
            <a:ext cx="533400" cy="276999"/>
          </a:xfrm>
          <a:prstGeom prst="rect">
            <a:avLst/>
          </a:prstGeom>
          <a:noFill/>
        </p:spPr>
        <p:txBody>
          <a:bodyPr wrap="square" rtlCol="0">
            <a:spAutoFit/>
          </a:bodyPr>
          <a:lstStyle/>
          <a:p>
            <a:pPr algn="r"/>
            <a:fld id="{23DAB6DC-39C0-40F6-AEBC-A62217DBB888}" type="slidenum">
              <a:rPr lang="en-US" sz="1200" b="1" smtClean="0">
                <a:solidFill>
                  <a:srgbClr val="23408E"/>
                </a:solidFill>
              </a:rPr>
              <a:pPr algn="r"/>
              <a:t>‹#›</a:t>
            </a:fld>
            <a:endParaRPr lang="en-US" sz="1200" b="1" dirty="0">
              <a:solidFill>
                <a:srgbClr val="23408E"/>
              </a:solidFill>
            </a:endParaRPr>
          </a:p>
        </p:txBody>
      </p:sp>
    </p:spTree>
    <p:extLst>
      <p:ext uri="{BB962C8B-B14F-4D97-AF65-F5344CB8AC3E}">
        <p14:creationId xmlns:p14="http://schemas.microsoft.com/office/powerpoint/2010/main" val="3291353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arrl.org/shop/Licensing-Education-and-Training/" TargetMode="External"/><Relationship Id="rId2" Type="http://schemas.openxmlformats.org/officeDocument/2006/relationships/image" Target="../media/image5.jp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K0ILP.NC@gmail.com"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9AA233E-AA3E-4FDD-7A99-F4B86BBCEC2B}"/>
              </a:ext>
            </a:extLst>
          </p:cNvPr>
          <p:cNvSpPr/>
          <p:nvPr/>
        </p:nvSpPr>
        <p:spPr>
          <a:xfrm>
            <a:off x="4272" y="3377724"/>
            <a:ext cx="12192000" cy="474487"/>
          </a:xfrm>
          <a:prstGeom prst="rect">
            <a:avLst/>
          </a:prstGeom>
          <a:solidFill>
            <a:srgbClr val="878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408E"/>
              </a:solidFill>
            </a:endParaRPr>
          </a:p>
        </p:txBody>
      </p:sp>
      <p:sp>
        <p:nvSpPr>
          <p:cNvPr id="6" name="Rectangle 5">
            <a:extLst>
              <a:ext uri="{FF2B5EF4-FFF2-40B4-BE49-F238E27FC236}">
                <a16:creationId xmlns:a16="http://schemas.microsoft.com/office/drawing/2014/main" id="{BF7DCE88-E9DB-0B9E-5C8E-C865854A86B8}"/>
              </a:ext>
            </a:extLst>
          </p:cNvPr>
          <p:cNvSpPr/>
          <p:nvPr/>
        </p:nvSpPr>
        <p:spPr>
          <a:xfrm>
            <a:off x="4272" y="260389"/>
            <a:ext cx="12192000" cy="3117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408E"/>
              </a:solidFill>
            </a:endParaRPr>
          </a:p>
        </p:txBody>
      </p:sp>
      <p:sp>
        <p:nvSpPr>
          <p:cNvPr id="4" name="TextBox 3">
            <a:extLst>
              <a:ext uri="{FF2B5EF4-FFF2-40B4-BE49-F238E27FC236}">
                <a16:creationId xmlns:a16="http://schemas.microsoft.com/office/drawing/2014/main" id="{58AEA185-0AF7-2CEA-61D9-125BD24EF643}"/>
              </a:ext>
            </a:extLst>
          </p:cNvPr>
          <p:cNvSpPr txBox="1"/>
          <p:nvPr/>
        </p:nvSpPr>
        <p:spPr>
          <a:xfrm>
            <a:off x="478565" y="871673"/>
            <a:ext cx="589660" cy="369332"/>
          </a:xfrm>
          <a:prstGeom prst="rect">
            <a:avLst/>
          </a:prstGeom>
          <a:noFill/>
        </p:spPr>
        <p:txBody>
          <a:bodyPr wrap="square" rtlCol="0">
            <a:spAutoFit/>
          </a:bodyPr>
          <a:lstStyle/>
          <a:p>
            <a:r>
              <a:rPr lang="en-US" b="1" dirty="0">
                <a:solidFill>
                  <a:srgbClr val="F7EA77"/>
                </a:solidFill>
                <a:latin typeface="Bahnschrift SemiBold Condensed" panose="020B0502040204020203" pitchFamily="34" charset="0"/>
              </a:rPr>
              <a:t>THE</a:t>
            </a:r>
          </a:p>
        </p:txBody>
      </p:sp>
      <p:sp>
        <p:nvSpPr>
          <p:cNvPr id="5" name="TextBox 4">
            <a:extLst>
              <a:ext uri="{FF2B5EF4-FFF2-40B4-BE49-F238E27FC236}">
                <a16:creationId xmlns:a16="http://schemas.microsoft.com/office/drawing/2014/main" id="{67E7735F-E768-E65C-68C5-C58E208D2A00}"/>
              </a:ext>
            </a:extLst>
          </p:cNvPr>
          <p:cNvSpPr txBox="1"/>
          <p:nvPr/>
        </p:nvSpPr>
        <p:spPr>
          <a:xfrm>
            <a:off x="850305" y="820397"/>
            <a:ext cx="1572426" cy="646331"/>
          </a:xfrm>
          <a:prstGeom prst="rect">
            <a:avLst/>
          </a:prstGeom>
          <a:noFill/>
        </p:spPr>
        <p:txBody>
          <a:bodyPr wrap="square" rtlCol="0">
            <a:spAutoFit/>
          </a:bodyPr>
          <a:lstStyle/>
          <a:p>
            <a:r>
              <a:rPr lang="en-US" sz="3600" b="1" u="sng" dirty="0">
                <a:solidFill>
                  <a:srgbClr val="F7EA77"/>
                </a:solidFill>
                <a:latin typeface="Bahnschrift SemiBold Condensed" panose="020B0502040204020203" pitchFamily="34" charset="0"/>
                <a:ea typeface="Yu Gothic UI" panose="020B0500000000000000" pitchFamily="34" charset="-128"/>
              </a:rPr>
              <a:t>ARRL</a:t>
            </a:r>
          </a:p>
        </p:txBody>
      </p:sp>
      <p:sp>
        <p:nvSpPr>
          <p:cNvPr id="7" name="TextBox 6">
            <a:extLst>
              <a:ext uri="{FF2B5EF4-FFF2-40B4-BE49-F238E27FC236}">
                <a16:creationId xmlns:a16="http://schemas.microsoft.com/office/drawing/2014/main" id="{FA96BB73-5953-7B0B-EC4A-7087ED917660}"/>
              </a:ext>
            </a:extLst>
          </p:cNvPr>
          <p:cNvSpPr txBox="1"/>
          <p:nvPr/>
        </p:nvSpPr>
        <p:spPr>
          <a:xfrm>
            <a:off x="10642361" y="734876"/>
            <a:ext cx="1287568" cy="338554"/>
          </a:xfrm>
          <a:prstGeom prst="rect">
            <a:avLst/>
          </a:prstGeom>
          <a:noFill/>
        </p:spPr>
        <p:txBody>
          <a:bodyPr wrap="square" rtlCol="0">
            <a:spAutoFit/>
          </a:bodyPr>
          <a:lstStyle/>
          <a:p>
            <a:r>
              <a:rPr lang="en-US" sz="1600" b="1" dirty="0">
                <a:solidFill>
                  <a:schemeClr val="bg1"/>
                </a:solidFill>
                <a:latin typeface="Bahnschrift SemiBold Condensed" panose="020B0502040204020203" pitchFamily="34" charset="0"/>
              </a:rPr>
              <a:t>TENTH EDITION</a:t>
            </a:r>
          </a:p>
        </p:txBody>
      </p:sp>
      <p:sp>
        <p:nvSpPr>
          <p:cNvPr id="8" name="TextBox 7">
            <a:extLst>
              <a:ext uri="{FF2B5EF4-FFF2-40B4-BE49-F238E27FC236}">
                <a16:creationId xmlns:a16="http://schemas.microsoft.com/office/drawing/2014/main" id="{1220DABC-DDFB-7460-866F-74511D41AA16}"/>
              </a:ext>
            </a:extLst>
          </p:cNvPr>
          <p:cNvSpPr txBox="1"/>
          <p:nvPr/>
        </p:nvSpPr>
        <p:spPr>
          <a:xfrm>
            <a:off x="478565" y="1518004"/>
            <a:ext cx="9084180" cy="1569660"/>
          </a:xfrm>
          <a:prstGeom prst="rect">
            <a:avLst/>
          </a:prstGeom>
          <a:noFill/>
        </p:spPr>
        <p:txBody>
          <a:bodyPr wrap="square" rtlCol="0">
            <a:spAutoFit/>
          </a:bodyPr>
          <a:lstStyle/>
          <a:p>
            <a:r>
              <a:rPr lang="en-US" sz="9600" b="1" dirty="0">
                <a:solidFill>
                  <a:schemeClr val="bg1"/>
                </a:solidFill>
                <a:latin typeface="Bahnschrift SemiBold Condensed" panose="020B0502040204020203" pitchFamily="34" charset="0"/>
              </a:rPr>
              <a:t>GENERAL CLASS</a:t>
            </a:r>
          </a:p>
        </p:txBody>
      </p:sp>
      <p:sp>
        <p:nvSpPr>
          <p:cNvPr id="9" name="TextBox 8">
            <a:extLst>
              <a:ext uri="{FF2B5EF4-FFF2-40B4-BE49-F238E27FC236}">
                <a16:creationId xmlns:a16="http://schemas.microsoft.com/office/drawing/2014/main" id="{B09E6011-ED69-D9EF-CCDC-80A219ECB46C}"/>
              </a:ext>
            </a:extLst>
          </p:cNvPr>
          <p:cNvSpPr txBox="1"/>
          <p:nvPr/>
        </p:nvSpPr>
        <p:spPr>
          <a:xfrm>
            <a:off x="576841" y="2952091"/>
            <a:ext cx="4892467" cy="861774"/>
          </a:xfrm>
          <a:prstGeom prst="rect">
            <a:avLst/>
          </a:prstGeom>
          <a:noFill/>
        </p:spPr>
        <p:txBody>
          <a:bodyPr wrap="square" rtlCol="0">
            <a:spAutoFit/>
          </a:bodyPr>
          <a:lstStyle/>
          <a:p>
            <a:r>
              <a:rPr lang="en-US" sz="5000" dirty="0">
                <a:solidFill>
                  <a:schemeClr val="bg1"/>
                </a:solidFill>
                <a:latin typeface="Arial Narrow" panose="020B0606020202030204" pitchFamily="34" charset="0"/>
              </a:rPr>
              <a:t>LICENSE COURSE</a:t>
            </a:r>
          </a:p>
        </p:txBody>
      </p:sp>
      <p:sp>
        <p:nvSpPr>
          <p:cNvPr id="10" name="TextBox 9">
            <a:extLst>
              <a:ext uri="{FF2B5EF4-FFF2-40B4-BE49-F238E27FC236}">
                <a16:creationId xmlns:a16="http://schemas.microsoft.com/office/drawing/2014/main" id="{49D15708-65B3-B8B3-2031-303FAF48EDDC}"/>
              </a:ext>
            </a:extLst>
          </p:cNvPr>
          <p:cNvSpPr txBox="1"/>
          <p:nvPr/>
        </p:nvSpPr>
        <p:spPr>
          <a:xfrm>
            <a:off x="5584673" y="2953679"/>
            <a:ext cx="1845892" cy="830997"/>
          </a:xfrm>
          <a:prstGeom prst="rect">
            <a:avLst/>
          </a:prstGeom>
          <a:noFill/>
        </p:spPr>
        <p:txBody>
          <a:bodyPr wrap="square" rtlCol="0">
            <a:spAutoFit/>
          </a:bodyPr>
          <a:lstStyle/>
          <a:p>
            <a:r>
              <a:rPr lang="en-US" sz="2400" b="1" dirty="0">
                <a:solidFill>
                  <a:srgbClr val="F7EA77"/>
                </a:solidFill>
                <a:latin typeface="Bahnschrift SemiBold Condensed" panose="020B0502040204020203" pitchFamily="34" charset="0"/>
              </a:rPr>
              <a:t>FOR </a:t>
            </a:r>
          </a:p>
          <a:p>
            <a:r>
              <a:rPr lang="en-US" sz="2400" b="1" dirty="0">
                <a:solidFill>
                  <a:srgbClr val="F7EA77"/>
                </a:solidFill>
                <a:latin typeface="Bahnschrift SemiBold Condensed" panose="020B0502040204020203" pitchFamily="34" charset="0"/>
              </a:rPr>
              <a:t>HAM RADIO</a:t>
            </a:r>
          </a:p>
        </p:txBody>
      </p:sp>
      <p:sp>
        <p:nvSpPr>
          <p:cNvPr id="12" name="Rectangle 11">
            <a:extLst>
              <a:ext uri="{FF2B5EF4-FFF2-40B4-BE49-F238E27FC236}">
                <a16:creationId xmlns:a16="http://schemas.microsoft.com/office/drawing/2014/main" id="{C1E82B10-8A61-3F3B-5465-13542D779257}"/>
              </a:ext>
            </a:extLst>
          </p:cNvPr>
          <p:cNvSpPr/>
          <p:nvPr/>
        </p:nvSpPr>
        <p:spPr>
          <a:xfrm>
            <a:off x="4272" y="3842554"/>
            <a:ext cx="12192000" cy="792785"/>
          </a:xfrm>
          <a:prstGeom prst="rect">
            <a:avLst/>
          </a:prstGeom>
          <a:solidFill>
            <a:srgbClr val="F7E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408E"/>
              </a:solidFill>
            </a:endParaRPr>
          </a:p>
        </p:txBody>
      </p:sp>
      <p:sp>
        <p:nvSpPr>
          <p:cNvPr id="13" name="TextBox 12">
            <a:extLst>
              <a:ext uri="{FF2B5EF4-FFF2-40B4-BE49-F238E27FC236}">
                <a16:creationId xmlns:a16="http://schemas.microsoft.com/office/drawing/2014/main" id="{DB740A69-4D01-CD3F-CA49-9B3641D6746C}"/>
              </a:ext>
            </a:extLst>
          </p:cNvPr>
          <p:cNvSpPr txBox="1"/>
          <p:nvPr/>
        </p:nvSpPr>
        <p:spPr>
          <a:xfrm>
            <a:off x="1380147" y="3943208"/>
            <a:ext cx="7281016" cy="523220"/>
          </a:xfrm>
          <a:prstGeom prst="rect">
            <a:avLst/>
          </a:prstGeom>
          <a:noFill/>
        </p:spPr>
        <p:txBody>
          <a:bodyPr wrap="square" rtlCol="0">
            <a:spAutoFit/>
          </a:bodyPr>
          <a:lstStyle/>
          <a:p>
            <a:r>
              <a:rPr lang="en-US" sz="2800" b="1" dirty="0"/>
              <a:t>All You Need to Pass Your General Class Exam!</a:t>
            </a:r>
          </a:p>
        </p:txBody>
      </p:sp>
      <p:pic>
        <p:nvPicPr>
          <p:cNvPr id="15" name="Picture 14">
            <a:extLst>
              <a:ext uri="{FF2B5EF4-FFF2-40B4-BE49-F238E27FC236}">
                <a16:creationId xmlns:a16="http://schemas.microsoft.com/office/drawing/2014/main" id="{8F47E2C6-758C-93F4-9DBF-7BDF1FA0C6ED}"/>
              </a:ext>
            </a:extLst>
          </p:cNvPr>
          <p:cNvPicPr>
            <a:picLocks noChangeAspect="1"/>
          </p:cNvPicPr>
          <p:nvPr/>
        </p:nvPicPr>
        <p:blipFill>
          <a:blip r:embed="rId2"/>
          <a:stretch>
            <a:fillRect/>
          </a:stretch>
        </p:blipFill>
        <p:spPr>
          <a:xfrm>
            <a:off x="2091821" y="4811811"/>
            <a:ext cx="2333951" cy="1571844"/>
          </a:xfrm>
          <a:prstGeom prst="rect">
            <a:avLst/>
          </a:prstGeom>
        </p:spPr>
      </p:pic>
      <p:pic>
        <p:nvPicPr>
          <p:cNvPr id="17" name="Picture 16">
            <a:extLst>
              <a:ext uri="{FF2B5EF4-FFF2-40B4-BE49-F238E27FC236}">
                <a16:creationId xmlns:a16="http://schemas.microsoft.com/office/drawing/2014/main" id="{BDB340B4-A42A-C8E0-F3C8-8BDDCF2721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93217"/>
            <a:ext cx="1512605" cy="1512605"/>
          </a:xfrm>
          <a:prstGeom prst="rect">
            <a:avLst/>
          </a:prstGeom>
        </p:spPr>
      </p:pic>
      <p:pic>
        <p:nvPicPr>
          <p:cNvPr id="19" name="Picture 18">
            <a:extLst>
              <a:ext uri="{FF2B5EF4-FFF2-40B4-BE49-F238E27FC236}">
                <a16:creationId xmlns:a16="http://schemas.microsoft.com/office/drawing/2014/main" id="{9F7CD733-B363-CE30-5DA7-2AB43FBECF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5169" y="4712153"/>
            <a:ext cx="2211061" cy="1671502"/>
          </a:xfrm>
          <a:prstGeom prst="rect">
            <a:avLst/>
          </a:prstGeom>
          <a:ln w="19050">
            <a:solidFill>
              <a:srgbClr val="23408E"/>
            </a:solidFill>
          </a:ln>
        </p:spPr>
      </p:pic>
      <p:pic>
        <p:nvPicPr>
          <p:cNvPr id="21" name="Picture 20">
            <a:extLst>
              <a:ext uri="{FF2B5EF4-FFF2-40B4-BE49-F238E27FC236}">
                <a16:creationId xmlns:a16="http://schemas.microsoft.com/office/drawing/2014/main" id="{FC176A0A-D55B-759F-35D2-4456E9FF04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8364" y="4712153"/>
            <a:ext cx="1683316" cy="1683316"/>
          </a:xfrm>
          <a:prstGeom prst="rect">
            <a:avLst/>
          </a:prstGeom>
          <a:ln w="19050">
            <a:solidFill>
              <a:srgbClr val="87878D"/>
            </a:solidFill>
          </a:ln>
        </p:spPr>
      </p:pic>
    </p:spTree>
    <p:extLst>
      <p:ext uri="{BB962C8B-B14F-4D97-AF65-F5344CB8AC3E}">
        <p14:creationId xmlns:p14="http://schemas.microsoft.com/office/powerpoint/2010/main" val="2754208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normAutofit/>
          </a:bodyPr>
          <a:lstStyle/>
          <a:p>
            <a:pPr algn="l"/>
            <a:r>
              <a:rPr lang="en-US" b="0" i="0" u="none" strike="noStrike" baseline="0" dirty="0">
                <a:solidFill>
                  <a:srgbClr val="23408E"/>
                </a:solidFill>
                <a:latin typeface="Calibri" panose="020F0502020204030204" pitchFamily="34" charset="0"/>
              </a:rPr>
              <a:t>In which direction is the maximum radiation from a VHF/UHF “halo” antenna?</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Broadside to the plane of the halo</a:t>
            </a:r>
          </a:p>
          <a:p>
            <a:pPr marL="457200" indent="-457200">
              <a:buFont typeface="+mj-lt"/>
              <a:buAutoNum type="alphaUcPeriod"/>
            </a:pPr>
            <a:r>
              <a:rPr lang="en-US" b="0" i="0" u="none" strike="noStrike" baseline="0" dirty="0">
                <a:latin typeface="Calibri" panose="020F0502020204030204" pitchFamily="34" charset="0"/>
              </a:rPr>
              <a:t>Opposite the feed point</a:t>
            </a:r>
          </a:p>
          <a:p>
            <a:pPr marL="457200" indent="-457200">
              <a:buFont typeface="+mj-lt"/>
              <a:buAutoNum type="alphaUcPeriod"/>
            </a:pPr>
            <a:r>
              <a:rPr lang="en-US" b="0" i="0" u="none" strike="noStrike" baseline="0" dirty="0">
                <a:latin typeface="Calibri" panose="020F0502020204030204" pitchFamily="34" charset="0"/>
              </a:rPr>
              <a:t>Omnidirectional in the plane of the halo</a:t>
            </a:r>
          </a:p>
          <a:p>
            <a:pPr marL="457200" indent="-457200">
              <a:buFont typeface="+mj-lt"/>
              <a:buAutoNum type="alphaUcPeriod"/>
            </a:pPr>
            <a:r>
              <a:rPr lang="en-US" b="0" i="0" u="none" strike="noStrike" baseline="0" dirty="0">
                <a:latin typeface="Calibri" panose="020F0502020204030204" pitchFamily="34" charset="0"/>
              </a:rPr>
              <a:t>On the same side as the feed point</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G9D03 (C) Page 7-16</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C757F82-C337-FC07-E981-54A2A3B19FF6}"/>
              </a:ext>
            </a:extLst>
          </p:cNvPr>
          <p:cNvSpPr txBox="1"/>
          <p:nvPr/>
        </p:nvSpPr>
        <p:spPr>
          <a:xfrm>
            <a:off x="11430000" y="6562255"/>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10</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CFC15805-185B-EA8A-2390-D57A897E52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377710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normAutofit fontScale="90000"/>
          </a:bodyPr>
          <a:lstStyle/>
          <a:p>
            <a:pPr algn="l"/>
            <a:r>
              <a:rPr lang="en-US" b="0" i="0" u="none" strike="noStrike" baseline="0" dirty="0">
                <a:solidFill>
                  <a:srgbClr val="23408E"/>
                </a:solidFill>
                <a:latin typeface="Calibri" panose="020F0502020204030204" pitchFamily="34" charset="0"/>
              </a:rPr>
              <a:t>In which direction or directions does an electrically small loop (less than 1⁄10 wavelength in circumference) have nulls in its radiation pattern?</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In the plane of the loop</a:t>
            </a:r>
          </a:p>
          <a:p>
            <a:pPr marL="457200" indent="-457200">
              <a:buFont typeface="+mj-lt"/>
              <a:buAutoNum type="alphaUcPeriod"/>
            </a:pPr>
            <a:r>
              <a:rPr lang="en-US" b="0" i="0" u="none" strike="noStrike" baseline="0" dirty="0">
                <a:latin typeface="Calibri" panose="020F0502020204030204" pitchFamily="34" charset="0"/>
              </a:rPr>
              <a:t>Broadside to the loop</a:t>
            </a:r>
          </a:p>
          <a:p>
            <a:pPr marL="457200" indent="-457200">
              <a:buFont typeface="+mj-lt"/>
              <a:buAutoNum type="alphaUcPeriod"/>
            </a:pPr>
            <a:r>
              <a:rPr lang="en-US" b="0" i="0" u="none" strike="noStrike" baseline="0" dirty="0">
                <a:latin typeface="Calibri" panose="020F0502020204030204" pitchFamily="34" charset="0"/>
              </a:rPr>
              <a:t>Broadside and in the plane of the loop</a:t>
            </a:r>
          </a:p>
          <a:p>
            <a:pPr marL="457200" indent="-457200">
              <a:buFont typeface="+mj-lt"/>
              <a:buAutoNum type="alphaUcPeriod"/>
            </a:pPr>
            <a:r>
              <a:rPr lang="en-US" b="0" i="0" u="none" strike="noStrike" baseline="0" dirty="0">
                <a:latin typeface="Calibri" panose="020F0502020204030204" pitchFamily="34" charset="0"/>
              </a:rPr>
              <a:t>Electrically small loops are omnidirectional</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G9D10 (B) Page 7-15</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B406122-EB2A-E776-ED97-ABE6F8710565}"/>
              </a:ext>
            </a:extLst>
          </p:cNvPr>
          <p:cNvSpPr txBox="1"/>
          <p:nvPr/>
        </p:nvSpPr>
        <p:spPr>
          <a:xfrm>
            <a:off x="11430000" y="6560856"/>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11</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50988009-4A24-8343-00DA-9BD5A2F426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62932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4C4F8-D15E-4DA7-A911-DEDF011560EC}"/>
              </a:ext>
            </a:extLst>
          </p:cNvPr>
          <p:cNvSpPr>
            <a:spLocks noGrp="1"/>
          </p:cNvSpPr>
          <p:nvPr>
            <p:ph type="title"/>
          </p:nvPr>
        </p:nvSpPr>
        <p:spPr>
          <a:xfrm>
            <a:off x="838200" y="365125"/>
            <a:ext cx="10515600" cy="1804869"/>
          </a:xfrm>
        </p:spPr>
        <p:txBody>
          <a:bodyPr>
            <a:normAutofit/>
          </a:bodyPr>
          <a:lstStyle/>
          <a:p>
            <a:pPr algn="ctr"/>
            <a:r>
              <a:rPr lang="en-US" sz="5400" b="1" dirty="0"/>
              <a:t>Section 7.4:  Specialized Antennas</a:t>
            </a:r>
            <a:br>
              <a:rPr lang="en-US" dirty="0"/>
            </a:br>
            <a:r>
              <a:rPr lang="en-US" dirty="0"/>
              <a:t>Random Wire Antennas</a:t>
            </a:r>
          </a:p>
        </p:txBody>
      </p:sp>
      <p:sp>
        <p:nvSpPr>
          <p:cNvPr id="3" name="Content Placeholder 2">
            <a:extLst>
              <a:ext uri="{FF2B5EF4-FFF2-40B4-BE49-F238E27FC236}">
                <a16:creationId xmlns:a16="http://schemas.microsoft.com/office/drawing/2014/main" id="{87D745AE-966C-40B0-A9B6-4FF4D1D2620A}"/>
              </a:ext>
            </a:extLst>
          </p:cNvPr>
          <p:cNvSpPr>
            <a:spLocks noGrp="1"/>
          </p:cNvSpPr>
          <p:nvPr>
            <p:ph idx="1"/>
          </p:nvPr>
        </p:nvSpPr>
        <p:spPr>
          <a:xfrm>
            <a:off x="457200" y="2169994"/>
            <a:ext cx="11353800" cy="4380228"/>
          </a:xfrm>
        </p:spPr>
        <p:txBody>
          <a:bodyPr/>
          <a:lstStyle/>
          <a:p>
            <a:r>
              <a:rPr lang="en-US" dirty="0"/>
              <a:t>Not always practical to have a 1⁄2 or 1⁄4 λ long resonant antenna (portable) </a:t>
            </a:r>
          </a:p>
          <a:p>
            <a:pPr lvl="1"/>
            <a:r>
              <a:rPr lang="en-US" dirty="0"/>
              <a:t>A random wire antenna can be used</a:t>
            </a:r>
          </a:p>
          <a:p>
            <a:r>
              <a:rPr lang="en-US" dirty="0"/>
              <a:t>Connected directly to the output of the transmitter (or tuner) without a feed line</a:t>
            </a:r>
          </a:p>
          <a:p>
            <a:pPr>
              <a:buClr>
                <a:schemeClr val="tx1"/>
              </a:buClr>
            </a:pPr>
            <a:r>
              <a:rPr lang="en-US" i="1" dirty="0">
                <a:solidFill>
                  <a:srgbClr val="C00000"/>
                </a:solidFill>
              </a:rPr>
              <a:t>May result in significant RF currents and voltages on the station equipment (RF burns)</a:t>
            </a:r>
          </a:p>
          <a:p>
            <a:r>
              <a:rPr lang="en-US" dirty="0"/>
              <a:t>Can give excellent results on any band for which the transmitter or tuner can accept the feed point impedance</a:t>
            </a:r>
          </a:p>
        </p:txBody>
      </p:sp>
      <p:pic>
        <p:nvPicPr>
          <p:cNvPr id="4" name="Picture 3">
            <a:extLst>
              <a:ext uri="{FF2B5EF4-FFF2-40B4-BE49-F238E27FC236}">
                <a16:creationId xmlns:a16="http://schemas.microsoft.com/office/drawing/2014/main" id="{24EA89F9-829C-7F45-66FC-AEEAD52659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58252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634ED-998C-4708-9DA1-5EDCCBDDCD1A}"/>
              </a:ext>
            </a:extLst>
          </p:cNvPr>
          <p:cNvSpPr>
            <a:spLocks noGrp="1"/>
          </p:cNvSpPr>
          <p:nvPr>
            <p:ph type="title"/>
          </p:nvPr>
        </p:nvSpPr>
        <p:spPr/>
        <p:txBody>
          <a:bodyPr/>
          <a:lstStyle/>
          <a:p>
            <a:r>
              <a:rPr lang="en-US" dirty="0"/>
              <a:t>Stacked Antennas</a:t>
            </a:r>
          </a:p>
        </p:txBody>
      </p:sp>
      <p:sp>
        <p:nvSpPr>
          <p:cNvPr id="3" name="Content Placeholder 2">
            <a:extLst>
              <a:ext uri="{FF2B5EF4-FFF2-40B4-BE49-F238E27FC236}">
                <a16:creationId xmlns:a16="http://schemas.microsoft.com/office/drawing/2014/main" id="{2C7003BD-7BEB-4339-89F8-FABE719A5FDD}"/>
              </a:ext>
            </a:extLst>
          </p:cNvPr>
          <p:cNvSpPr>
            <a:spLocks noGrp="1"/>
          </p:cNvSpPr>
          <p:nvPr>
            <p:ph idx="1"/>
          </p:nvPr>
        </p:nvSpPr>
        <p:spPr>
          <a:xfrm>
            <a:off x="381000" y="2169994"/>
            <a:ext cx="11506200" cy="4380228"/>
          </a:xfrm>
        </p:spPr>
        <p:txBody>
          <a:bodyPr/>
          <a:lstStyle/>
          <a:p>
            <a:r>
              <a:rPr lang="en-US" sz="2600" dirty="0"/>
              <a:t>Stacking antennas (vertically or horizontally) results in more gain (see Fig 7.14)</a:t>
            </a:r>
          </a:p>
          <a:p>
            <a:r>
              <a:rPr lang="en-US" sz="2600" dirty="0"/>
              <a:t>As more and more directors are added, the </a:t>
            </a:r>
            <a:r>
              <a:rPr lang="en-US" sz="2600" i="1" dirty="0">
                <a:solidFill>
                  <a:srgbClr val="C00000"/>
                </a:solidFill>
              </a:rPr>
              <a:t>beamwidth</a:t>
            </a:r>
            <a:r>
              <a:rPr lang="en-US" sz="2600" dirty="0"/>
              <a:t> of the main lobe (angle between points on the main lobe at which gain is 3 dB less than maximum) narrows</a:t>
            </a:r>
          </a:p>
          <a:p>
            <a:r>
              <a:rPr lang="en-US" sz="2600" dirty="0"/>
              <a:t>Vertically stacking antennas increases gain and narrows the elevation beamwidth</a:t>
            </a:r>
          </a:p>
          <a:p>
            <a:r>
              <a:rPr lang="en-US" sz="2600" dirty="0"/>
              <a:t>Most vertical stacks, with the antennas directly above each other, space the antennas about λ/2 apart. Spaced λ/2 apart, the additional gain for a vertical stack of two horizontally-polarized beams is about 3 dB.</a:t>
            </a:r>
          </a:p>
          <a:p>
            <a:endParaRPr lang="en-US" sz="2600" dirty="0"/>
          </a:p>
        </p:txBody>
      </p:sp>
      <p:pic>
        <p:nvPicPr>
          <p:cNvPr id="4" name="Picture 3">
            <a:extLst>
              <a:ext uri="{FF2B5EF4-FFF2-40B4-BE49-F238E27FC236}">
                <a16:creationId xmlns:a16="http://schemas.microsoft.com/office/drawing/2014/main" id="{04FE2C60-B6BF-5DBB-45C5-7EB33C2FDF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239031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B7758-CF42-956A-71DB-BD6839AE557F}"/>
              </a:ext>
            </a:extLst>
          </p:cNvPr>
          <p:cNvSpPr>
            <a:spLocks noGrp="1"/>
          </p:cNvSpPr>
          <p:nvPr>
            <p:ph type="title"/>
          </p:nvPr>
        </p:nvSpPr>
        <p:spPr>
          <a:xfrm>
            <a:off x="196515" y="365125"/>
            <a:ext cx="6410117" cy="923331"/>
          </a:xfrm>
        </p:spPr>
        <p:txBody>
          <a:bodyPr/>
          <a:lstStyle/>
          <a:p>
            <a:r>
              <a:rPr lang="en-US" dirty="0"/>
              <a:t>Fig. 7.14: Stacked Antennas</a:t>
            </a:r>
          </a:p>
        </p:txBody>
      </p:sp>
      <p:pic>
        <p:nvPicPr>
          <p:cNvPr id="6" name="Picture 5">
            <a:extLst>
              <a:ext uri="{FF2B5EF4-FFF2-40B4-BE49-F238E27FC236}">
                <a16:creationId xmlns:a16="http://schemas.microsoft.com/office/drawing/2014/main" id="{468EC606-EEAF-6B80-7CB4-C29895E39A1F}"/>
              </a:ext>
            </a:extLst>
          </p:cNvPr>
          <p:cNvPicPr>
            <a:picLocks noChangeAspect="1"/>
          </p:cNvPicPr>
          <p:nvPr/>
        </p:nvPicPr>
        <p:blipFill>
          <a:blip r:embed="rId2"/>
          <a:stretch>
            <a:fillRect/>
          </a:stretch>
        </p:blipFill>
        <p:spPr>
          <a:xfrm>
            <a:off x="6852122" y="365125"/>
            <a:ext cx="5143362" cy="4244823"/>
          </a:xfrm>
          <a:prstGeom prst="rect">
            <a:avLst/>
          </a:prstGeom>
          <a:ln>
            <a:solidFill>
              <a:schemeClr val="tx1"/>
            </a:solidFill>
          </a:ln>
        </p:spPr>
      </p:pic>
      <p:pic>
        <p:nvPicPr>
          <p:cNvPr id="8" name="Picture 7">
            <a:extLst>
              <a:ext uri="{FF2B5EF4-FFF2-40B4-BE49-F238E27FC236}">
                <a16:creationId xmlns:a16="http://schemas.microsoft.com/office/drawing/2014/main" id="{61C56125-6632-6799-B572-3D4C7B1D5CD4}"/>
              </a:ext>
            </a:extLst>
          </p:cNvPr>
          <p:cNvPicPr>
            <a:picLocks noChangeAspect="1"/>
          </p:cNvPicPr>
          <p:nvPr/>
        </p:nvPicPr>
        <p:blipFill>
          <a:blip r:embed="rId3"/>
          <a:stretch>
            <a:fillRect/>
          </a:stretch>
        </p:blipFill>
        <p:spPr>
          <a:xfrm>
            <a:off x="152623" y="2770802"/>
            <a:ext cx="6497899" cy="3336758"/>
          </a:xfrm>
          <a:prstGeom prst="rect">
            <a:avLst/>
          </a:prstGeom>
          <a:ln>
            <a:solidFill>
              <a:schemeClr val="tx1"/>
            </a:solidFill>
          </a:ln>
        </p:spPr>
      </p:pic>
      <p:sp>
        <p:nvSpPr>
          <p:cNvPr id="9" name="TextBox 8">
            <a:extLst>
              <a:ext uri="{FF2B5EF4-FFF2-40B4-BE49-F238E27FC236}">
                <a16:creationId xmlns:a16="http://schemas.microsoft.com/office/drawing/2014/main" id="{582188B8-3F94-6D7C-B736-E5CB739EC602}"/>
              </a:ext>
            </a:extLst>
          </p:cNvPr>
          <p:cNvSpPr txBox="1"/>
          <p:nvPr/>
        </p:nvSpPr>
        <p:spPr>
          <a:xfrm>
            <a:off x="196515" y="1288456"/>
            <a:ext cx="6204284" cy="1200329"/>
          </a:xfrm>
          <a:prstGeom prst="rect">
            <a:avLst/>
          </a:prstGeom>
          <a:noFill/>
        </p:spPr>
        <p:txBody>
          <a:bodyPr wrap="square" rtlCol="0">
            <a:spAutoFit/>
          </a:bodyPr>
          <a:lstStyle/>
          <a:p>
            <a:r>
              <a:rPr lang="en-US" sz="2400" dirty="0"/>
              <a:t>Stacking antennas produces more gain in a main lobe that is carefully controlled. At </a:t>
            </a:r>
            <a:r>
              <a:rPr lang="en-US" sz="2400" b="1" dirty="0">
                <a:solidFill>
                  <a:srgbClr val="23408E"/>
                </a:solidFill>
              </a:rPr>
              <a:t>A</a:t>
            </a:r>
            <a:r>
              <a:rPr lang="en-US" sz="2400" dirty="0"/>
              <a:t>, two Yagis are stacked vertically on the same mast.</a:t>
            </a:r>
          </a:p>
        </p:txBody>
      </p:sp>
      <p:pic>
        <p:nvPicPr>
          <p:cNvPr id="3" name="Picture 2">
            <a:extLst>
              <a:ext uri="{FF2B5EF4-FFF2-40B4-BE49-F238E27FC236}">
                <a16:creationId xmlns:a16="http://schemas.microsoft.com/office/drawing/2014/main" id="{F2B1448A-CA1B-FACC-162F-23FE992F98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2467747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BC981-C2F3-46B4-9384-5ADB40B5D821}"/>
              </a:ext>
            </a:extLst>
          </p:cNvPr>
          <p:cNvSpPr>
            <a:spLocks noGrp="1"/>
          </p:cNvSpPr>
          <p:nvPr>
            <p:ph type="title"/>
          </p:nvPr>
        </p:nvSpPr>
        <p:spPr>
          <a:xfrm>
            <a:off x="499730" y="365125"/>
            <a:ext cx="11227982" cy="1325563"/>
          </a:xfrm>
        </p:spPr>
        <p:txBody>
          <a:bodyPr/>
          <a:lstStyle/>
          <a:p>
            <a:r>
              <a:rPr lang="en-US" dirty="0"/>
              <a:t>Log Periodic Antennas (or </a:t>
            </a:r>
            <a:r>
              <a:rPr lang="en-US" i="1" dirty="0">
                <a:solidFill>
                  <a:srgbClr val="C00000"/>
                </a:solidFill>
              </a:rPr>
              <a:t>Logs</a:t>
            </a:r>
            <a:r>
              <a:rPr lang="en-US" dirty="0"/>
              <a:t>) … See Fig. 7.15</a:t>
            </a:r>
          </a:p>
        </p:txBody>
      </p:sp>
      <p:sp>
        <p:nvSpPr>
          <p:cNvPr id="3" name="Content Placeholder 2">
            <a:extLst>
              <a:ext uri="{FF2B5EF4-FFF2-40B4-BE49-F238E27FC236}">
                <a16:creationId xmlns:a16="http://schemas.microsoft.com/office/drawing/2014/main" id="{8A0770BF-0B3F-4CE7-8676-C6CFAA8BC003}"/>
              </a:ext>
            </a:extLst>
          </p:cNvPr>
          <p:cNvSpPr>
            <a:spLocks noGrp="1"/>
          </p:cNvSpPr>
          <p:nvPr>
            <p:ph idx="1"/>
          </p:nvPr>
        </p:nvSpPr>
        <p:spPr>
          <a:xfrm>
            <a:off x="609600" y="2169994"/>
            <a:ext cx="10972800" cy="4380228"/>
          </a:xfrm>
        </p:spPr>
        <p:txBody>
          <a:bodyPr/>
          <a:lstStyle/>
          <a:p>
            <a:r>
              <a:rPr lang="en-US" sz="2800" dirty="0"/>
              <a:t>TV antennas are often </a:t>
            </a:r>
            <a:r>
              <a:rPr lang="en-US" sz="2800" i="1" dirty="0">
                <a:solidFill>
                  <a:srgbClr val="23408E"/>
                </a:solidFill>
              </a:rPr>
              <a:t>log periodics</a:t>
            </a:r>
          </a:p>
          <a:p>
            <a:r>
              <a:rPr lang="en-US" sz="2800" dirty="0"/>
              <a:t>“Log” refers to </a:t>
            </a:r>
            <a:r>
              <a:rPr lang="en-US" sz="2800" i="1" dirty="0">
                <a:solidFill>
                  <a:srgbClr val="C00000"/>
                </a:solidFill>
              </a:rPr>
              <a:t>logarithmic</a:t>
            </a:r>
            <a:r>
              <a:rPr lang="en-US" sz="2800" dirty="0"/>
              <a:t> &amp; </a:t>
            </a:r>
            <a:r>
              <a:rPr lang="en-US" sz="2800" i="1" dirty="0">
                <a:solidFill>
                  <a:srgbClr val="C00000"/>
                </a:solidFill>
              </a:rPr>
              <a:t>periodic</a:t>
            </a:r>
            <a:r>
              <a:rPr lang="en-US" dirty="0"/>
              <a:t> </a:t>
            </a:r>
            <a:r>
              <a:rPr lang="en-US" sz="2800" dirty="0"/>
              <a:t>means the spacing of the elements along the boom</a:t>
            </a:r>
          </a:p>
          <a:p>
            <a:r>
              <a:rPr lang="en-US" sz="2800" dirty="0"/>
              <a:t>The length and the spacing of the elements increases logarithmically from one end to the other</a:t>
            </a:r>
          </a:p>
          <a:p>
            <a:r>
              <a:rPr lang="en-US" sz="2800" dirty="0"/>
              <a:t>Designed to have a consistent radiation pattern and low SWR over a wide frequency bandwidth (as much as 10:1)</a:t>
            </a:r>
          </a:p>
          <a:p>
            <a:pPr lvl="1"/>
            <a:r>
              <a:rPr lang="en-US" sz="2500" dirty="0"/>
              <a:t>Meaning the log periodic can be used over several bands</a:t>
            </a:r>
          </a:p>
          <a:p>
            <a:r>
              <a:rPr lang="en-US" sz="2800" dirty="0"/>
              <a:t>Not as much gain or front-to-back ratio as a Yagi antenna</a:t>
            </a:r>
          </a:p>
          <a:p>
            <a:endParaRPr lang="en-US" sz="2800" dirty="0"/>
          </a:p>
          <a:p>
            <a:endParaRPr lang="en-US" sz="2800" dirty="0"/>
          </a:p>
        </p:txBody>
      </p:sp>
      <p:pic>
        <p:nvPicPr>
          <p:cNvPr id="4" name="Picture 3">
            <a:extLst>
              <a:ext uri="{FF2B5EF4-FFF2-40B4-BE49-F238E27FC236}">
                <a16:creationId xmlns:a16="http://schemas.microsoft.com/office/drawing/2014/main" id="{7DA96AEC-DFFF-7685-DBB5-8BC9742D51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128145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11012-7A57-C5DC-200D-14B5E9A67E3F}"/>
              </a:ext>
            </a:extLst>
          </p:cNvPr>
          <p:cNvSpPr>
            <a:spLocks noGrp="1"/>
          </p:cNvSpPr>
          <p:nvPr>
            <p:ph type="title"/>
          </p:nvPr>
        </p:nvSpPr>
        <p:spPr/>
        <p:txBody>
          <a:bodyPr/>
          <a:lstStyle/>
          <a:p>
            <a:r>
              <a:rPr lang="en-US" dirty="0"/>
              <a:t>Fig. 7.15: Log Periodic Antenna</a:t>
            </a:r>
          </a:p>
        </p:txBody>
      </p:sp>
      <p:pic>
        <p:nvPicPr>
          <p:cNvPr id="4" name="Picture 3">
            <a:extLst>
              <a:ext uri="{FF2B5EF4-FFF2-40B4-BE49-F238E27FC236}">
                <a16:creationId xmlns:a16="http://schemas.microsoft.com/office/drawing/2014/main" id="{5B5B27DB-4B17-389C-B505-C5E827C86C65}"/>
              </a:ext>
            </a:extLst>
          </p:cNvPr>
          <p:cNvPicPr>
            <a:picLocks noChangeAspect="1"/>
          </p:cNvPicPr>
          <p:nvPr/>
        </p:nvPicPr>
        <p:blipFill>
          <a:blip r:embed="rId2"/>
          <a:stretch>
            <a:fillRect/>
          </a:stretch>
        </p:blipFill>
        <p:spPr>
          <a:xfrm>
            <a:off x="4393375" y="1690687"/>
            <a:ext cx="6960425" cy="4518727"/>
          </a:xfrm>
          <a:prstGeom prst="rect">
            <a:avLst/>
          </a:prstGeom>
        </p:spPr>
      </p:pic>
      <p:sp>
        <p:nvSpPr>
          <p:cNvPr id="5" name="TextBox 4">
            <a:extLst>
              <a:ext uri="{FF2B5EF4-FFF2-40B4-BE49-F238E27FC236}">
                <a16:creationId xmlns:a16="http://schemas.microsoft.com/office/drawing/2014/main" id="{1D84D754-EAC6-3ED0-9647-2E70020F0565}"/>
              </a:ext>
            </a:extLst>
          </p:cNvPr>
          <p:cNvSpPr txBox="1"/>
          <p:nvPr/>
        </p:nvSpPr>
        <p:spPr>
          <a:xfrm>
            <a:off x="159488" y="1685099"/>
            <a:ext cx="3455582" cy="3046988"/>
          </a:xfrm>
          <a:prstGeom prst="rect">
            <a:avLst/>
          </a:prstGeom>
          <a:noFill/>
        </p:spPr>
        <p:txBody>
          <a:bodyPr wrap="square" rtlCol="0">
            <a:spAutoFit/>
          </a:bodyPr>
          <a:lstStyle/>
          <a:p>
            <a:r>
              <a:rPr lang="en-US" sz="2400" dirty="0"/>
              <a:t>The log periodic dipole array (LPDA) consists of dipoles fed by a common feed line that alternates polarity between elements. Traditional TV</a:t>
            </a:r>
          </a:p>
          <a:p>
            <a:r>
              <a:rPr lang="en-US" sz="2400" dirty="0"/>
              <a:t>antennas sweep the elements slightly forward.</a:t>
            </a:r>
          </a:p>
        </p:txBody>
      </p:sp>
      <p:pic>
        <p:nvPicPr>
          <p:cNvPr id="3" name="Picture 2">
            <a:extLst>
              <a:ext uri="{FF2B5EF4-FFF2-40B4-BE49-F238E27FC236}">
                <a16:creationId xmlns:a16="http://schemas.microsoft.com/office/drawing/2014/main" id="{73D2F4D1-D0D9-41F8-6659-0BF62D0A2D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3919127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859DF-8FF8-4A2F-AB03-CEBBCC4706C8}"/>
              </a:ext>
            </a:extLst>
          </p:cNvPr>
          <p:cNvSpPr>
            <a:spLocks noGrp="1"/>
          </p:cNvSpPr>
          <p:nvPr>
            <p:ph type="title"/>
          </p:nvPr>
        </p:nvSpPr>
        <p:spPr/>
        <p:txBody>
          <a:bodyPr/>
          <a:lstStyle/>
          <a:p>
            <a:r>
              <a:rPr lang="en-US" dirty="0"/>
              <a:t>Beverage Antennas</a:t>
            </a:r>
          </a:p>
        </p:txBody>
      </p:sp>
      <p:sp>
        <p:nvSpPr>
          <p:cNvPr id="3" name="Content Placeholder 2">
            <a:extLst>
              <a:ext uri="{FF2B5EF4-FFF2-40B4-BE49-F238E27FC236}">
                <a16:creationId xmlns:a16="http://schemas.microsoft.com/office/drawing/2014/main" id="{6930BDBE-279C-4FCC-9EF6-8218602B6422}"/>
              </a:ext>
            </a:extLst>
          </p:cNvPr>
          <p:cNvSpPr>
            <a:spLocks noGrp="1"/>
          </p:cNvSpPr>
          <p:nvPr>
            <p:ph idx="1"/>
          </p:nvPr>
        </p:nvSpPr>
        <p:spPr>
          <a:xfrm>
            <a:off x="253525" y="1767555"/>
            <a:ext cx="11430000" cy="4569022"/>
          </a:xfrm>
        </p:spPr>
        <p:txBody>
          <a:bodyPr/>
          <a:lstStyle/>
          <a:p>
            <a:r>
              <a:rPr lang="en-US" sz="2600" dirty="0"/>
              <a:t>Invented by Harold Beverage (see Fig 7.16)</a:t>
            </a:r>
          </a:p>
          <a:p>
            <a:r>
              <a:rPr lang="en-US" sz="2600" dirty="0"/>
              <a:t>Designed not to have high gain, but to reject noise and interfering signals that are not from the desired direction</a:t>
            </a:r>
          </a:p>
          <a:p>
            <a:pPr lvl="1"/>
            <a:r>
              <a:rPr lang="en-US" sz="2600" dirty="0"/>
              <a:t> </a:t>
            </a:r>
            <a:r>
              <a:rPr lang="en-US" sz="2200" dirty="0"/>
              <a:t>Result is lower signal strength but a better signal-to-noise ratio</a:t>
            </a:r>
          </a:p>
          <a:p>
            <a:r>
              <a:rPr lang="en-US" sz="2600" dirty="0"/>
              <a:t>Referred to as a </a:t>
            </a:r>
            <a:r>
              <a:rPr lang="en-US" sz="2600" i="1" dirty="0">
                <a:solidFill>
                  <a:srgbClr val="C00000"/>
                </a:solidFill>
              </a:rPr>
              <a:t>traveling wave antenna</a:t>
            </a:r>
          </a:p>
          <a:p>
            <a:r>
              <a:rPr lang="en-US" sz="2600" dirty="0"/>
              <a:t>Consists of a long, low wire (usually less than 20 feet high) aligned with the preferred signal direction</a:t>
            </a:r>
          </a:p>
          <a:p>
            <a:r>
              <a:rPr lang="en-US" sz="2600" dirty="0"/>
              <a:t>Used </a:t>
            </a:r>
            <a:r>
              <a:rPr lang="en-US" sz="2600" i="1" dirty="0">
                <a:solidFill>
                  <a:srgbClr val="C00000"/>
                </a:solidFill>
              </a:rPr>
              <a:t>exclusively for directional receiving </a:t>
            </a:r>
            <a:r>
              <a:rPr lang="en-US" sz="2600" dirty="0"/>
              <a:t>on MF and lower HF bands (40 meters and longer wavelengths)</a:t>
            </a:r>
          </a:p>
          <a:p>
            <a:pPr lvl="1"/>
            <a:r>
              <a:rPr lang="en-US" sz="2200" dirty="0"/>
              <a:t>Has high ground losses and is </a:t>
            </a:r>
            <a:r>
              <a:rPr lang="en-US" sz="2200" i="1" dirty="0">
                <a:solidFill>
                  <a:srgbClr val="23408E"/>
                </a:solidFill>
              </a:rPr>
              <a:t>too inefficient for use as a transmitting antenna</a:t>
            </a:r>
          </a:p>
        </p:txBody>
      </p:sp>
      <p:pic>
        <p:nvPicPr>
          <p:cNvPr id="4" name="Picture 3">
            <a:extLst>
              <a:ext uri="{FF2B5EF4-FFF2-40B4-BE49-F238E27FC236}">
                <a16:creationId xmlns:a16="http://schemas.microsoft.com/office/drawing/2014/main" id="{3C1E4723-E7BA-A751-BF87-0466B4C0BD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283833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BA5B7-205C-61CD-1E9B-D6223DD92FD7}"/>
              </a:ext>
            </a:extLst>
          </p:cNvPr>
          <p:cNvSpPr>
            <a:spLocks noGrp="1"/>
          </p:cNvSpPr>
          <p:nvPr>
            <p:ph type="title"/>
          </p:nvPr>
        </p:nvSpPr>
        <p:spPr>
          <a:xfrm>
            <a:off x="838200" y="187802"/>
            <a:ext cx="10515600" cy="953312"/>
          </a:xfrm>
        </p:spPr>
        <p:txBody>
          <a:bodyPr/>
          <a:lstStyle/>
          <a:p>
            <a:r>
              <a:rPr lang="en-US" dirty="0"/>
              <a:t>Fig. 7.16: Beverage Antenna</a:t>
            </a:r>
          </a:p>
        </p:txBody>
      </p:sp>
      <p:pic>
        <p:nvPicPr>
          <p:cNvPr id="4" name="Picture 3">
            <a:extLst>
              <a:ext uri="{FF2B5EF4-FFF2-40B4-BE49-F238E27FC236}">
                <a16:creationId xmlns:a16="http://schemas.microsoft.com/office/drawing/2014/main" id="{DDFDD49D-EC13-A351-802D-5B22333FA58F}"/>
              </a:ext>
            </a:extLst>
          </p:cNvPr>
          <p:cNvPicPr>
            <a:picLocks noChangeAspect="1"/>
          </p:cNvPicPr>
          <p:nvPr/>
        </p:nvPicPr>
        <p:blipFill>
          <a:blip r:embed="rId2"/>
          <a:stretch>
            <a:fillRect/>
          </a:stretch>
        </p:blipFill>
        <p:spPr>
          <a:xfrm>
            <a:off x="26678" y="913370"/>
            <a:ext cx="6338059" cy="3020208"/>
          </a:xfrm>
          <a:prstGeom prst="rect">
            <a:avLst/>
          </a:prstGeom>
        </p:spPr>
      </p:pic>
      <p:sp>
        <p:nvSpPr>
          <p:cNvPr id="7" name="TextBox 6">
            <a:extLst>
              <a:ext uri="{FF2B5EF4-FFF2-40B4-BE49-F238E27FC236}">
                <a16:creationId xmlns:a16="http://schemas.microsoft.com/office/drawing/2014/main" id="{F1FEE614-4484-25C6-38B7-FCDB19431B0C}"/>
              </a:ext>
            </a:extLst>
          </p:cNvPr>
          <p:cNvSpPr txBox="1"/>
          <p:nvPr/>
        </p:nvSpPr>
        <p:spPr>
          <a:xfrm>
            <a:off x="5798288" y="1497350"/>
            <a:ext cx="3125972" cy="400110"/>
          </a:xfrm>
          <a:prstGeom prst="rect">
            <a:avLst/>
          </a:prstGeom>
          <a:noFill/>
        </p:spPr>
        <p:txBody>
          <a:bodyPr wrap="square" rtlCol="0">
            <a:spAutoFit/>
          </a:bodyPr>
          <a:lstStyle/>
          <a:p>
            <a:r>
              <a:rPr lang="en-US" sz="2000" b="1" dirty="0">
                <a:solidFill>
                  <a:srgbClr val="23408E"/>
                </a:solidFill>
              </a:rPr>
              <a:t>Antenna Design</a:t>
            </a:r>
          </a:p>
        </p:txBody>
      </p:sp>
      <p:sp>
        <p:nvSpPr>
          <p:cNvPr id="8" name="TextBox 7">
            <a:extLst>
              <a:ext uri="{FF2B5EF4-FFF2-40B4-BE49-F238E27FC236}">
                <a16:creationId xmlns:a16="http://schemas.microsoft.com/office/drawing/2014/main" id="{C97B1179-E1F1-0D93-45F9-1169CA8143E9}"/>
              </a:ext>
            </a:extLst>
          </p:cNvPr>
          <p:cNvSpPr txBox="1"/>
          <p:nvPr/>
        </p:nvSpPr>
        <p:spPr>
          <a:xfrm>
            <a:off x="9631229" y="2423474"/>
            <a:ext cx="2534093" cy="400110"/>
          </a:xfrm>
          <a:prstGeom prst="rect">
            <a:avLst/>
          </a:prstGeom>
          <a:noFill/>
        </p:spPr>
        <p:txBody>
          <a:bodyPr wrap="square" rtlCol="0">
            <a:spAutoFit/>
          </a:bodyPr>
          <a:lstStyle/>
          <a:p>
            <a:pPr algn="r"/>
            <a:r>
              <a:rPr lang="en-US" sz="2000" b="1" dirty="0">
                <a:solidFill>
                  <a:srgbClr val="23408E"/>
                </a:solidFill>
              </a:rPr>
              <a:t>Radiation Pattern</a:t>
            </a:r>
          </a:p>
        </p:txBody>
      </p:sp>
      <p:pic>
        <p:nvPicPr>
          <p:cNvPr id="10" name="Picture 9">
            <a:extLst>
              <a:ext uri="{FF2B5EF4-FFF2-40B4-BE49-F238E27FC236}">
                <a16:creationId xmlns:a16="http://schemas.microsoft.com/office/drawing/2014/main" id="{1BC835E9-0AB9-4C87-49C3-50F9D86AFD94}"/>
              </a:ext>
            </a:extLst>
          </p:cNvPr>
          <p:cNvPicPr>
            <a:picLocks noChangeAspect="1"/>
          </p:cNvPicPr>
          <p:nvPr/>
        </p:nvPicPr>
        <p:blipFill>
          <a:blip r:embed="rId3"/>
          <a:stretch>
            <a:fillRect/>
          </a:stretch>
        </p:blipFill>
        <p:spPr>
          <a:xfrm>
            <a:off x="5656521" y="2792806"/>
            <a:ext cx="6535479" cy="3426617"/>
          </a:xfrm>
          <a:prstGeom prst="rect">
            <a:avLst/>
          </a:prstGeom>
        </p:spPr>
      </p:pic>
      <p:sp>
        <p:nvSpPr>
          <p:cNvPr id="11" name="TextBox 10">
            <a:extLst>
              <a:ext uri="{FF2B5EF4-FFF2-40B4-BE49-F238E27FC236}">
                <a16:creationId xmlns:a16="http://schemas.microsoft.com/office/drawing/2014/main" id="{50E43663-05EB-9A82-C6EF-92CB96829265}"/>
              </a:ext>
            </a:extLst>
          </p:cNvPr>
          <p:cNvSpPr txBox="1"/>
          <p:nvPr/>
        </p:nvSpPr>
        <p:spPr>
          <a:xfrm>
            <a:off x="144162" y="4349698"/>
            <a:ext cx="6103089" cy="1938992"/>
          </a:xfrm>
          <a:prstGeom prst="rect">
            <a:avLst/>
          </a:prstGeom>
          <a:noFill/>
        </p:spPr>
        <p:txBody>
          <a:bodyPr wrap="square" rtlCol="0">
            <a:spAutoFit/>
          </a:bodyPr>
          <a:lstStyle/>
          <a:p>
            <a:r>
              <a:rPr lang="en-US" sz="2000" dirty="0">
                <a:solidFill>
                  <a:srgbClr val="C00000"/>
                </a:solidFill>
              </a:rPr>
              <a:t>Signals arriving from the direction of the terminating resistor induce a traveling voltage wave along the wire transferred to the feed line at the feed point. Signals arriving from other directions are either absorbed by the terminating resistor or do not induce voltage waves in the antenna.</a:t>
            </a:r>
          </a:p>
        </p:txBody>
      </p:sp>
      <p:pic>
        <p:nvPicPr>
          <p:cNvPr id="3" name="Picture 2">
            <a:extLst>
              <a:ext uri="{FF2B5EF4-FFF2-40B4-BE49-F238E27FC236}">
                <a16:creationId xmlns:a16="http://schemas.microsoft.com/office/drawing/2014/main" id="{5C981B8E-172F-F949-0438-E4FE7DFA48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268779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D3ED1-FFDE-4F4A-AA25-DD8571E0E59A}"/>
              </a:ext>
            </a:extLst>
          </p:cNvPr>
          <p:cNvSpPr>
            <a:spLocks noGrp="1"/>
          </p:cNvSpPr>
          <p:nvPr>
            <p:ph type="title"/>
          </p:nvPr>
        </p:nvSpPr>
        <p:spPr/>
        <p:txBody>
          <a:bodyPr/>
          <a:lstStyle/>
          <a:p>
            <a:r>
              <a:rPr lang="en-US" dirty="0"/>
              <a:t>Multiband Antennas</a:t>
            </a:r>
          </a:p>
        </p:txBody>
      </p:sp>
      <p:sp>
        <p:nvSpPr>
          <p:cNvPr id="3" name="Content Placeholder 2">
            <a:extLst>
              <a:ext uri="{FF2B5EF4-FFF2-40B4-BE49-F238E27FC236}">
                <a16:creationId xmlns:a16="http://schemas.microsoft.com/office/drawing/2014/main" id="{94D039FB-3893-492A-ABD7-A42DBE76F9AD}"/>
              </a:ext>
            </a:extLst>
          </p:cNvPr>
          <p:cNvSpPr>
            <a:spLocks noGrp="1"/>
          </p:cNvSpPr>
          <p:nvPr>
            <p:ph idx="1"/>
          </p:nvPr>
        </p:nvSpPr>
        <p:spPr>
          <a:xfrm>
            <a:off x="228600" y="1988288"/>
            <a:ext cx="11811000" cy="4561934"/>
          </a:xfrm>
        </p:spPr>
        <p:txBody>
          <a:bodyPr/>
          <a:lstStyle/>
          <a:p>
            <a:r>
              <a:rPr lang="en-US" sz="2600" dirty="0"/>
              <a:t>What hams generally mean by multiband antenna is a design that reconfigures itself electrically for each band of operation</a:t>
            </a:r>
          </a:p>
          <a:p>
            <a:r>
              <a:rPr lang="en-US" sz="2600" dirty="0"/>
              <a:t>Most basic multiband antenna … </a:t>
            </a:r>
            <a:r>
              <a:rPr lang="en-US" sz="2600" i="1" dirty="0">
                <a:solidFill>
                  <a:srgbClr val="C00000"/>
                </a:solidFill>
              </a:rPr>
              <a:t>trap dipole</a:t>
            </a:r>
            <a:r>
              <a:rPr lang="en-US" sz="2600" dirty="0"/>
              <a:t> (See Fig 7.17)</a:t>
            </a:r>
            <a:endParaRPr lang="en-US" sz="2600" i="1" dirty="0">
              <a:solidFill>
                <a:srgbClr val="C00000"/>
              </a:solidFill>
            </a:endParaRPr>
          </a:p>
          <a:p>
            <a:pPr lvl="1"/>
            <a:r>
              <a:rPr lang="en-US" sz="2400" dirty="0"/>
              <a:t>Each trap is a parallel </a:t>
            </a:r>
            <a:r>
              <a:rPr lang="en-US" sz="2400" b="1" i="1" dirty="0">
                <a:solidFill>
                  <a:srgbClr val="23408E"/>
                </a:solidFill>
              </a:rPr>
              <a:t>LC</a:t>
            </a:r>
            <a:r>
              <a:rPr lang="en-US" sz="2400" dirty="0"/>
              <a:t> circuit</a:t>
            </a:r>
          </a:p>
          <a:p>
            <a:pPr lvl="1"/>
            <a:r>
              <a:rPr lang="en-US" sz="2400" dirty="0"/>
              <a:t>At resonance acts like an open circuit, below resonance like an inductor, and above resonance like a capacitor</a:t>
            </a:r>
          </a:p>
          <a:p>
            <a:pPr lvl="1"/>
            <a:r>
              <a:rPr lang="en-US" sz="2400" dirty="0"/>
              <a:t>At lower frequencies, the traps add inductance to the antenna, making the antenna look electrically longer</a:t>
            </a:r>
          </a:p>
          <a:p>
            <a:pPr lvl="1"/>
            <a:r>
              <a:rPr lang="en-US" sz="2400" dirty="0"/>
              <a:t>At higher frequencies, the capacitance electrically shortens the antenna</a:t>
            </a:r>
          </a:p>
        </p:txBody>
      </p:sp>
      <p:pic>
        <p:nvPicPr>
          <p:cNvPr id="4" name="Picture 3">
            <a:extLst>
              <a:ext uri="{FF2B5EF4-FFF2-40B4-BE49-F238E27FC236}">
                <a16:creationId xmlns:a16="http://schemas.microsoft.com/office/drawing/2014/main" id="{EC1BCC0D-0F19-9900-D076-C8FECDFD49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2163219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92248-CE7E-820C-44AC-0AD37BC4EB55}"/>
              </a:ext>
            </a:extLst>
          </p:cNvPr>
          <p:cNvSpPr>
            <a:spLocks noGrp="1"/>
          </p:cNvSpPr>
          <p:nvPr>
            <p:ph type="title"/>
          </p:nvPr>
        </p:nvSpPr>
        <p:spPr/>
        <p:txBody>
          <a:bodyPr/>
          <a:lstStyle/>
          <a:p>
            <a:r>
              <a:rPr lang="en-US" dirty="0"/>
              <a:t>Resource &amp; Reference</a:t>
            </a:r>
          </a:p>
        </p:txBody>
      </p:sp>
      <p:pic>
        <p:nvPicPr>
          <p:cNvPr id="4" name="Picture 3">
            <a:extLst>
              <a:ext uri="{FF2B5EF4-FFF2-40B4-BE49-F238E27FC236}">
                <a16:creationId xmlns:a16="http://schemas.microsoft.com/office/drawing/2014/main" id="{72943E6C-FEB3-FB30-EB87-A292834E2F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5336" y="517021"/>
            <a:ext cx="5576131" cy="5576131"/>
          </a:xfrm>
          <a:prstGeom prst="rect">
            <a:avLst/>
          </a:prstGeom>
        </p:spPr>
      </p:pic>
      <p:sp>
        <p:nvSpPr>
          <p:cNvPr id="5" name="TextBox 4">
            <a:extLst>
              <a:ext uri="{FF2B5EF4-FFF2-40B4-BE49-F238E27FC236}">
                <a16:creationId xmlns:a16="http://schemas.microsoft.com/office/drawing/2014/main" id="{238569CE-BBD4-AE15-B722-F14F761AB2E6}"/>
              </a:ext>
            </a:extLst>
          </p:cNvPr>
          <p:cNvSpPr txBox="1"/>
          <p:nvPr/>
        </p:nvSpPr>
        <p:spPr>
          <a:xfrm>
            <a:off x="307649" y="3429000"/>
            <a:ext cx="5682953" cy="369332"/>
          </a:xfrm>
          <a:prstGeom prst="rect">
            <a:avLst/>
          </a:prstGeom>
          <a:noFill/>
        </p:spPr>
        <p:txBody>
          <a:bodyPr wrap="square" rtlCol="0">
            <a:spAutoFit/>
          </a:bodyPr>
          <a:lstStyle/>
          <a:p>
            <a:r>
              <a:rPr lang="en-US" altLang="en-US" dirty="0">
                <a:solidFill>
                  <a:srgbClr val="0000FF"/>
                </a:solidFill>
                <a:latin typeface="Arial" charset="0"/>
                <a:ea typeface="Gill Sans"/>
                <a:cs typeface="Gill Sans"/>
                <a:hlinkClick r:id="rId3"/>
              </a:rPr>
              <a:t>www.arrl.org/shop/Licensing-Education-and-Training</a:t>
            </a:r>
            <a:endParaRPr lang="en-US" dirty="0"/>
          </a:p>
        </p:txBody>
      </p:sp>
      <p:pic>
        <p:nvPicPr>
          <p:cNvPr id="3" name="Picture 2">
            <a:extLst>
              <a:ext uri="{FF2B5EF4-FFF2-40B4-BE49-F238E27FC236}">
                <a16:creationId xmlns:a16="http://schemas.microsoft.com/office/drawing/2014/main" id="{D8A42AB6-C7B1-657E-0525-B11BD577E6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1507457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CEF2F-ED4D-4CA6-9748-FCDABEDCF5E2}"/>
              </a:ext>
            </a:extLst>
          </p:cNvPr>
          <p:cNvSpPr>
            <a:spLocks noGrp="1"/>
          </p:cNvSpPr>
          <p:nvPr>
            <p:ph type="title"/>
          </p:nvPr>
        </p:nvSpPr>
        <p:spPr>
          <a:xfrm>
            <a:off x="361521" y="572385"/>
            <a:ext cx="5401325" cy="874595"/>
          </a:xfrm>
        </p:spPr>
        <p:txBody>
          <a:bodyPr/>
          <a:lstStyle/>
          <a:p>
            <a:pPr algn="l"/>
            <a:r>
              <a:rPr lang="en-US" dirty="0"/>
              <a:t>Fig 7.17: Traps</a:t>
            </a:r>
          </a:p>
        </p:txBody>
      </p:sp>
      <p:pic>
        <p:nvPicPr>
          <p:cNvPr id="5" name="Picture 4">
            <a:extLst>
              <a:ext uri="{FF2B5EF4-FFF2-40B4-BE49-F238E27FC236}">
                <a16:creationId xmlns:a16="http://schemas.microsoft.com/office/drawing/2014/main" id="{36C42628-F711-4601-B397-9AF33725FE29}"/>
              </a:ext>
            </a:extLst>
          </p:cNvPr>
          <p:cNvPicPr>
            <a:picLocks noChangeAspect="1"/>
          </p:cNvPicPr>
          <p:nvPr/>
        </p:nvPicPr>
        <p:blipFill>
          <a:blip r:embed="rId2"/>
          <a:stretch>
            <a:fillRect/>
          </a:stretch>
        </p:blipFill>
        <p:spPr>
          <a:xfrm>
            <a:off x="6677247" y="380812"/>
            <a:ext cx="5514753" cy="6114183"/>
          </a:xfrm>
          <a:prstGeom prst="rect">
            <a:avLst/>
          </a:prstGeom>
        </p:spPr>
      </p:pic>
      <p:sp>
        <p:nvSpPr>
          <p:cNvPr id="6" name="TextBox 5">
            <a:extLst>
              <a:ext uri="{FF2B5EF4-FFF2-40B4-BE49-F238E27FC236}">
                <a16:creationId xmlns:a16="http://schemas.microsoft.com/office/drawing/2014/main" id="{A1B633EC-2BAB-4CF4-8ABB-F432A98B09A2}"/>
              </a:ext>
            </a:extLst>
          </p:cNvPr>
          <p:cNvSpPr txBox="1"/>
          <p:nvPr/>
        </p:nvSpPr>
        <p:spPr>
          <a:xfrm>
            <a:off x="361521" y="2169994"/>
            <a:ext cx="5963078" cy="3554819"/>
          </a:xfrm>
          <a:prstGeom prst="rect">
            <a:avLst/>
          </a:prstGeom>
          <a:noFill/>
        </p:spPr>
        <p:txBody>
          <a:bodyPr wrap="square" rtlCol="0">
            <a:spAutoFit/>
          </a:bodyPr>
          <a:lstStyle/>
          <a:p>
            <a:r>
              <a:rPr lang="en-US" sz="2500" dirty="0">
                <a:latin typeface="Calibri" panose="020F0502020204030204" pitchFamily="34" charset="0"/>
                <a:cs typeface="Calibri" panose="020F0502020204030204" pitchFamily="34" charset="0"/>
              </a:rPr>
              <a:t>Traps are parallel LC circuits. They may be made from discrete inductors and capacitors or may use coaxial cable or metal sleeves.</a:t>
            </a:r>
          </a:p>
          <a:p>
            <a:r>
              <a:rPr lang="en-US" sz="2500" dirty="0">
                <a:latin typeface="Calibri" panose="020F0502020204030204" pitchFamily="34" charset="0"/>
                <a:cs typeface="Calibri" panose="020F0502020204030204" pitchFamily="34" charset="0"/>
              </a:rPr>
              <a:t>The traps act like open circuits at their resonant frequency, causing different sections of the antenna to be active on different bands. This drawing shows a trap antenna that works on 10, 15, and 20 meters.</a:t>
            </a:r>
          </a:p>
        </p:txBody>
      </p:sp>
      <p:pic>
        <p:nvPicPr>
          <p:cNvPr id="3" name="Picture 2">
            <a:extLst>
              <a:ext uri="{FF2B5EF4-FFF2-40B4-BE49-F238E27FC236}">
                <a16:creationId xmlns:a16="http://schemas.microsoft.com/office/drawing/2014/main" id="{A3F0940B-2690-80CD-ED8F-A6996417DA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352970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2E05A-7424-4654-9A25-1D61441D25F9}"/>
              </a:ext>
            </a:extLst>
          </p:cNvPr>
          <p:cNvSpPr>
            <a:spLocks noGrp="1"/>
          </p:cNvSpPr>
          <p:nvPr>
            <p:ph type="title"/>
          </p:nvPr>
        </p:nvSpPr>
        <p:spPr/>
        <p:txBody>
          <a:bodyPr/>
          <a:lstStyle/>
          <a:p>
            <a:r>
              <a:rPr lang="en-US" dirty="0"/>
              <a:t>Trap Dipoles (cont.)</a:t>
            </a:r>
          </a:p>
        </p:txBody>
      </p:sp>
      <p:sp>
        <p:nvSpPr>
          <p:cNvPr id="3" name="Content Placeholder 2">
            <a:extLst>
              <a:ext uri="{FF2B5EF4-FFF2-40B4-BE49-F238E27FC236}">
                <a16:creationId xmlns:a16="http://schemas.microsoft.com/office/drawing/2014/main" id="{764C311E-3B37-4C1B-9233-3BA514347910}"/>
              </a:ext>
            </a:extLst>
          </p:cNvPr>
          <p:cNvSpPr>
            <a:spLocks noGrp="1"/>
          </p:cNvSpPr>
          <p:nvPr>
            <p:ph idx="1"/>
          </p:nvPr>
        </p:nvSpPr>
        <p:spPr>
          <a:xfrm>
            <a:off x="304800" y="2169994"/>
            <a:ext cx="11582400" cy="4380228"/>
          </a:xfrm>
        </p:spPr>
        <p:txBody>
          <a:bodyPr/>
          <a:lstStyle/>
          <a:p>
            <a:r>
              <a:rPr lang="en-US" sz="2800" dirty="0"/>
              <a:t> The lowest frequency of operation the antenna acts like a regular dipole, shortened by the inductance of the trap</a:t>
            </a:r>
          </a:p>
          <a:p>
            <a:r>
              <a:rPr lang="en-US" sz="2800" dirty="0"/>
              <a:t>Yagis can also use traps to work on several bands</a:t>
            </a:r>
          </a:p>
          <a:p>
            <a:pPr lvl="1"/>
            <a:r>
              <a:rPr lang="en-US" sz="2400" dirty="0"/>
              <a:t>3-element tribander Yagi with traps in the elements works well on 20, 15 &amp; 10 meters</a:t>
            </a:r>
          </a:p>
          <a:p>
            <a:r>
              <a:rPr lang="en-US" sz="2800" dirty="0"/>
              <a:t>Trap drawbacks</a:t>
            </a:r>
          </a:p>
          <a:p>
            <a:pPr lvl="1"/>
            <a:r>
              <a:rPr lang="en-US" sz="2400" dirty="0"/>
              <a:t>Because it works on multiple bands, it radiates harmonics and spurious signals (transmitter operator’s responsibility to be sure those signals are not generated)</a:t>
            </a:r>
          </a:p>
          <a:p>
            <a:pPr lvl="1"/>
            <a:r>
              <a:rPr lang="en-US" sz="2400" dirty="0"/>
              <a:t>Trap losses reduce the efficiency of the antenna</a:t>
            </a:r>
          </a:p>
          <a:p>
            <a:pPr lvl="1"/>
            <a:r>
              <a:rPr lang="en-US" sz="2400" dirty="0"/>
              <a:t>Will not radiate as well as a full-sized antenna</a:t>
            </a:r>
          </a:p>
          <a:p>
            <a:pPr lvl="1"/>
            <a:endParaRPr lang="en-US" sz="2400" dirty="0"/>
          </a:p>
        </p:txBody>
      </p:sp>
      <p:pic>
        <p:nvPicPr>
          <p:cNvPr id="4" name="Picture 3">
            <a:extLst>
              <a:ext uri="{FF2B5EF4-FFF2-40B4-BE49-F238E27FC236}">
                <a16:creationId xmlns:a16="http://schemas.microsoft.com/office/drawing/2014/main" id="{BDD20A74-3476-6EE1-A8E1-856956BE16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292338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FB03B-CC59-4656-A707-0396A87CE10A}"/>
              </a:ext>
            </a:extLst>
          </p:cNvPr>
          <p:cNvSpPr>
            <a:spLocks noGrp="1"/>
          </p:cNvSpPr>
          <p:nvPr>
            <p:ph type="title"/>
          </p:nvPr>
        </p:nvSpPr>
        <p:spPr>
          <a:xfrm>
            <a:off x="533400" y="2667000"/>
            <a:ext cx="10972800" cy="1143000"/>
          </a:xfrm>
        </p:spPr>
        <p:txBody>
          <a:bodyPr/>
          <a:lstStyle/>
          <a:p>
            <a:r>
              <a:rPr lang="en-US" b="1" dirty="0">
                <a:solidFill>
                  <a:srgbClr val="23408E"/>
                </a:solidFill>
              </a:rPr>
              <a:t>PRACTICE QUESTIONS</a:t>
            </a:r>
          </a:p>
        </p:txBody>
      </p:sp>
      <p:pic>
        <p:nvPicPr>
          <p:cNvPr id="3" name="Picture 2">
            <a:extLst>
              <a:ext uri="{FF2B5EF4-FFF2-40B4-BE49-F238E27FC236}">
                <a16:creationId xmlns:a16="http://schemas.microsoft.com/office/drawing/2014/main" id="{E1F818AD-FA06-F8ED-A09B-96D1737923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2006255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a characteristic of a random-wire HF antenna connected directly to the transmitter?</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It must be longer than 1 wavelength</a:t>
            </a:r>
          </a:p>
          <a:p>
            <a:pPr marL="457200" indent="-457200">
              <a:buFont typeface="+mj-lt"/>
              <a:buAutoNum type="alphaUcPeriod"/>
            </a:pPr>
            <a:r>
              <a:rPr lang="en-US" b="0" i="0" u="none" strike="noStrike" baseline="0" dirty="0">
                <a:latin typeface="Calibri" panose="020F0502020204030204" pitchFamily="34" charset="0"/>
              </a:rPr>
              <a:t>Station equipment may carry significant RF current</a:t>
            </a:r>
          </a:p>
          <a:p>
            <a:pPr marL="457200" indent="-457200">
              <a:buFont typeface="+mj-lt"/>
              <a:buAutoNum type="alphaUcPeriod"/>
            </a:pPr>
            <a:r>
              <a:rPr lang="en-US" b="0" i="0" u="none" strike="noStrike" baseline="0" dirty="0">
                <a:latin typeface="Calibri" panose="020F0502020204030204" pitchFamily="34" charset="0"/>
              </a:rPr>
              <a:t>It produces only vertically polarized radiation</a:t>
            </a:r>
          </a:p>
          <a:p>
            <a:pPr marL="457200" indent="-457200">
              <a:buFont typeface="+mj-lt"/>
              <a:buAutoNum type="alphaUcPeriod"/>
            </a:pPr>
            <a:r>
              <a:rPr lang="en-US" b="0" i="0" u="none" strike="noStrike" baseline="0" dirty="0">
                <a:latin typeface="Calibri" panose="020F0502020204030204" pitchFamily="34" charset="0"/>
              </a:rPr>
              <a:t>It is more effective on the lower HF bands than on the higher bands</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G9B01 (B) Page 7-16</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CAA1712-22A1-CA34-3BE4-AE00C6411F56}"/>
              </a:ext>
            </a:extLst>
          </p:cNvPr>
          <p:cNvSpPr txBox="1"/>
          <p:nvPr/>
        </p:nvSpPr>
        <p:spPr>
          <a:xfrm>
            <a:off x="11430000" y="6560856"/>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23</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37DEFCC3-CD59-4480-BC95-A906CB43E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362390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normAutofit fontScale="90000"/>
          </a:bodyPr>
          <a:lstStyle/>
          <a:p>
            <a:pPr algn="l"/>
            <a:r>
              <a:rPr lang="en-US" b="0" i="0" u="none" strike="noStrike" baseline="0" dirty="0">
                <a:solidFill>
                  <a:srgbClr val="23408E"/>
                </a:solidFill>
                <a:latin typeface="Calibri" panose="020F0502020204030204" pitchFamily="34" charset="0"/>
              </a:rPr>
              <a:t>In free space, how does the gain of two three-element, horizontally polarized Yagi antennas spaced vertically 1⁄2 wavelength apart typically compare to the gain of a single three-element Yagi?</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Approximately 1.5 dB higher</a:t>
            </a:r>
          </a:p>
          <a:p>
            <a:pPr marL="457200" indent="-457200">
              <a:buFont typeface="+mj-lt"/>
              <a:buAutoNum type="alphaUcPeriod"/>
            </a:pPr>
            <a:r>
              <a:rPr lang="en-US" b="0" i="0" u="none" strike="noStrike" baseline="0" dirty="0">
                <a:latin typeface="Calibri" panose="020F0502020204030204" pitchFamily="34" charset="0"/>
              </a:rPr>
              <a:t>Approximately 3 dB higher</a:t>
            </a:r>
          </a:p>
          <a:p>
            <a:pPr marL="457200" indent="-457200">
              <a:buFont typeface="+mj-lt"/>
              <a:buAutoNum type="alphaUcPeriod"/>
            </a:pPr>
            <a:r>
              <a:rPr lang="en-US" b="0" i="0" u="none" strike="noStrike" baseline="0" dirty="0">
                <a:latin typeface="Calibri" panose="020F0502020204030204" pitchFamily="34" charset="0"/>
              </a:rPr>
              <a:t>Approximately 6 dB higher</a:t>
            </a:r>
          </a:p>
          <a:p>
            <a:pPr marL="457200" indent="-457200">
              <a:buFont typeface="+mj-lt"/>
              <a:buAutoNum type="alphaUcPeriod"/>
            </a:pPr>
            <a:r>
              <a:rPr lang="en-US" b="0" i="0" u="none" strike="noStrike" baseline="0" dirty="0">
                <a:latin typeface="Calibri" panose="020F0502020204030204" pitchFamily="34" charset="0"/>
              </a:rPr>
              <a:t>Approximately 9 dB higher</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G9C09 (B) Page 7-17</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BBB98A6-F1E1-80E4-6A37-CAB6301DBD08}"/>
              </a:ext>
            </a:extLst>
          </p:cNvPr>
          <p:cNvSpPr txBox="1"/>
          <p:nvPr/>
        </p:nvSpPr>
        <p:spPr>
          <a:xfrm>
            <a:off x="11430000" y="6560856"/>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24</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FFD33A95-529E-0856-40EC-2F157F07FB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403123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the primary function of antenna traps?</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To enable multiband operation</a:t>
            </a:r>
          </a:p>
          <a:p>
            <a:pPr marL="457200" indent="-457200">
              <a:buFont typeface="+mj-lt"/>
              <a:buAutoNum type="alphaUcPeriod"/>
            </a:pPr>
            <a:r>
              <a:rPr lang="en-US" b="0" i="0" u="none" strike="noStrike" baseline="0" dirty="0">
                <a:latin typeface="Calibri" panose="020F0502020204030204" pitchFamily="34" charset="0"/>
              </a:rPr>
              <a:t>To notch spurious frequencies</a:t>
            </a:r>
          </a:p>
          <a:p>
            <a:pPr marL="457200" indent="-457200">
              <a:buFont typeface="+mj-lt"/>
              <a:buAutoNum type="alphaUcPeriod"/>
            </a:pPr>
            <a:r>
              <a:rPr lang="en-US" b="0" i="0" u="none" strike="noStrike" baseline="0" dirty="0">
                <a:latin typeface="Calibri" panose="020F0502020204030204" pitchFamily="34" charset="0"/>
              </a:rPr>
              <a:t>To provide balanced feed point impedance</a:t>
            </a:r>
          </a:p>
          <a:p>
            <a:pPr marL="457200" indent="-457200">
              <a:buFont typeface="+mj-lt"/>
              <a:buAutoNum type="alphaUcPeriod"/>
            </a:pPr>
            <a:r>
              <a:rPr lang="en-US" b="0" i="0" u="none" strike="noStrike" baseline="0" dirty="0">
                <a:latin typeface="Calibri" panose="020F0502020204030204" pitchFamily="34" charset="0"/>
              </a:rPr>
              <a:t>To prevent out-of-band operation</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G9D04 (A) Page 7-19</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C0149D8-88D7-EF87-22AF-E1F1C9CEF31C}"/>
              </a:ext>
            </a:extLst>
          </p:cNvPr>
          <p:cNvSpPr txBox="1"/>
          <p:nvPr/>
        </p:nvSpPr>
        <p:spPr>
          <a:xfrm>
            <a:off x="11430000" y="6560856"/>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25</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6D7B15FC-5D5F-EC29-3E12-03561E2CD9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182884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an advantage of vertical stacking of horizontally polarized Yagi antennas?</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It allows quick selection of vertical or horizontal polarization</a:t>
            </a:r>
          </a:p>
          <a:p>
            <a:pPr marL="457200" indent="-457200">
              <a:buFont typeface="+mj-lt"/>
              <a:buAutoNum type="alphaUcPeriod"/>
            </a:pPr>
            <a:r>
              <a:rPr lang="en-US" b="0" i="0" u="none" strike="noStrike" baseline="0" dirty="0">
                <a:latin typeface="Calibri" panose="020F0502020204030204" pitchFamily="34" charset="0"/>
              </a:rPr>
              <a:t>It allows simultaneous vertical and horizontal polarization</a:t>
            </a:r>
          </a:p>
          <a:p>
            <a:pPr marL="457200" indent="-457200">
              <a:buFont typeface="+mj-lt"/>
              <a:buAutoNum type="alphaUcPeriod"/>
            </a:pPr>
            <a:r>
              <a:rPr lang="en-US" b="0" i="0" u="none" strike="noStrike" baseline="0" dirty="0">
                <a:latin typeface="Calibri" panose="020F0502020204030204" pitchFamily="34" charset="0"/>
              </a:rPr>
              <a:t>It narrows the main lobe in azimuth</a:t>
            </a:r>
          </a:p>
          <a:p>
            <a:pPr marL="457200" indent="-457200">
              <a:buFont typeface="+mj-lt"/>
              <a:buAutoNum type="alphaUcPeriod"/>
            </a:pPr>
            <a:r>
              <a:rPr lang="en-US" b="0" i="0" u="none" strike="noStrike" baseline="0" dirty="0">
                <a:latin typeface="Calibri" panose="020F0502020204030204" pitchFamily="34" charset="0"/>
              </a:rPr>
              <a:t>It narrows the main lobe in elevation</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G9D05 (D) Page 7-17</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0C328D3-1E4D-CDC7-566C-D87ADF99EFB5}"/>
              </a:ext>
            </a:extLst>
          </p:cNvPr>
          <p:cNvSpPr txBox="1"/>
          <p:nvPr/>
        </p:nvSpPr>
        <p:spPr>
          <a:xfrm>
            <a:off x="11430000" y="6560856"/>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26</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A5878731-D908-549A-AF49-D3869BFC30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231411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Which of the following is an advantage of a log periodic antenna?</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Wide bandwidth</a:t>
            </a:r>
          </a:p>
          <a:p>
            <a:pPr marL="457200" indent="-457200">
              <a:buFont typeface="+mj-lt"/>
              <a:buAutoNum type="alphaUcPeriod"/>
            </a:pPr>
            <a:r>
              <a:rPr lang="en-US" b="0" i="0" u="none" strike="noStrike" baseline="0" dirty="0">
                <a:latin typeface="Calibri" panose="020F0502020204030204" pitchFamily="34" charset="0"/>
              </a:rPr>
              <a:t>Higher gain per element than a Yagi antenna</a:t>
            </a:r>
          </a:p>
          <a:p>
            <a:pPr marL="457200" indent="-457200">
              <a:buFont typeface="+mj-lt"/>
              <a:buAutoNum type="alphaUcPeriod"/>
            </a:pPr>
            <a:r>
              <a:rPr lang="en-US" b="0" i="0" u="none" strike="noStrike" baseline="0" dirty="0">
                <a:latin typeface="Calibri" panose="020F0502020204030204" pitchFamily="34" charset="0"/>
              </a:rPr>
              <a:t>Harmonic suppression</a:t>
            </a:r>
          </a:p>
          <a:p>
            <a:pPr marL="457200" indent="-457200">
              <a:buFont typeface="+mj-lt"/>
              <a:buAutoNum type="alphaUcPeriod"/>
            </a:pPr>
            <a:r>
              <a:rPr lang="en-US" b="0" i="0" u="none" strike="noStrike" baseline="0" dirty="0">
                <a:latin typeface="Calibri" panose="020F0502020204030204" pitchFamily="34" charset="0"/>
              </a:rPr>
              <a:t>Polarization diversity</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G9D06 (A) Page 7-17</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8F05018-C71A-777F-0916-045CA3CC7E5B}"/>
              </a:ext>
            </a:extLst>
          </p:cNvPr>
          <p:cNvSpPr txBox="1"/>
          <p:nvPr/>
        </p:nvSpPr>
        <p:spPr>
          <a:xfrm>
            <a:off x="11430000" y="6560856"/>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27</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52B94C35-C6D7-62AD-DA2E-BC0930811E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386686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Which of the following describes a log-periodic antenna?</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Element length and spacing vary logarithmically along the boom</a:t>
            </a:r>
          </a:p>
          <a:p>
            <a:pPr marL="457200" indent="-457200">
              <a:buFont typeface="+mj-lt"/>
              <a:buAutoNum type="alphaUcPeriod"/>
            </a:pPr>
            <a:r>
              <a:rPr lang="en-US" b="0" i="0" u="none" strike="noStrike" baseline="0" dirty="0">
                <a:latin typeface="Calibri" panose="020F0502020204030204" pitchFamily="34" charset="0"/>
              </a:rPr>
              <a:t>Impedance varies periodically as a function of frequency</a:t>
            </a:r>
          </a:p>
          <a:p>
            <a:pPr marL="457200" indent="-457200">
              <a:buFont typeface="+mj-lt"/>
              <a:buAutoNum type="alphaUcPeriod"/>
            </a:pPr>
            <a:r>
              <a:rPr lang="en-US" b="0" i="0" u="none" strike="noStrike" baseline="0" dirty="0">
                <a:latin typeface="Calibri" panose="020F0502020204030204" pitchFamily="34" charset="0"/>
              </a:rPr>
              <a:t>Gain varies logarithmically as a function of frequency</a:t>
            </a:r>
          </a:p>
          <a:p>
            <a:pPr marL="457200" indent="-457200">
              <a:buFont typeface="+mj-lt"/>
              <a:buAutoNum type="alphaUcPeriod"/>
            </a:pPr>
            <a:r>
              <a:rPr lang="en-US" b="0" i="0" u="none" strike="noStrike" baseline="0" dirty="0">
                <a:latin typeface="Calibri" panose="020F0502020204030204" pitchFamily="34" charset="0"/>
              </a:rPr>
              <a:t>SWR varies periodically as a function of boom length</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G9D07 (A) Page 7-17</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8DA6F49-2848-EE03-EBF5-D80A2C85EF25}"/>
              </a:ext>
            </a:extLst>
          </p:cNvPr>
          <p:cNvSpPr txBox="1"/>
          <p:nvPr/>
        </p:nvSpPr>
        <p:spPr>
          <a:xfrm>
            <a:off x="11430000" y="6560856"/>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28</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01F02A4E-774C-7C94-604B-AE1694725E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23593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the primary use of a Beverage antenna?</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Directional receiving for low HF bands</a:t>
            </a:r>
          </a:p>
          <a:p>
            <a:pPr marL="457200" indent="-457200">
              <a:buFont typeface="+mj-lt"/>
              <a:buAutoNum type="alphaUcPeriod"/>
            </a:pPr>
            <a:r>
              <a:rPr lang="en-US" b="0" i="0" u="none" strike="noStrike" baseline="0" dirty="0">
                <a:latin typeface="Calibri" panose="020F0502020204030204" pitchFamily="34" charset="0"/>
              </a:rPr>
              <a:t>Directional transmitting for low HF bands</a:t>
            </a:r>
          </a:p>
          <a:p>
            <a:pPr marL="457200" indent="-457200">
              <a:buFont typeface="+mj-lt"/>
              <a:buAutoNum type="alphaUcPeriod"/>
            </a:pPr>
            <a:r>
              <a:rPr lang="en-US" b="0" i="0" u="none" strike="noStrike" baseline="0" dirty="0">
                <a:latin typeface="Calibri" panose="020F0502020204030204" pitchFamily="34" charset="0"/>
              </a:rPr>
              <a:t>Portable direction finding at higher HF frequencies</a:t>
            </a:r>
          </a:p>
          <a:p>
            <a:pPr marL="457200" indent="-457200">
              <a:buFont typeface="+mj-lt"/>
              <a:buAutoNum type="alphaUcPeriod"/>
            </a:pPr>
            <a:r>
              <a:rPr lang="en-US" b="0" i="0" u="none" strike="noStrike" baseline="0" dirty="0">
                <a:latin typeface="Calibri" panose="020F0502020204030204" pitchFamily="34" charset="0"/>
              </a:rPr>
              <a:t>Portable direction finding at lower HF frequencies</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G9D09 (A) Page 7-19</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B98144C-4530-F9DA-655A-6BE3D71735A1}"/>
              </a:ext>
            </a:extLst>
          </p:cNvPr>
          <p:cNvSpPr txBox="1"/>
          <p:nvPr/>
        </p:nvSpPr>
        <p:spPr>
          <a:xfrm>
            <a:off x="11430000" y="6562061"/>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29</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E761FC6F-9DC2-EAE5-909F-178C602260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381007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75D46-717A-4475-8C4A-E718F8B32751}"/>
              </a:ext>
            </a:extLst>
          </p:cNvPr>
          <p:cNvSpPr>
            <a:spLocks noGrp="1"/>
          </p:cNvSpPr>
          <p:nvPr>
            <p:ph type="title"/>
          </p:nvPr>
        </p:nvSpPr>
        <p:spPr>
          <a:xfrm>
            <a:off x="609600" y="1828800"/>
            <a:ext cx="10972800" cy="4495800"/>
          </a:xfrm>
        </p:spPr>
        <p:txBody>
          <a:bodyPr>
            <a:normAutofit fontScale="90000"/>
          </a:bodyPr>
          <a:lstStyle/>
          <a:p>
            <a:pPr algn="ctr"/>
            <a:r>
              <a:rPr lang="en-US" sz="6000" b="1" dirty="0"/>
              <a:t>Chapter 7 Part 2 of 2</a:t>
            </a:r>
            <a:br>
              <a:rPr lang="en-US" dirty="0"/>
            </a:br>
            <a:br>
              <a:rPr lang="en-US" sz="3800" dirty="0"/>
            </a:br>
            <a:r>
              <a:rPr lang="en-US" dirty="0"/>
              <a:t>ARRL General Class</a:t>
            </a:r>
            <a:br>
              <a:rPr lang="en-US" dirty="0"/>
            </a:br>
            <a:r>
              <a:rPr lang="en-US" dirty="0"/>
              <a:t>Antennas</a:t>
            </a:r>
            <a:br>
              <a:rPr lang="en-US" dirty="0"/>
            </a:br>
            <a:r>
              <a:rPr lang="en-US" dirty="0"/>
              <a:t>Sections 7.3, 7.4, 7.5</a:t>
            </a:r>
            <a:br>
              <a:rPr lang="en-US" dirty="0"/>
            </a:br>
            <a:br>
              <a:rPr lang="en-US" sz="3200" dirty="0"/>
            </a:br>
            <a:r>
              <a:rPr lang="en-US" sz="3200" dirty="0"/>
              <a:t>Loop Antennas, Specialized Antennas, Feed Lines</a:t>
            </a:r>
            <a:br>
              <a:rPr lang="en-US" dirty="0"/>
            </a:br>
            <a:endParaRPr lang="en-US" dirty="0"/>
          </a:p>
        </p:txBody>
      </p:sp>
      <p:pic>
        <p:nvPicPr>
          <p:cNvPr id="3" name="Picture 2">
            <a:extLst>
              <a:ext uri="{FF2B5EF4-FFF2-40B4-BE49-F238E27FC236}">
                <a16:creationId xmlns:a16="http://schemas.microsoft.com/office/drawing/2014/main" id="{E0B3B2BF-5904-029A-AB4D-4350986CF9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33822822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Which of the following is a disadvantage of multiband antennas?</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They present low impedance on all design frequencies</a:t>
            </a:r>
          </a:p>
          <a:p>
            <a:pPr marL="457200" indent="-457200">
              <a:buFont typeface="+mj-lt"/>
              <a:buAutoNum type="alphaUcPeriod"/>
            </a:pPr>
            <a:r>
              <a:rPr lang="en-US" b="0" i="0" u="none" strike="noStrike" baseline="0" dirty="0">
                <a:latin typeface="Calibri" panose="020F0502020204030204" pitchFamily="34" charset="0"/>
              </a:rPr>
              <a:t>They must be used with an antenna tuner</a:t>
            </a:r>
          </a:p>
          <a:p>
            <a:pPr marL="457200" indent="-457200">
              <a:buFont typeface="+mj-lt"/>
              <a:buAutoNum type="alphaUcPeriod"/>
            </a:pPr>
            <a:r>
              <a:rPr lang="en-US" b="0" i="0" u="none" strike="noStrike" baseline="0" dirty="0">
                <a:latin typeface="Calibri" panose="020F0502020204030204" pitchFamily="34" charset="0"/>
              </a:rPr>
              <a:t>They must be fed with open wire line</a:t>
            </a:r>
          </a:p>
          <a:p>
            <a:pPr marL="457200" indent="-457200">
              <a:buFont typeface="+mj-lt"/>
              <a:buAutoNum type="alphaUcPeriod"/>
            </a:pPr>
            <a:r>
              <a:rPr lang="en-US" b="0" i="0" u="none" strike="noStrike" baseline="0" dirty="0">
                <a:latin typeface="Calibri" panose="020F0502020204030204" pitchFamily="34" charset="0"/>
              </a:rPr>
              <a:t>They have poor harmonic rejection</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G9D11 (D) Page 7-19</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916E4DC-B76A-B7C0-641C-874DC84FE7BB}"/>
              </a:ext>
            </a:extLst>
          </p:cNvPr>
          <p:cNvSpPr txBox="1"/>
          <p:nvPr/>
        </p:nvSpPr>
        <p:spPr>
          <a:xfrm>
            <a:off x="11430000" y="6571489"/>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30</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EA42A1BE-8197-55FB-883A-6549DF3583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120803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A3526-AC94-451E-A0AE-C4963395DCF0}"/>
              </a:ext>
            </a:extLst>
          </p:cNvPr>
          <p:cNvSpPr>
            <a:spLocks noGrp="1"/>
          </p:cNvSpPr>
          <p:nvPr>
            <p:ph type="title"/>
          </p:nvPr>
        </p:nvSpPr>
        <p:spPr/>
        <p:txBody>
          <a:bodyPr>
            <a:normAutofit fontScale="90000"/>
          </a:bodyPr>
          <a:lstStyle/>
          <a:p>
            <a:pPr algn="ctr"/>
            <a:r>
              <a:rPr lang="en-US" sz="5400" b="1" dirty="0"/>
              <a:t>Section 7.5</a:t>
            </a:r>
            <a:br>
              <a:rPr lang="en-US" dirty="0"/>
            </a:br>
            <a:r>
              <a:rPr lang="en-US" dirty="0"/>
              <a:t>Feed Lines / Characteristic Impedance</a:t>
            </a:r>
          </a:p>
        </p:txBody>
      </p:sp>
      <p:sp>
        <p:nvSpPr>
          <p:cNvPr id="3" name="Content Placeholder 2">
            <a:extLst>
              <a:ext uri="{FF2B5EF4-FFF2-40B4-BE49-F238E27FC236}">
                <a16:creationId xmlns:a16="http://schemas.microsoft.com/office/drawing/2014/main" id="{6F72B358-0B96-4A99-8982-273D4A166A77}"/>
              </a:ext>
            </a:extLst>
          </p:cNvPr>
          <p:cNvSpPr>
            <a:spLocks noGrp="1"/>
          </p:cNvSpPr>
          <p:nvPr>
            <p:ph idx="1"/>
          </p:nvPr>
        </p:nvSpPr>
        <p:spPr>
          <a:xfrm>
            <a:off x="228600" y="2000053"/>
            <a:ext cx="11734800" cy="4492822"/>
          </a:xfrm>
        </p:spPr>
        <p:txBody>
          <a:bodyPr/>
          <a:lstStyle/>
          <a:p>
            <a:pPr>
              <a:buClr>
                <a:schemeClr val="tx1"/>
              </a:buClr>
            </a:pPr>
            <a:r>
              <a:rPr lang="en-US" sz="2600" i="1" dirty="0">
                <a:solidFill>
                  <a:srgbClr val="C00000"/>
                </a:solidFill>
              </a:rPr>
              <a:t>Balanced feed lines </a:t>
            </a:r>
            <a:r>
              <a:rPr lang="en-US" sz="2600" dirty="0"/>
              <a:t>consist of two parallel conductors separated by insulating material in the form of strips or spacers</a:t>
            </a:r>
          </a:p>
          <a:p>
            <a:pPr>
              <a:buClr>
                <a:schemeClr val="tx1"/>
              </a:buClr>
            </a:pPr>
            <a:r>
              <a:rPr lang="en-US" sz="2600" dirty="0"/>
              <a:t>Have different characteristic impedances (</a:t>
            </a:r>
            <a:r>
              <a:rPr lang="en-US" sz="2600" i="1" dirty="0">
                <a:solidFill>
                  <a:srgbClr val="C00000"/>
                </a:solidFill>
              </a:rPr>
              <a:t>Z</a:t>
            </a:r>
            <a:r>
              <a:rPr lang="en-US" sz="2600" i="1" baseline="-25000" dirty="0">
                <a:solidFill>
                  <a:srgbClr val="C00000"/>
                </a:solidFill>
              </a:rPr>
              <a:t>0</a:t>
            </a:r>
            <a:r>
              <a:rPr lang="en-US" sz="2600" dirty="0"/>
              <a:t>) that characterize how electromagnetic energy is carried by the feed line (different from resistance)</a:t>
            </a:r>
          </a:p>
          <a:p>
            <a:pPr>
              <a:buClr>
                <a:schemeClr val="tx1"/>
              </a:buClr>
            </a:pPr>
            <a:r>
              <a:rPr lang="en-US" sz="2600" dirty="0"/>
              <a:t>For parallel-conductor feed lines, the radius of the conductors and the distance between them determine Z</a:t>
            </a:r>
            <a:r>
              <a:rPr lang="en-US" sz="2600" baseline="-25000" dirty="0"/>
              <a:t>0</a:t>
            </a:r>
          </a:p>
          <a:p>
            <a:pPr>
              <a:buClr>
                <a:schemeClr val="tx1"/>
              </a:buClr>
            </a:pPr>
            <a:r>
              <a:rPr lang="en-US" sz="2600" dirty="0"/>
              <a:t>Most common type is </a:t>
            </a:r>
            <a:r>
              <a:rPr lang="en-US" sz="2600" i="1" dirty="0">
                <a:solidFill>
                  <a:srgbClr val="C00000"/>
                </a:solidFill>
              </a:rPr>
              <a:t>window line </a:t>
            </a:r>
          </a:p>
          <a:p>
            <a:pPr>
              <a:buClr>
                <a:schemeClr val="tx1"/>
              </a:buClr>
            </a:pPr>
            <a:r>
              <a:rPr lang="en-US" sz="2600" dirty="0"/>
              <a:t>Typical impedance for window line is 450 Ω (some as low as 400 Ω)</a:t>
            </a:r>
          </a:p>
          <a:p>
            <a:pPr>
              <a:buClr>
                <a:schemeClr val="tx1"/>
              </a:buClr>
            </a:pPr>
            <a:r>
              <a:rPr lang="en-US" sz="2600" dirty="0"/>
              <a:t>Most common characteristic impedances for </a:t>
            </a:r>
            <a:r>
              <a:rPr lang="en-US" sz="2600" i="1" dirty="0">
                <a:solidFill>
                  <a:srgbClr val="C00000"/>
                </a:solidFill>
              </a:rPr>
              <a:t>coaxial feed lines </a:t>
            </a:r>
            <a:r>
              <a:rPr lang="en-US" sz="2600" dirty="0"/>
              <a:t>used by amateurs are 50 Ω and 75 Ω</a:t>
            </a:r>
          </a:p>
        </p:txBody>
      </p:sp>
      <p:pic>
        <p:nvPicPr>
          <p:cNvPr id="4" name="Picture 3">
            <a:extLst>
              <a:ext uri="{FF2B5EF4-FFF2-40B4-BE49-F238E27FC236}">
                <a16:creationId xmlns:a16="http://schemas.microsoft.com/office/drawing/2014/main" id="{32FB8A65-2606-CE33-D430-C5FD73D67C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108553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EACBB-3C97-41C2-80FE-F53523D355C0}"/>
              </a:ext>
            </a:extLst>
          </p:cNvPr>
          <p:cNvSpPr>
            <a:spLocks noGrp="1"/>
          </p:cNvSpPr>
          <p:nvPr>
            <p:ph type="title"/>
          </p:nvPr>
        </p:nvSpPr>
        <p:spPr>
          <a:xfrm>
            <a:off x="152400" y="317519"/>
            <a:ext cx="1828800" cy="741218"/>
          </a:xfrm>
          <a:noFill/>
          <a:ln>
            <a:solidFill>
              <a:schemeClr val="tx1"/>
            </a:solidFill>
          </a:ln>
        </p:spPr>
        <p:txBody>
          <a:bodyPr>
            <a:normAutofit fontScale="90000"/>
          </a:bodyPr>
          <a:lstStyle/>
          <a:p>
            <a:r>
              <a:rPr lang="en-US" dirty="0"/>
              <a:t>Fig 7.18</a:t>
            </a:r>
          </a:p>
        </p:txBody>
      </p:sp>
      <p:sp>
        <p:nvSpPr>
          <p:cNvPr id="6" name="TextBox 5">
            <a:extLst>
              <a:ext uri="{FF2B5EF4-FFF2-40B4-BE49-F238E27FC236}">
                <a16:creationId xmlns:a16="http://schemas.microsoft.com/office/drawing/2014/main" id="{E6938A97-FFC7-440B-AC1C-88EEBEB67027}"/>
              </a:ext>
            </a:extLst>
          </p:cNvPr>
          <p:cNvSpPr txBox="1"/>
          <p:nvPr/>
        </p:nvSpPr>
        <p:spPr>
          <a:xfrm>
            <a:off x="152400" y="1334386"/>
            <a:ext cx="4024207" cy="4401205"/>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Some common types feed lines used by amateurs. Parallel conductor line (A, B, C) has two parallel conductors separated by insulation (dielectric). Coaxial cable (D, E, F, G) or “coax” has a center conductor surrounded by insulation. The center conductor may be made from stranded or solid wire. The second conductor, called the shield, covers the insulation and is in turn covered by the plastic outer jacket. The shield may be made from braid, or from solid aluminum or copper.</a:t>
            </a:r>
          </a:p>
        </p:txBody>
      </p:sp>
      <p:pic>
        <p:nvPicPr>
          <p:cNvPr id="4" name="Picture 3">
            <a:extLst>
              <a:ext uri="{FF2B5EF4-FFF2-40B4-BE49-F238E27FC236}">
                <a16:creationId xmlns:a16="http://schemas.microsoft.com/office/drawing/2014/main" id="{2ECFFE5F-5E3F-B07E-8DEF-84938B91A52E}"/>
              </a:ext>
            </a:extLst>
          </p:cNvPr>
          <p:cNvPicPr>
            <a:picLocks noChangeAspect="1"/>
          </p:cNvPicPr>
          <p:nvPr/>
        </p:nvPicPr>
        <p:blipFill>
          <a:blip r:embed="rId2"/>
          <a:stretch>
            <a:fillRect/>
          </a:stretch>
        </p:blipFill>
        <p:spPr>
          <a:xfrm>
            <a:off x="4185763" y="317519"/>
            <a:ext cx="8006238" cy="5392165"/>
          </a:xfrm>
          <a:prstGeom prst="rect">
            <a:avLst/>
          </a:prstGeom>
        </p:spPr>
      </p:pic>
      <p:pic>
        <p:nvPicPr>
          <p:cNvPr id="3" name="Picture 2">
            <a:extLst>
              <a:ext uri="{FF2B5EF4-FFF2-40B4-BE49-F238E27FC236}">
                <a16:creationId xmlns:a16="http://schemas.microsoft.com/office/drawing/2014/main" id="{98A57A3A-F45C-B6AD-2F7F-3FF20CCC9C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4155206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53122-0B75-4DAD-8567-8BC84E48B6B1}"/>
              </a:ext>
            </a:extLst>
          </p:cNvPr>
          <p:cNvSpPr>
            <a:spLocks noGrp="1"/>
          </p:cNvSpPr>
          <p:nvPr>
            <p:ph type="title"/>
          </p:nvPr>
        </p:nvSpPr>
        <p:spPr/>
        <p:txBody>
          <a:bodyPr/>
          <a:lstStyle/>
          <a:p>
            <a:r>
              <a:rPr lang="en-US" dirty="0"/>
              <a:t>Forward &amp; Reflected Power &amp; SWR</a:t>
            </a:r>
          </a:p>
        </p:txBody>
      </p:sp>
      <p:sp>
        <p:nvSpPr>
          <p:cNvPr id="3" name="Content Placeholder 2">
            <a:extLst>
              <a:ext uri="{FF2B5EF4-FFF2-40B4-BE49-F238E27FC236}">
                <a16:creationId xmlns:a16="http://schemas.microsoft.com/office/drawing/2014/main" id="{4A89B18F-0EC1-48FA-A0D5-6B0DEBFE1BCD}"/>
              </a:ext>
            </a:extLst>
          </p:cNvPr>
          <p:cNvSpPr>
            <a:spLocks noGrp="1"/>
          </p:cNvSpPr>
          <p:nvPr>
            <p:ph idx="1"/>
          </p:nvPr>
        </p:nvSpPr>
        <p:spPr>
          <a:xfrm>
            <a:off x="508000" y="2362200"/>
            <a:ext cx="11226800" cy="4188022"/>
          </a:xfrm>
        </p:spPr>
        <p:txBody>
          <a:bodyPr/>
          <a:lstStyle/>
          <a:p>
            <a:r>
              <a:rPr lang="en-US" dirty="0"/>
              <a:t>A feed line transfers all of its power to an antenna when the antenna and feed line impedances are </a:t>
            </a:r>
            <a:r>
              <a:rPr lang="en-US" i="1" dirty="0">
                <a:solidFill>
                  <a:srgbClr val="C00000"/>
                </a:solidFill>
              </a:rPr>
              <a:t>matched</a:t>
            </a:r>
          </a:p>
          <a:p>
            <a:pPr lvl="1"/>
            <a:r>
              <a:rPr lang="en-US" dirty="0"/>
              <a:t>If impedances don’t match, some of the power is </a:t>
            </a:r>
            <a:r>
              <a:rPr lang="en-US" i="1" dirty="0">
                <a:solidFill>
                  <a:srgbClr val="C00000"/>
                </a:solidFill>
              </a:rPr>
              <a:t>reflected</a:t>
            </a:r>
            <a:r>
              <a:rPr lang="en-US" dirty="0"/>
              <a:t> by antenna</a:t>
            </a:r>
          </a:p>
          <a:p>
            <a:pPr lvl="2">
              <a:buClr>
                <a:schemeClr val="tx1"/>
              </a:buClr>
            </a:pPr>
            <a:r>
              <a:rPr lang="en-US" i="1" dirty="0">
                <a:solidFill>
                  <a:srgbClr val="C00000"/>
                </a:solidFill>
              </a:rPr>
              <a:t>Forward power</a:t>
            </a:r>
            <a:r>
              <a:rPr lang="en-US" dirty="0"/>
              <a:t>:  power traveling </a:t>
            </a:r>
            <a:r>
              <a:rPr lang="en-US" i="1" dirty="0">
                <a:solidFill>
                  <a:srgbClr val="23408E"/>
                </a:solidFill>
              </a:rPr>
              <a:t>toward</a:t>
            </a:r>
            <a:r>
              <a:rPr lang="en-US" dirty="0"/>
              <a:t> the antenna</a:t>
            </a:r>
          </a:p>
          <a:p>
            <a:pPr lvl="2">
              <a:buClr>
                <a:schemeClr val="tx1"/>
              </a:buClr>
            </a:pPr>
            <a:r>
              <a:rPr lang="en-US" i="1" dirty="0">
                <a:solidFill>
                  <a:srgbClr val="C00000"/>
                </a:solidFill>
              </a:rPr>
              <a:t>Reflected power</a:t>
            </a:r>
            <a:r>
              <a:rPr lang="en-US" dirty="0"/>
              <a:t>:  power reflected </a:t>
            </a:r>
            <a:r>
              <a:rPr lang="en-US" i="1" dirty="0">
                <a:solidFill>
                  <a:srgbClr val="23408E"/>
                </a:solidFill>
              </a:rPr>
              <a:t>by</a:t>
            </a:r>
            <a:r>
              <a:rPr lang="en-US" dirty="0"/>
              <a:t> the antenna</a:t>
            </a:r>
          </a:p>
          <a:p>
            <a:r>
              <a:rPr lang="en-US" dirty="0"/>
              <a:t>Power in a feed line is reflected at any point at which the impedance of the feed line changes</a:t>
            </a:r>
          </a:p>
          <a:p>
            <a:pPr lvl="1"/>
            <a:r>
              <a:rPr lang="en-US" dirty="0"/>
              <a:t> Can be at an antenna, connector, or from a different type of feed line</a:t>
            </a:r>
          </a:p>
        </p:txBody>
      </p:sp>
      <p:pic>
        <p:nvPicPr>
          <p:cNvPr id="4" name="Picture 3">
            <a:extLst>
              <a:ext uri="{FF2B5EF4-FFF2-40B4-BE49-F238E27FC236}">
                <a16:creationId xmlns:a16="http://schemas.microsoft.com/office/drawing/2014/main" id="{08437DB5-2728-DC53-C7D3-6F57310F69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132938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8FD2E-4800-47BE-B609-F4700F32F0B9}"/>
              </a:ext>
            </a:extLst>
          </p:cNvPr>
          <p:cNvSpPr>
            <a:spLocks noGrp="1"/>
          </p:cNvSpPr>
          <p:nvPr>
            <p:ph type="title"/>
          </p:nvPr>
        </p:nvSpPr>
        <p:spPr/>
        <p:txBody>
          <a:bodyPr/>
          <a:lstStyle/>
          <a:p>
            <a:r>
              <a:rPr lang="en-US" dirty="0"/>
              <a:t>SWR</a:t>
            </a:r>
          </a:p>
        </p:txBody>
      </p:sp>
      <p:sp>
        <p:nvSpPr>
          <p:cNvPr id="3" name="Content Placeholder 2">
            <a:extLst>
              <a:ext uri="{FF2B5EF4-FFF2-40B4-BE49-F238E27FC236}">
                <a16:creationId xmlns:a16="http://schemas.microsoft.com/office/drawing/2014/main" id="{B34EAB8A-AB85-4FE2-8CC5-A3B1D7A65BA6}"/>
              </a:ext>
            </a:extLst>
          </p:cNvPr>
          <p:cNvSpPr>
            <a:spLocks noGrp="1"/>
          </p:cNvSpPr>
          <p:nvPr>
            <p:ph idx="1"/>
          </p:nvPr>
        </p:nvSpPr>
        <p:spPr>
          <a:xfrm>
            <a:off x="609600" y="2169994"/>
            <a:ext cx="10972800" cy="4380228"/>
          </a:xfrm>
        </p:spPr>
        <p:txBody>
          <a:bodyPr/>
          <a:lstStyle/>
          <a:p>
            <a:pPr>
              <a:buClr>
                <a:schemeClr val="tx1"/>
              </a:buClr>
            </a:pPr>
            <a:r>
              <a:rPr lang="en-US" dirty="0"/>
              <a:t>The waves carrying forward power and reflected power form stationary patterns inside the feed line. These are called </a:t>
            </a:r>
            <a:r>
              <a:rPr lang="en-US" i="1" dirty="0">
                <a:solidFill>
                  <a:srgbClr val="23408E"/>
                </a:solidFill>
              </a:rPr>
              <a:t>STANDING</a:t>
            </a:r>
            <a:r>
              <a:rPr lang="en-US" dirty="0"/>
              <a:t> waves.</a:t>
            </a:r>
          </a:p>
          <a:p>
            <a:pPr>
              <a:buClr>
                <a:schemeClr val="tx1"/>
              </a:buClr>
            </a:pPr>
            <a:r>
              <a:rPr lang="en-US" dirty="0"/>
              <a:t>The ratio of the peak voltage in the standing wave to the minimum voltage is called the </a:t>
            </a:r>
            <a:r>
              <a:rPr lang="en-US" i="1" dirty="0">
                <a:solidFill>
                  <a:srgbClr val="C00000"/>
                </a:solidFill>
              </a:rPr>
              <a:t>standing wave ratio </a:t>
            </a:r>
            <a:r>
              <a:rPr lang="en-US" dirty="0"/>
              <a:t>(SWR)</a:t>
            </a:r>
          </a:p>
          <a:p>
            <a:pPr lvl="1"/>
            <a:r>
              <a:rPr lang="en-US" dirty="0"/>
              <a:t>Measures how well antenna and feed line impedances are matched</a:t>
            </a:r>
          </a:p>
          <a:p>
            <a:pPr lvl="1"/>
            <a:r>
              <a:rPr lang="en-US" dirty="0"/>
              <a:t>1:1 is a perfect match … none of the power is reflected</a:t>
            </a:r>
          </a:p>
          <a:p>
            <a:pPr lvl="1"/>
            <a:r>
              <a:rPr lang="en-US" dirty="0"/>
              <a:t>SWR = infinity (∞) indicates that all the power was reflected</a:t>
            </a:r>
          </a:p>
          <a:p>
            <a:r>
              <a:rPr lang="en-US" dirty="0"/>
              <a:t>SWR is always greater than 1:1 (for example, 3:1 and not 1:3)</a:t>
            </a:r>
          </a:p>
        </p:txBody>
      </p:sp>
      <p:pic>
        <p:nvPicPr>
          <p:cNvPr id="4" name="Picture 3">
            <a:extLst>
              <a:ext uri="{FF2B5EF4-FFF2-40B4-BE49-F238E27FC236}">
                <a16:creationId xmlns:a16="http://schemas.microsoft.com/office/drawing/2014/main" id="{11F99930-D14D-E1B9-9732-D534646D65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71050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E05F5-E704-4378-9924-F955C272F9BD}"/>
              </a:ext>
            </a:extLst>
          </p:cNvPr>
          <p:cNvSpPr>
            <a:spLocks noGrp="1"/>
          </p:cNvSpPr>
          <p:nvPr>
            <p:ph type="title"/>
          </p:nvPr>
        </p:nvSpPr>
        <p:spPr/>
        <p:txBody>
          <a:bodyPr/>
          <a:lstStyle/>
          <a:p>
            <a:r>
              <a:rPr lang="en-US" dirty="0"/>
              <a:t>Calculating SWR</a:t>
            </a:r>
          </a:p>
        </p:txBody>
      </p:sp>
      <p:sp>
        <p:nvSpPr>
          <p:cNvPr id="4" name="TextBox 3">
            <a:extLst>
              <a:ext uri="{FF2B5EF4-FFF2-40B4-BE49-F238E27FC236}">
                <a16:creationId xmlns:a16="http://schemas.microsoft.com/office/drawing/2014/main" id="{8F0D41F4-8831-4B48-96FC-F03D03C1253E}"/>
              </a:ext>
            </a:extLst>
          </p:cNvPr>
          <p:cNvSpPr txBox="1"/>
          <p:nvPr/>
        </p:nvSpPr>
        <p:spPr>
          <a:xfrm>
            <a:off x="549594" y="2121259"/>
            <a:ext cx="10995546" cy="892552"/>
          </a:xfrm>
          <a:prstGeom prst="rect">
            <a:avLst/>
          </a:prstGeom>
          <a:noFill/>
        </p:spPr>
        <p:txBody>
          <a:bodyPr wrap="square" rtlCol="0">
            <a:spAutoFit/>
          </a:bodyPr>
          <a:lstStyle/>
          <a:p>
            <a:r>
              <a:rPr lang="en-US" sz="2600" i="1" dirty="0">
                <a:solidFill>
                  <a:srgbClr val="0000CC"/>
                </a:solidFill>
                <a:latin typeface="Calibri" panose="020F0502020204030204" pitchFamily="34" charset="0"/>
                <a:cs typeface="Calibri" panose="020F0502020204030204" pitchFamily="34" charset="0"/>
              </a:rPr>
              <a:t> SWR is equal to the ratio of the higher of antenna feed point impedance or feed line characteristic impedance to the lower.</a:t>
            </a:r>
          </a:p>
        </p:txBody>
      </p:sp>
      <p:sp>
        <p:nvSpPr>
          <p:cNvPr id="5" name="TextBox 4">
            <a:extLst>
              <a:ext uri="{FF2B5EF4-FFF2-40B4-BE49-F238E27FC236}">
                <a16:creationId xmlns:a16="http://schemas.microsoft.com/office/drawing/2014/main" id="{0472A54E-C58C-417F-B5B8-13ECB513AAB2}"/>
              </a:ext>
            </a:extLst>
          </p:cNvPr>
          <p:cNvSpPr txBox="1"/>
          <p:nvPr/>
        </p:nvSpPr>
        <p:spPr>
          <a:xfrm>
            <a:off x="586854" y="3276600"/>
            <a:ext cx="10766946" cy="461665"/>
          </a:xfrm>
          <a:prstGeom prst="rect">
            <a:avLst/>
          </a:prstGeom>
          <a:noFill/>
        </p:spPr>
        <p:txBody>
          <a:bodyPr wrap="square" rtlCol="0">
            <a:spAutoFit/>
          </a:bodyPr>
          <a:lstStyle/>
          <a:p>
            <a:r>
              <a:rPr lang="en-US" sz="2400" dirty="0">
                <a:solidFill>
                  <a:srgbClr val="C00000"/>
                </a:solidFill>
                <a:latin typeface="Calibri" panose="020F0502020204030204" pitchFamily="34" charset="0"/>
                <a:cs typeface="Calibri" panose="020F0502020204030204" pitchFamily="34" charset="0"/>
              </a:rPr>
              <a:t>Example: What is the SWR in a 50-Ω feed line connected to a 200-Ω load?</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2DA5DF3-4B6C-4508-AB59-A7B592C5D2A6}"/>
                  </a:ext>
                </a:extLst>
              </p:cNvPr>
              <p:cNvSpPr txBox="1"/>
              <p:nvPr/>
            </p:nvSpPr>
            <p:spPr>
              <a:xfrm>
                <a:off x="2743200" y="3839671"/>
                <a:ext cx="3424334"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𝑆𝑊𝑅</m:t>
                      </m:r>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200</m:t>
                          </m:r>
                        </m:num>
                        <m:den>
                          <m:r>
                            <a:rPr lang="en-US" sz="2400" b="0" i="1" smtClean="0">
                              <a:latin typeface="Cambria Math" panose="02040503050406030204" pitchFamily="18" charset="0"/>
                            </a:rPr>
                            <m:t>50</m:t>
                          </m:r>
                        </m:den>
                      </m:f>
                      <m:r>
                        <a:rPr lang="en-US" sz="2400" b="0" i="1" smtClean="0">
                          <a:latin typeface="Cambria Math" panose="02040503050406030204" pitchFamily="18" charset="0"/>
                        </a:rPr>
                        <m:t> =4= 4 :1</m:t>
                      </m:r>
                    </m:oMath>
                  </m:oMathPara>
                </a14:m>
                <a:endParaRPr lang="en-US" sz="2400" dirty="0"/>
              </a:p>
            </p:txBody>
          </p:sp>
        </mc:Choice>
        <mc:Fallback xmlns="">
          <p:sp>
            <p:nvSpPr>
              <p:cNvPr id="6" name="TextBox 5">
                <a:extLst>
                  <a:ext uri="{FF2B5EF4-FFF2-40B4-BE49-F238E27FC236}">
                    <a16:creationId xmlns:a16="http://schemas.microsoft.com/office/drawing/2014/main" id="{12DA5DF3-4B6C-4508-AB59-A7B592C5D2A6}"/>
                  </a:ext>
                </a:extLst>
              </p:cNvPr>
              <p:cNvSpPr txBox="1">
                <a:spLocks noRot="1" noChangeAspect="1" noMove="1" noResize="1" noEditPoints="1" noAdjustHandles="1" noChangeArrowheads="1" noChangeShapeType="1" noTextEdit="1"/>
              </p:cNvSpPr>
              <p:nvPr/>
            </p:nvSpPr>
            <p:spPr>
              <a:xfrm>
                <a:off x="2743200" y="3839671"/>
                <a:ext cx="3424334" cy="693844"/>
              </a:xfrm>
              <a:prstGeom prst="rect">
                <a:avLst/>
              </a:prstGeom>
              <a:blipFill>
                <a:blip r:embed="rId2"/>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A604FD56-E681-478E-AA30-A33E4F604064}"/>
              </a:ext>
            </a:extLst>
          </p:cNvPr>
          <p:cNvSpPr txBox="1"/>
          <p:nvPr/>
        </p:nvSpPr>
        <p:spPr>
          <a:xfrm>
            <a:off x="549594" y="4800600"/>
            <a:ext cx="10766946" cy="461665"/>
          </a:xfrm>
          <a:prstGeom prst="rect">
            <a:avLst/>
          </a:prstGeom>
          <a:noFill/>
        </p:spPr>
        <p:txBody>
          <a:bodyPr wrap="square" rtlCol="0">
            <a:spAutoFit/>
          </a:bodyPr>
          <a:lstStyle/>
          <a:p>
            <a:r>
              <a:rPr lang="en-US" sz="2400" dirty="0">
                <a:solidFill>
                  <a:srgbClr val="C00000"/>
                </a:solidFill>
                <a:latin typeface="Calibri" panose="020F0502020204030204" pitchFamily="34" charset="0"/>
                <a:cs typeface="Calibri" panose="020F0502020204030204" pitchFamily="34" charset="0"/>
              </a:rPr>
              <a:t>Example: What is the SWR in a 50-Ω feed line connected to a 10-Ω load?</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5FC01DC-3B03-4C57-B93A-0CAC20227685}"/>
                  </a:ext>
                </a:extLst>
              </p:cNvPr>
              <p:cNvSpPr txBox="1"/>
              <p:nvPr/>
            </p:nvSpPr>
            <p:spPr>
              <a:xfrm>
                <a:off x="2705940" y="5363671"/>
                <a:ext cx="3254416" cy="7013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𝑆𝑊𝑅</m:t>
                      </m:r>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50</m:t>
                          </m:r>
                        </m:num>
                        <m:den>
                          <m:r>
                            <a:rPr lang="en-US" sz="2400" b="0" i="1" smtClean="0">
                              <a:latin typeface="Cambria Math" panose="02040503050406030204" pitchFamily="18" charset="0"/>
                            </a:rPr>
                            <m:t>10</m:t>
                          </m:r>
                        </m:den>
                      </m:f>
                      <m:r>
                        <a:rPr lang="en-US" sz="2400" b="0" i="1" smtClean="0">
                          <a:latin typeface="Cambria Math" panose="02040503050406030204" pitchFamily="18" charset="0"/>
                        </a:rPr>
                        <m:t> =5=5 :1</m:t>
                      </m:r>
                    </m:oMath>
                  </m:oMathPara>
                </a14:m>
                <a:endParaRPr lang="en-US" sz="2400" dirty="0"/>
              </a:p>
            </p:txBody>
          </p:sp>
        </mc:Choice>
        <mc:Fallback xmlns="">
          <p:sp>
            <p:nvSpPr>
              <p:cNvPr id="8" name="TextBox 7">
                <a:extLst>
                  <a:ext uri="{FF2B5EF4-FFF2-40B4-BE49-F238E27FC236}">
                    <a16:creationId xmlns:a16="http://schemas.microsoft.com/office/drawing/2014/main" id="{95FC01DC-3B03-4C57-B93A-0CAC20227685}"/>
                  </a:ext>
                </a:extLst>
              </p:cNvPr>
              <p:cNvSpPr txBox="1">
                <a:spLocks noRot="1" noChangeAspect="1" noMove="1" noResize="1" noEditPoints="1" noAdjustHandles="1" noChangeArrowheads="1" noChangeShapeType="1" noTextEdit="1"/>
              </p:cNvSpPr>
              <p:nvPr/>
            </p:nvSpPr>
            <p:spPr>
              <a:xfrm>
                <a:off x="2705940" y="5363671"/>
                <a:ext cx="3254416" cy="701346"/>
              </a:xfrm>
              <a:prstGeom prst="rect">
                <a:avLst/>
              </a:prstGeom>
              <a:blipFill>
                <a:blip r:embed="rId3"/>
                <a:stretch>
                  <a:fillRect/>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32E07F82-0DCA-3119-46D0-36BECB141D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167949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19AE3-B28D-40D1-8704-593FC7D28EFD}"/>
              </a:ext>
            </a:extLst>
          </p:cNvPr>
          <p:cNvSpPr>
            <a:spLocks noGrp="1"/>
          </p:cNvSpPr>
          <p:nvPr>
            <p:ph type="title"/>
          </p:nvPr>
        </p:nvSpPr>
        <p:spPr/>
        <p:txBody>
          <a:bodyPr/>
          <a:lstStyle/>
          <a:p>
            <a:r>
              <a:rPr lang="en-US" dirty="0"/>
              <a:t>SWR (cont.)</a:t>
            </a:r>
          </a:p>
        </p:txBody>
      </p:sp>
      <p:sp>
        <p:nvSpPr>
          <p:cNvPr id="3" name="Content Placeholder 2">
            <a:extLst>
              <a:ext uri="{FF2B5EF4-FFF2-40B4-BE49-F238E27FC236}">
                <a16:creationId xmlns:a16="http://schemas.microsoft.com/office/drawing/2014/main" id="{5C2D902F-CDB1-4FA9-95AC-22766FDEFEB2}"/>
              </a:ext>
            </a:extLst>
          </p:cNvPr>
          <p:cNvSpPr>
            <a:spLocks noGrp="1"/>
          </p:cNvSpPr>
          <p:nvPr>
            <p:ph idx="1"/>
          </p:nvPr>
        </p:nvSpPr>
        <p:spPr/>
        <p:txBody>
          <a:bodyPr/>
          <a:lstStyle/>
          <a:p>
            <a:r>
              <a:rPr lang="en-US" dirty="0"/>
              <a:t>Can be measured anywhere along feed line</a:t>
            </a:r>
          </a:p>
          <a:p>
            <a:pPr lvl="1"/>
            <a:r>
              <a:rPr lang="en-US" dirty="0"/>
              <a:t> Most commonly measured at connection to transmitter</a:t>
            </a:r>
          </a:p>
          <a:p>
            <a:r>
              <a:rPr lang="en-US" dirty="0"/>
              <a:t>SWR is measured by an SWR Meter (also called </a:t>
            </a:r>
            <a:r>
              <a:rPr lang="en-US" i="1" dirty="0">
                <a:solidFill>
                  <a:srgbClr val="23408E"/>
                </a:solidFill>
              </a:rPr>
              <a:t>Bridge</a:t>
            </a:r>
            <a:r>
              <a:rPr lang="en-US" dirty="0"/>
              <a:t>)</a:t>
            </a:r>
          </a:p>
          <a:p>
            <a:r>
              <a:rPr lang="en-US" dirty="0"/>
              <a:t>Transmitting equipment is designed to work at full power with an SWR at the input to the feed line of 2:1 or lower</a:t>
            </a:r>
          </a:p>
          <a:p>
            <a:r>
              <a:rPr lang="en-US" dirty="0"/>
              <a:t>Antennas that are much too short or too long will not work well and will have extreme feed point impedances, causing high SWR</a:t>
            </a:r>
          </a:p>
        </p:txBody>
      </p:sp>
      <p:pic>
        <p:nvPicPr>
          <p:cNvPr id="4" name="Picture 3">
            <a:extLst>
              <a:ext uri="{FF2B5EF4-FFF2-40B4-BE49-F238E27FC236}">
                <a16:creationId xmlns:a16="http://schemas.microsoft.com/office/drawing/2014/main" id="{60BF1426-980A-8015-ED15-0C4F4B847E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377412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C215F-AFCB-4C00-ACF5-A9AD0A059977}"/>
              </a:ext>
            </a:extLst>
          </p:cNvPr>
          <p:cNvSpPr>
            <a:spLocks noGrp="1"/>
          </p:cNvSpPr>
          <p:nvPr>
            <p:ph type="title"/>
          </p:nvPr>
        </p:nvSpPr>
        <p:spPr/>
        <p:txBody>
          <a:bodyPr/>
          <a:lstStyle/>
          <a:p>
            <a:r>
              <a:rPr lang="en-US" dirty="0"/>
              <a:t>Impedance Matching</a:t>
            </a:r>
          </a:p>
        </p:txBody>
      </p:sp>
      <p:sp>
        <p:nvSpPr>
          <p:cNvPr id="3" name="Content Placeholder 2">
            <a:extLst>
              <a:ext uri="{FF2B5EF4-FFF2-40B4-BE49-F238E27FC236}">
                <a16:creationId xmlns:a16="http://schemas.microsoft.com/office/drawing/2014/main" id="{E962A019-89A5-4AC9-B9D0-1C51BE76F231}"/>
              </a:ext>
            </a:extLst>
          </p:cNvPr>
          <p:cNvSpPr>
            <a:spLocks noGrp="1"/>
          </p:cNvSpPr>
          <p:nvPr>
            <p:ph idx="1"/>
          </p:nvPr>
        </p:nvSpPr>
        <p:spPr>
          <a:xfrm>
            <a:off x="381000" y="1796902"/>
            <a:ext cx="11506200" cy="4753320"/>
          </a:xfrm>
        </p:spPr>
        <p:txBody>
          <a:bodyPr>
            <a:normAutofit/>
          </a:bodyPr>
          <a:lstStyle/>
          <a:p>
            <a:r>
              <a:rPr lang="en-US" dirty="0"/>
              <a:t>Matching feed line and load (antenna) impedances eliminates standing waves from reflected power and maximizes power delivered to the load (</a:t>
            </a:r>
            <a:r>
              <a:rPr lang="en-US" i="1" dirty="0">
                <a:solidFill>
                  <a:srgbClr val="23408E"/>
                </a:solidFill>
              </a:rPr>
              <a:t>but, not always practical … the impedance matching is more often done at the transmitter end of the feed line</a:t>
            </a:r>
            <a:r>
              <a:rPr lang="en-US" dirty="0"/>
              <a:t>)</a:t>
            </a:r>
          </a:p>
          <a:p>
            <a:r>
              <a:rPr lang="en-US" dirty="0"/>
              <a:t>Devices used to reduce SWR are called: impedance matcher, transmatch, antenna coupler, and antenna tuner</a:t>
            </a:r>
          </a:p>
          <a:p>
            <a:pPr lvl="1"/>
            <a:r>
              <a:rPr lang="en-US" dirty="0"/>
              <a:t>Tuners do NOT tune the antenna at all — only changes impedance of the antenna system at end of feed line to match that of transmitter</a:t>
            </a:r>
          </a:p>
          <a:p>
            <a:pPr lvl="1"/>
            <a:r>
              <a:rPr lang="en-US" dirty="0"/>
              <a:t>In other words, an antenna tuner increases the power transfer from the transmitter to the feed line</a:t>
            </a:r>
          </a:p>
          <a:p>
            <a:endParaRPr lang="en-US" dirty="0"/>
          </a:p>
        </p:txBody>
      </p:sp>
      <p:pic>
        <p:nvPicPr>
          <p:cNvPr id="4" name="Picture 3">
            <a:extLst>
              <a:ext uri="{FF2B5EF4-FFF2-40B4-BE49-F238E27FC236}">
                <a16:creationId xmlns:a16="http://schemas.microsoft.com/office/drawing/2014/main" id="{D9F871BF-F5FE-4EDD-573B-E91CDEEB3C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18548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C215F-AFCB-4C00-ACF5-A9AD0A059977}"/>
              </a:ext>
            </a:extLst>
          </p:cNvPr>
          <p:cNvSpPr>
            <a:spLocks noGrp="1"/>
          </p:cNvSpPr>
          <p:nvPr>
            <p:ph type="title"/>
          </p:nvPr>
        </p:nvSpPr>
        <p:spPr/>
        <p:txBody>
          <a:bodyPr/>
          <a:lstStyle/>
          <a:p>
            <a:r>
              <a:rPr lang="en-US" dirty="0"/>
              <a:t>Impedance Matching (cont.)</a:t>
            </a:r>
          </a:p>
        </p:txBody>
      </p:sp>
      <p:sp>
        <p:nvSpPr>
          <p:cNvPr id="3" name="Content Placeholder 2">
            <a:extLst>
              <a:ext uri="{FF2B5EF4-FFF2-40B4-BE49-F238E27FC236}">
                <a16:creationId xmlns:a16="http://schemas.microsoft.com/office/drawing/2014/main" id="{E962A019-89A5-4AC9-B9D0-1C51BE76F231}"/>
              </a:ext>
            </a:extLst>
          </p:cNvPr>
          <p:cNvSpPr>
            <a:spLocks noGrp="1"/>
          </p:cNvSpPr>
          <p:nvPr>
            <p:ph idx="1"/>
          </p:nvPr>
        </p:nvSpPr>
        <p:spPr>
          <a:xfrm>
            <a:off x="381000" y="2169994"/>
            <a:ext cx="11506200" cy="4380228"/>
          </a:xfrm>
        </p:spPr>
        <p:txBody>
          <a:bodyPr/>
          <a:lstStyle/>
          <a:p>
            <a:r>
              <a:rPr lang="en-US" dirty="0"/>
              <a:t>Devices constructed from inductors and capacitors that are adjustable by the operator</a:t>
            </a:r>
          </a:p>
          <a:p>
            <a:r>
              <a:rPr lang="en-US" dirty="0"/>
              <a:t>T circuit can match a wide range of impedances at the feed line connection to 50 Ω that matches transmitter output impedance</a:t>
            </a:r>
          </a:p>
          <a:p>
            <a:pPr>
              <a:buClr>
                <a:schemeClr val="tx1"/>
              </a:buClr>
            </a:pPr>
            <a:r>
              <a:rPr lang="en-US" i="1" dirty="0">
                <a:solidFill>
                  <a:srgbClr val="C00000"/>
                </a:solidFill>
              </a:rPr>
              <a:t>It is important to remember that the SWR in the feed line between the impedance matching device and the antenna does not change … the device just changes the load going to the transmitter … SWR in feed line stays the same</a:t>
            </a:r>
          </a:p>
        </p:txBody>
      </p:sp>
      <p:pic>
        <p:nvPicPr>
          <p:cNvPr id="4" name="Picture 3">
            <a:extLst>
              <a:ext uri="{FF2B5EF4-FFF2-40B4-BE49-F238E27FC236}">
                <a16:creationId xmlns:a16="http://schemas.microsoft.com/office/drawing/2014/main" id="{2FD53FF7-7E20-F296-A1CB-0BF9B3A87A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246404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E6D3B-4904-884C-1B3D-39ADF84CDFA5}"/>
              </a:ext>
            </a:extLst>
          </p:cNvPr>
          <p:cNvSpPr>
            <a:spLocks noGrp="1"/>
          </p:cNvSpPr>
          <p:nvPr>
            <p:ph type="title"/>
          </p:nvPr>
        </p:nvSpPr>
        <p:spPr>
          <a:xfrm>
            <a:off x="74428" y="365125"/>
            <a:ext cx="11279372" cy="1325563"/>
          </a:xfrm>
        </p:spPr>
        <p:txBody>
          <a:bodyPr/>
          <a:lstStyle/>
          <a:p>
            <a:r>
              <a:rPr lang="en-US" dirty="0"/>
              <a:t>Fig. 7.19: T Network</a:t>
            </a:r>
          </a:p>
        </p:txBody>
      </p:sp>
      <p:pic>
        <p:nvPicPr>
          <p:cNvPr id="4" name="Picture 3">
            <a:extLst>
              <a:ext uri="{FF2B5EF4-FFF2-40B4-BE49-F238E27FC236}">
                <a16:creationId xmlns:a16="http://schemas.microsoft.com/office/drawing/2014/main" id="{0737C067-97CC-FDD0-CA73-5518991F8F07}"/>
              </a:ext>
            </a:extLst>
          </p:cNvPr>
          <p:cNvPicPr>
            <a:picLocks noChangeAspect="1"/>
          </p:cNvPicPr>
          <p:nvPr/>
        </p:nvPicPr>
        <p:blipFill>
          <a:blip r:embed="rId2"/>
          <a:stretch>
            <a:fillRect/>
          </a:stretch>
        </p:blipFill>
        <p:spPr>
          <a:xfrm>
            <a:off x="4870046" y="613329"/>
            <a:ext cx="7247526" cy="5601674"/>
          </a:xfrm>
          <a:prstGeom prst="rect">
            <a:avLst/>
          </a:prstGeom>
        </p:spPr>
      </p:pic>
      <p:sp>
        <p:nvSpPr>
          <p:cNvPr id="5" name="TextBox 4">
            <a:extLst>
              <a:ext uri="{FF2B5EF4-FFF2-40B4-BE49-F238E27FC236}">
                <a16:creationId xmlns:a16="http://schemas.microsoft.com/office/drawing/2014/main" id="{F1E1326B-8093-5C13-33A3-15D178861434}"/>
              </a:ext>
            </a:extLst>
          </p:cNvPr>
          <p:cNvSpPr txBox="1"/>
          <p:nvPr/>
        </p:nvSpPr>
        <p:spPr>
          <a:xfrm>
            <a:off x="233917" y="1690688"/>
            <a:ext cx="4582632" cy="4524315"/>
          </a:xfrm>
          <a:prstGeom prst="rect">
            <a:avLst/>
          </a:prstGeom>
          <a:noFill/>
        </p:spPr>
        <p:txBody>
          <a:bodyPr wrap="square" rtlCol="0">
            <a:spAutoFit/>
          </a:bodyPr>
          <a:lstStyle/>
          <a:p>
            <a:r>
              <a:rPr lang="en-US" sz="2400" dirty="0"/>
              <a:t>Installed at the transmitter end of the feed line, a T network is designed to be used with unbalanced, coaxial feed lines. This circuit uses two variable capacitors and one variable inductor. To use balanced feed lines, such as window line, the output of a T network can be inductively coupled to the output so that neither of the feed line conductors is connected to ground.</a:t>
            </a:r>
          </a:p>
        </p:txBody>
      </p:sp>
      <p:pic>
        <p:nvPicPr>
          <p:cNvPr id="3" name="Picture 2">
            <a:extLst>
              <a:ext uri="{FF2B5EF4-FFF2-40B4-BE49-F238E27FC236}">
                <a16:creationId xmlns:a16="http://schemas.microsoft.com/office/drawing/2014/main" id="{A8245E41-8860-F54D-588B-6C9BD3F6AA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1727095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BA0E0-BE9E-41F8-BD89-FDA08D1DEA8F}"/>
              </a:ext>
            </a:extLst>
          </p:cNvPr>
          <p:cNvSpPr>
            <a:spLocks noGrp="1"/>
          </p:cNvSpPr>
          <p:nvPr>
            <p:ph type="title"/>
          </p:nvPr>
        </p:nvSpPr>
        <p:spPr>
          <a:xfrm>
            <a:off x="838200" y="365125"/>
            <a:ext cx="10515600" cy="1612531"/>
          </a:xfrm>
        </p:spPr>
        <p:txBody>
          <a:bodyPr>
            <a:normAutofit/>
          </a:bodyPr>
          <a:lstStyle/>
          <a:p>
            <a:pPr algn="ctr"/>
            <a:r>
              <a:rPr lang="en-US" sz="5400" b="1" dirty="0"/>
              <a:t>Section 7.3</a:t>
            </a:r>
            <a:br>
              <a:rPr lang="en-US" dirty="0"/>
            </a:br>
            <a:r>
              <a:rPr lang="en-US" dirty="0"/>
              <a:t>Loop Antennas</a:t>
            </a:r>
          </a:p>
        </p:txBody>
      </p:sp>
      <p:sp>
        <p:nvSpPr>
          <p:cNvPr id="3" name="Content Placeholder 2">
            <a:extLst>
              <a:ext uri="{FF2B5EF4-FFF2-40B4-BE49-F238E27FC236}">
                <a16:creationId xmlns:a16="http://schemas.microsoft.com/office/drawing/2014/main" id="{2B65E1A3-8DFF-4A67-B9DF-A331180A3ABF}"/>
              </a:ext>
            </a:extLst>
          </p:cNvPr>
          <p:cNvSpPr>
            <a:spLocks noGrp="1"/>
          </p:cNvSpPr>
          <p:nvPr>
            <p:ph idx="1"/>
          </p:nvPr>
        </p:nvSpPr>
        <p:spPr>
          <a:xfrm>
            <a:off x="228600" y="2169994"/>
            <a:ext cx="11734800" cy="4380228"/>
          </a:xfrm>
        </p:spPr>
        <p:txBody>
          <a:bodyPr/>
          <a:lstStyle/>
          <a:p>
            <a:r>
              <a:rPr lang="en-US" sz="2600" dirty="0"/>
              <a:t>Can be circular, square, triangular or any simple open shape that is not too narrow</a:t>
            </a:r>
          </a:p>
          <a:p>
            <a:r>
              <a:rPr lang="en-US" sz="2600" dirty="0"/>
              <a:t>Feed line can be attached at a break in the loop or a smaller loop can be used to couple RF energy to the main loop</a:t>
            </a:r>
          </a:p>
          <a:p>
            <a:r>
              <a:rPr lang="en-US" sz="2600" dirty="0"/>
              <a:t>A square loop with each leg 1⁄4 wavelength long is a </a:t>
            </a:r>
            <a:r>
              <a:rPr lang="en-US" sz="2600" i="1" dirty="0">
                <a:solidFill>
                  <a:srgbClr val="C00000"/>
                </a:solidFill>
              </a:rPr>
              <a:t>quad loop</a:t>
            </a:r>
          </a:p>
          <a:p>
            <a:r>
              <a:rPr lang="en-US" sz="2600" dirty="0"/>
              <a:t>Triangular or </a:t>
            </a:r>
            <a:r>
              <a:rPr lang="en-US" sz="2600" i="1" dirty="0">
                <a:solidFill>
                  <a:srgbClr val="C00000"/>
                </a:solidFill>
              </a:rPr>
              <a:t>delta loops </a:t>
            </a:r>
            <a:r>
              <a:rPr lang="en-US" sz="2600" dirty="0"/>
              <a:t>are usually symmetrical, each leg 1⁄3 wavelength long</a:t>
            </a:r>
          </a:p>
          <a:p>
            <a:r>
              <a:rPr lang="en-US" sz="2600" dirty="0"/>
              <a:t>A one-wavelength loop acts electrically like two dipoles connected end-to-end with the open ends brought together</a:t>
            </a:r>
          </a:p>
          <a:p>
            <a:pPr lvl="1"/>
            <a:r>
              <a:rPr lang="en-US" sz="2200" dirty="0"/>
              <a:t>Circumference much larger than 1 λ, current patterns around loop have more than 2 peaks and nulls … result is an essentially omnidirectional pattern with the peak angle of radiation somewhat lower than a dipole at the same height</a:t>
            </a:r>
          </a:p>
        </p:txBody>
      </p:sp>
      <p:pic>
        <p:nvPicPr>
          <p:cNvPr id="4" name="Picture 3">
            <a:extLst>
              <a:ext uri="{FF2B5EF4-FFF2-40B4-BE49-F238E27FC236}">
                <a16:creationId xmlns:a16="http://schemas.microsoft.com/office/drawing/2014/main" id="{A86C425E-CA8D-92CC-B61F-2761374848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102878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7C191-0D35-4778-A5B5-1591E21265C9}"/>
              </a:ext>
            </a:extLst>
          </p:cNvPr>
          <p:cNvSpPr>
            <a:spLocks noGrp="1"/>
          </p:cNvSpPr>
          <p:nvPr>
            <p:ph type="title"/>
          </p:nvPr>
        </p:nvSpPr>
        <p:spPr/>
        <p:txBody>
          <a:bodyPr/>
          <a:lstStyle/>
          <a:p>
            <a:r>
              <a:rPr lang="en-US" dirty="0"/>
              <a:t>Feed Line Loss</a:t>
            </a:r>
          </a:p>
        </p:txBody>
      </p:sp>
      <p:sp>
        <p:nvSpPr>
          <p:cNvPr id="3" name="Content Placeholder 2">
            <a:extLst>
              <a:ext uri="{FF2B5EF4-FFF2-40B4-BE49-F238E27FC236}">
                <a16:creationId xmlns:a16="http://schemas.microsoft.com/office/drawing/2014/main" id="{7574A67B-305F-4925-B140-2A3A653C40ED}"/>
              </a:ext>
            </a:extLst>
          </p:cNvPr>
          <p:cNvSpPr>
            <a:spLocks noGrp="1"/>
          </p:cNvSpPr>
          <p:nvPr>
            <p:ph idx="1"/>
          </p:nvPr>
        </p:nvSpPr>
        <p:spPr>
          <a:xfrm>
            <a:off x="287708" y="1870891"/>
            <a:ext cx="11430000" cy="4380228"/>
          </a:xfrm>
        </p:spPr>
        <p:txBody>
          <a:bodyPr/>
          <a:lstStyle/>
          <a:p>
            <a:r>
              <a:rPr lang="en-US" sz="3100" dirty="0"/>
              <a:t>Feed lines dissipate a little of the energy they carry as heat (called </a:t>
            </a:r>
            <a:r>
              <a:rPr lang="en-US" sz="3100" i="1" dirty="0">
                <a:solidFill>
                  <a:srgbClr val="C00000"/>
                </a:solidFill>
              </a:rPr>
              <a:t>attenuation</a:t>
            </a:r>
            <a:r>
              <a:rPr lang="en-US" sz="3100" dirty="0"/>
              <a:t> or </a:t>
            </a:r>
            <a:r>
              <a:rPr lang="en-US" sz="3100" i="1" dirty="0">
                <a:solidFill>
                  <a:srgbClr val="C00000"/>
                </a:solidFill>
              </a:rPr>
              <a:t>loss</a:t>
            </a:r>
            <a:r>
              <a:rPr lang="en-US" sz="3100" dirty="0"/>
              <a:t>)</a:t>
            </a:r>
          </a:p>
          <a:p>
            <a:r>
              <a:rPr lang="en-US" sz="3100" dirty="0"/>
              <a:t>Loss is measured in dB per unit of length, usually dB/100 feet</a:t>
            </a:r>
          </a:p>
          <a:p>
            <a:r>
              <a:rPr lang="en-US" sz="3100" dirty="0"/>
              <a:t>Loss increases with frequency for all types of feed lines</a:t>
            </a:r>
          </a:p>
          <a:p>
            <a:r>
              <a:rPr lang="en-US" sz="3100" dirty="0"/>
              <a:t>The smaller the cable diameter, the higher the loss</a:t>
            </a:r>
          </a:p>
          <a:p>
            <a:r>
              <a:rPr lang="en-US" sz="3100" dirty="0"/>
              <a:t>Increasing SWR in a feed line also increases the total loss </a:t>
            </a:r>
          </a:p>
          <a:p>
            <a:r>
              <a:rPr lang="en-US" sz="3100" dirty="0"/>
              <a:t>The higher the feed line loss, the lower the measured SWR will be at the input to the line</a:t>
            </a:r>
          </a:p>
          <a:p>
            <a:endParaRPr lang="en-US" sz="3100" dirty="0"/>
          </a:p>
        </p:txBody>
      </p:sp>
      <p:pic>
        <p:nvPicPr>
          <p:cNvPr id="4" name="Picture 3">
            <a:extLst>
              <a:ext uri="{FF2B5EF4-FFF2-40B4-BE49-F238E27FC236}">
                <a16:creationId xmlns:a16="http://schemas.microsoft.com/office/drawing/2014/main" id="{5BABAC90-5FFA-AD47-73EF-9EBC34D508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79398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FB03B-CC59-4656-A707-0396A87CE10A}"/>
              </a:ext>
            </a:extLst>
          </p:cNvPr>
          <p:cNvSpPr>
            <a:spLocks noGrp="1"/>
          </p:cNvSpPr>
          <p:nvPr>
            <p:ph type="title"/>
          </p:nvPr>
        </p:nvSpPr>
        <p:spPr>
          <a:xfrm>
            <a:off x="533400" y="2667000"/>
            <a:ext cx="10972800" cy="1143000"/>
          </a:xfrm>
        </p:spPr>
        <p:txBody>
          <a:bodyPr/>
          <a:lstStyle/>
          <a:p>
            <a:r>
              <a:rPr lang="en-US" b="1" dirty="0">
                <a:solidFill>
                  <a:srgbClr val="23408E"/>
                </a:solidFill>
              </a:rPr>
              <a:t>PRACTICE QUESTIONS</a:t>
            </a:r>
          </a:p>
        </p:txBody>
      </p:sp>
      <p:pic>
        <p:nvPicPr>
          <p:cNvPr id="3" name="Picture 2">
            <a:extLst>
              <a:ext uri="{FF2B5EF4-FFF2-40B4-BE49-F238E27FC236}">
                <a16:creationId xmlns:a16="http://schemas.microsoft.com/office/drawing/2014/main" id="{B774948E-CB5A-E70E-C0D2-D71230F080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28490885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the purpose of an antenna tuner?</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Reduce the SWR in the feed line to the antenna</a:t>
            </a:r>
          </a:p>
          <a:p>
            <a:pPr marL="457200" indent="-457200">
              <a:buFont typeface="+mj-lt"/>
              <a:buAutoNum type="alphaUcPeriod"/>
            </a:pPr>
            <a:r>
              <a:rPr lang="en-US" b="0" i="0" u="none" strike="noStrike" baseline="0" dirty="0">
                <a:latin typeface="Calibri" panose="020F0502020204030204" pitchFamily="34" charset="0"/>
              </a:rPr>
              <a:t>Reduce the power dissipation in the feedline to the antenna</a:t>
            </a:r>
          </a:p>
          <a:p>
            <a:pPr marL="457200" indent="-457200">
              <a:buFont typeface="+mj-lt"/>
              <a:buAutoNum type="alphaUcPeriod"/>
            </a:pPr>
            <a:r>
              <a:rPr lang="en-US" b="0" i="0" u="none" strike="noStrike" baseline="0" dirty="0">
                <a:latin typeface="Calibri" panose="020F0502020204030204" pitchFamily="34" charset="0"/>
              </a:rPr>
              <a:t>Increase power transfer from the transmitter to the feed line</a:t>
            </a:r>
          </a:p>
          <a:p>
            <a:pPr marL="457200" indent="-457200">
              <a:buFont typeface="+mj-lt"/>
              <a:buAutoNum type="alphaUcPeriod"/>
            </a:pPr>
            <a:r>
              <a:rPr lang="en-US" b="0" i="0" u="none" strike="noStrike" baseline="0" dirty="0">
                <a:latin typeface="Calibri" panose="020F0502020204030204" pitchFamily="34" charset="0"/>
              </a:rPr>
              <a:t>All these choices are correct</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G4A06 (C) Page 7-22</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D4B4C53-4B3C-321D-EE86-D08335127DF1}"/>
              </a:ext>
            </a:extLst>
          </p:cNvPr>
          <p:cNvSpPr txBox="1"/>
          <p:nvPr/>
        </p:nvSpPr>
        <p:spPr>
          <a:xfrm>
            <a:off x="11430000" y="6562061"/>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42</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CDAEA95A-0549-8CEC-C351-79F5D37113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83953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normAutofit/>
          </a:bodyPr>
          <a:lstStyle/>
          <a:p>
            <a:pPr algn="l"/>
            <a:r>
              <a:rPr lang="en-US" b="0" i="0" u="none" strike="noStrike" baseline="0" dirty="0">
                <a:solidFill>
                  <a:srgbClr val="23408E"/>
                </a:solidFill>
                <a:latin typeface="Calibri" panose="020F0502020204030204" pitchFamily="34" charset="0"/>
              </a:rPr>
              <a:t>Which of the following factors determine the characteristic impedance of a parallel conductor feed line?</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The distance between the centers of the conductors and the radius of the conductors</a:t>
            </a:r>
          </a:p>
          <a:p>
            <a:pPr marL="457200" indent="-457200">
              <a:buFont typeface="+mj-lt"/>
              <a:buAutoNum type="alphaUcPeriod"/>
            </a:pPr>
            <a:r>
              <a:rPr lang="en-US" b="0" i="0" u="none" strike="noStrike" baseline="0" dirty="0">
                <a:latin typeface="Calibri" panose="020F0502020204030204" pitchFamily="34" charset="0"/>
              </a:rPr>
              <a:t>The distance between the centers of the conductors and the length of the line</a:t>
            </a:r>
          </a:p>
          <a:p>
            <a:pPr marL="457200" indent="-457200">
              <a:buFont typeface="+mj-lt"/>
              <a:buAutoNum type="alphaUcPeriod"/>
            </a:pPr>
            <a:r>
              <a:rPr lang="en-US" b="0" i="0" u="none" strike="noStrike" baseline="0" dirty="0">
                <a:latin typeface="Calibri" panose="020F0502020204030204" pitchFamily="34" charset="0"/>
              </a:rPr>
              <a:t>The radius of the conductors and the frequency of the signal</a:t>
            </a:r>
          </a:p>
          <a:p>
            <a:pPr marL="457200" indent="-457200">
              <a:buFont typeface="+mj-lt"/>
              <a:buAutoNum type="alphaUcPeriod"/>
            </a:pPr>
            <a:r>
              <a:rPr lang="en-US" b="0" i="0" u="none" strike="noStrike" baseline="0" dirty="0">
                <a:latin typeface="Calibri" panose="020F0502020204030204" pitchFamily="34" charset="0"/>
              </a:rPr>
              <a:t>The frequency of the signal and the length of the line</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G9A01 (A) Page 7-20</a:t>
            </a:r>
            <a:endParaRPr lang="en-US" sz="1600" b="1" dirty="0">
              <a:solidFill>
                <a:srgbClr val="23408E"/>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4F3C171-F9CC-2146-B6AB-FEBF47F757FA}"/>
              </a:ext>
            </a:extLst>
          </p:cNvPr>
          <p:cNvSpPr txBox="1"/>
          <p:nvPr/>
        </p:nvSpPr>
        <p:spPr>
          <a:xfrm>
            <a:off x="11430000" y="6562061"/>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43</a:t>
            </a:fld>
            <a:endParaRPr lang="en-US" sz="1200" b="1" dirty="0">
              <a:solidFill>
                <a:srgbClr val="23408E"/>
              </a:solidFill>
              <a:cs typeface="Arial" panose="020B0604020202020204" pitchFamily="34" charset="0"/>
            </a:endParaRPr>
          </a:p>
        </p:txBody>
      </p:sp>
      <p:pic>
        <p:nvPicPr>
          <p:cNvPr id="4" name="Picture 3">
            <a:extLst>
              <a:ext uri="{FF2B5EF4-FFF2-40B4-BE49-F238E27FC236}">
                <a16:creationId xmlns:a16="http://schemas.microsoft.com/office/drawing/2014/main" id="{43F1D23E-4FAB-686D-002D-0F6E887F8E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68851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the relationship between high standing wave ratio (SWR) and transmission line loss?</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There is no relationship between transmission line loss and SWR</a:t>
            </a:r>
          </a:p>
          <a:p>
            <a:pPr marL="457200" indent="-457200">
              <a:buFont typeface="+mj-lt"/>
              <a:buAutoNum type="alphaUcPeriod"/>
            </a:pPr>
            <a:r>
              <a:rPr lang="en-US" b="0" i="0" u="none" strike="noStrike" baseline="0" dirty="0">
                <a:latin typeface="Calibri" panose="020F0502020204030204" pitchFamily="34" charset="0"/>
              </a:rPr>
              <a:t>High SWR increases loss in a lossy transmission line</a:t>
            </a:r>
          </a:p>
          <a:p>
            <a:pPr marL="457200" indent="-457200">
              <a:buFont typeface="+mj-lt"/>
              <a:buAutoNum type="alphaUcPeriod"/>
            </a:pPr>
            <a:r>
              <a:rPr lang="en-US" b="0" i="0" u="none" strike="noStrike" baseline="0" dirty="0">
                <a:latin typeface="Calibri" panose="020F0502020204030204" pitchFamily="34" charset="0"/>
              </a:rPr>
              <a:t>High SWR makes it difficult to measure transmission line loss</a:t>
            </a:r>
          </a:p>
          <a:p>
            <a:pPr marL="457200" indent="-457200">
              <a:buFont typeface="+mj-lt"/>
              <a:buAutoNum type="alphaUcPeriod"/>
            </a:pPr>
            <a:r>
              <a:rPr lang="en-US" b="0" i="0" u="none" strike="noStrike" baseline="0" dirty="0">
                <a:latin typeface="Calibri" panose="020F0502020204030204" pitchFamily="34" charset="0"/>
              </a:rPr>
              <a:t>High SWR reduces the relative effect of transmission line loss</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G9A02 (B) Page 7-23</a:t>
            </a:r>
            <a:endParaRPr lang="en-US" sz="1600" b="1" dirty="0">
              <a:solidFill>
                <a:srgbClr val="23408E"/>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E78D3FA5-CCD0-4F5E-2970-3A6DFAFCE295}"/>
              </a:ext>
            </a:extLst>
          </p:cNvPr>
          <p:cNvSpPr txBox="1"/>
          <p:nvPr/>
        </p:nvSpPr>
        <p:spPr>
          <a:xfrm>
            <a:off x="11430000" y="6562061"/>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44</a:t>
            </a:fld>
            <a:endParaRPr lang="en-US" sz="1200" b="1" dirty="0">
              <a:solidFill>
                <a:srgbClr val="23408E"/>
              </a:solidFill>
              <a:cs typeface="Arial" panose="020B0604020202020204" pitchFamily="34" charset="0"/>
            </a:endParaRPr>
          </a:p>
        </p:txBody>
      </p:sp>
      <p:pic>
        <p:nvPicPr>
          <p:cNvPr id="4" name="Picture 3">
            <a:extLst>
              <a:ext uri="{FF2B5EF4-FFF2-40B4-BE49-F238E27FC236}">
                <a16:creationId xmlns:a16="http://schemas.microsoft.com/office/drawing/2014/main" id="{F35439D2-8701-DCF6-6C2D-874C3AB2BD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187366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the nominal characteristic impedance of “window line” transmission line?</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50 ohms</a:t>
            </a:r>
          </a:p>
          <a:p>
            <a:pPr marL="457200" indent="-457200">
              <a:buFont typeface="+mj-lt"/>
              <a:buAutoNum type="alphaUcPeriod"/>
            </a:pPr>
            <a:r>
              <a:rPr lang="en-US" b="0" i="0" u="none" strike="noStrike" baseline="0" dirty="0">
                <a:latin typeface="Calibri" panose="020F0502020204030204" pitchFamily="34" charset="0"/>
              </a:rPr>
              <a:t>75 ohms</a:t>
            </a:r>
          </a:p>
          <a:p>
            <a:pPr marL="457200" indent="-457200">
              <a:buFont typeface="+mj-lt"/>
              <a:buAutoNum type="alphaUcPeriod"/>
            </a:pPr>
            <a:r>
              <a:rPr lang="en-US" b="0" i="0" u="none" strike="noStrike" baseline="0" dirty="0">
                <a:latin typeface="Calibri" panose="020F0502020204030204" pitchFamily="34" charset="0"/>
              </a:rPr>
              <a:t>100 ohms</a:t>
            </a:r>
          </a:p>
          <a:p>
            <a:pPr marL="457200" indent="-457200">
              <a:buFont typeface="+mj-lt"/>
              <a:buAutoNum type="alphaUcPeriod"/>
            </a:pPr>
            <a:r>
              <a:rPr lang="en-US" b="0" i="0" u="none" strike="noStrike" baseline="0" dirty="0">
                <a:latin typeface="Calibri" panose="020F0502020204030204" pitchFamily="34" charset="0"/>
              </a:rPr>
              <a:t>450 ohms</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G9A03 (D) Page 7-21</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F5AE880-4B13-F524-6178-D9047AA7721A}"/>
              </a:ext>
            </a:extLst>
          </p:cNvPr>
          <p:cNvSpPr txBox="1"/>
          <p:nvPr/>
        </p:nvSpPr>
        <p:spPr>
          <a:xfrm>
            <a:off x="11430000" y="6562061"/>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45</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C2D7B1E8-A546-0B71-C50F-6A2F75784C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91540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causes reflected power at an antenna’s feed point?</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Operating an antenna at its resonant frequency</a:t>
            </a:r>
          </a:p>
          <a:p>
            <a:pPr marL="457200" indent="-457200">
              <a:buFont typeface="+mj-lt"/>
              <a:buAutoNum type="alphaUcPeriod"/>
            </a:pPr>
            <a:r>
              <a:rPr lang="en-US" b="0" i="0" u="none" strike="noStrike" baseline="0" dirty="0">
                <a:latin typeface="Calibri" panose="020F0502020204030204" pitchFamily="34" charset="0"/>
              </a:rPr>
              <a:t>Using more transmitter power than the antenna can handle</a:t>
            </a:r>
          </a:p>
          <a:p>
            <a:pPr marL="457200" indent="-457200">
              <a:buFont typeface="+mj-lt"/>
              <a:buAutoNum type="alphaUcPeriod"/>
            </a:pPr>
            <a:r>
              <a:rPr lang="en-US" b="0" i="0" u="none" strike="noStrike" baseline="0" dirty="0">
                <a:latin typeface="Calibri" panose="020F0502020204030204" pitchFamily="34" charset="0"/>
              </a:rPr>
              <a:t>A difference between feed-line impedance and antenna feed-point impedance</a:t>
            </a:r>
          </a:p>
          <a:p>
            <a:pPr marL="457200" indent="-457200">
              <a:buFont typeface="+mj-lt"/>
              <a:buAutoNum type="alphaUcPeriod"/>
            </a:pPr>
            <a:r>
              <a:rPr lang="en-US" b="0" i="0" u="none" strike="noStrike" baseline="0" dirty="0">
                <a:latin typeface="Calibri" panose="020F0502020204030204" pitchFamily="34" charset="0"/>
              </a:rPr>
              <a:t>Feeding the antenna with unbalanced feed line</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G9A04 (C) Page 7-21</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CB4CB11-A97A-519B-D9A0-3278FA72927B}"/>
              </a:ext>
            </a:extLst>
          </p:cNvPr>
          <p:cNvSpPr txBox="1"/>
          <p:nvPr/>
        </p:nvSpPr>
        <p:spPr>
          <a:xfrm>
            <a:off x="11430000" y="6562061"/>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46</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70CEEE1B-3CD6-05C8-8B59-DED71540A0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170954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How does the attenuation of coaxial cable change with increasing frequency?</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Attenuation is independent of frequency</a:t>
            </a:r>
          </a:p>
          <a:p>
            <a:pPr marL="457200" indent="-457200">
              <a:buFont typeface="+mj-lt"/>
              <a:buAutoNum type="alphaUcPeriod"/>
            </a:pPr>
            <a:r>
              <a:rPr lang="en-US" b="0" i="0" u="none" strike="noStrike" baseline="0" dirty="0">
                <a:latin typeface="Calibri" panose="020F0502020204030204" pitchFamily="34" charset="0"/>
              </a:rPr>
              <a:t>Attenuation increases</a:t>
            </a:r>
          </a:p>
          <a:p>
            <a:pPr marL="457200" indent="-457200">
              <a:buFont typeface="+mj-lt"/>
              <a:buAutoNum type="alphaUcPeriod"/>
            </a:pPr>
            <a:r>
              <a:rPr lang="en-US" b="0" i="0" u="none" strike="noStrike" baseline="0" dirty="0">
                <a:latin typeface="Calibri" panose="020F0502020204030204" pitchFamily="34" charset="0"/>
              </a:rPr>
              <a:t>Attenuation decreases</a:t>
            </a:r>
          </a:p>
          <a:p>
            <a:pPr marL="457200" indent="-457200">
              <a:buFont typeface="+mj-lt"/>
              <a:buAutoNum type="alphaUcPeriod"/>
            </a:pPr>
            <a:r>
              <a:rPr lang="en-US" b="0" i="0" u="none" strike="noStrike" baseline="0" dirty="0">
                <a:latin typeface="Calibri" panose="020F0502020204030204" pitchFamily="34" charset="0"/>
              </a:rPr>
              <a:t>Attenuation follows Marconi’s Law of Attenuation</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G9A05 (B) Page 7-23</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6F4C9F6-BA02-DFCE-187B-5D6F22A16A75}"/>
              </a:ext>
            </a:extLst>
          </p:cNvPr>
          <p:cNvSpPr txBox="1"/>
          <p:nvPr/>
        </p:nvSpPr>
        <p:spPr>
          <a:xfrm>
            <a:off x="11430000" y="6562061"/>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47</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02E2CA94-CEC9-213D-AA7F-A65E2EBCE0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365707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In what units is RF feed line loss usually expressed?</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Ohms per 1,000 feet</a:t>
            </a:r>
          </a:p>
          <a:p>
            <a:pPr marL="457200" indent="-457200">
              <a:buFont typeface="+mj-lt"/>
              <a:buAutoNum type="alphaUcPeriod"/>
            </a:pPr>
            <a:r>
              <a:rPr lang="en-US" b="0" i="0" u="none" strike="noStrike" baseline="0" dirty="0">
                <a:latin typeface="Calibri" panose="020F0502020204030204" pitchFamily="34" charset="0"/>
              </a:rPr>
              <a:t>Decibels per 1,000 feet</a:t>
            </a:r>
          </a:p>
          <a:p>
            <a:pPr marL="457200" indent="-457200">
              <a:buFont typeface="+mj-lt"/>
              <a:buAutoNum type="alphaUcPeriod"/>
            </a:pPr>
            <a:r>
              <a:rPr lang="en-US" b="0" i="0" u="none" strike="noStrike" baseline="0" dirty="0">
                <a:latin typeface="Calibri" panose="020F0502020204030204" pitchFamily="34" charset="0"/>
              </a:rPr>
              <a:t>Ohms per 100 feet</a:t>
            </a:r>
          </a:p>
          <a:p>
            <a:pPr marL="457200" indent="-457200">
              <a:buFont typeface="+mj-lt"/>
              <a:buAutoNum type="alphaUcPeriod"/>
            </a:pPr>
            <a:r>
              <a:rPr lang="en-US" b="0" i="0" u="none" strike="noStrike" baseline="0" dirty="0">
                <a:latin typeface="Calibri" panose="020F0502020204030204" pitchFamily="34" charset="0"/>
              </a:rPr>
              <a:t>Decibels per 100 feet</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G9A06 (D) Page 7-23</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14313A6-B356-4BC0-7E12-287E33B73D08}"/>
              </a:ext>
            </a:extLst>
          </p:cNvPr>
          <p:cNvSpPr txBox="1"/>
          <p:nvPr/>
        </p:nvSpPr>
        <p:spPr>
          <a:xfrm>
            <a:off x="11430000" y="6562061"/>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48</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2BC98E72-F9CA-80C8-81DC-7364C049A8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420129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must be done to prevent standing waves on a feed line connected to an antenna?</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The antenna feed point must be at DC ground potential</a:t>
            </a:r>
          </a:p>
          <a:p>
            <a:pPr marL="457200" indent="-457200">
              <a:buFont typeface="+mj-lt"/>
              <a:buAutoNum type="alphaUcPeriod"/>
            </a:pPr>
            <a:r>
              <a:rPr lang="en-US" b="0" i="0" u="none" strike="noStrike" baseline="0" dirty="0">
                <a:latin typeface="Calibri" panose="020F0502020204030204" pitchFamily="34" charset="0"/>
              </a:rPr>
              <a:t>The feed line must be an odd number of electrical quarter wavelengths long</a:t>
            </a:r>
          </a:p>
          <a:p>
            <a:pPr marL="457200" indent="-457200">
              <a:buFont typeface="+mj-lt"/>
              <a:buAutoNum type="alphaUcPeriod"/>
            </a:pPr>
            <a:r>
              <a:rPr lang="en-US" b="0" i="0" u="none" strike="noStrike" baseline="0" dirty="0">
                <a:latin typeface="Calibri" panose="020F0502020204030204" pitchFamily="34" charset="0"/>
              </a:rPr>
              <a:t>The feed line must be an even number of physical half wavelengths long</a:t>
            </a:r>
          </a:p>
          <a:p>
            <a:pPr marL="457200" indent="-457200">
              <a:buFont typeface="+mj-lt"/>
              <a:buAutoNum type="alphaUcPeriod"/>
            </a:pPr>
            <a:r>
              <a:rPr lang="en-US" b="0" i="0" u="none" strike="noStrike" baseline="0" dirty="0">
                <a:latin typeface="Calibri" panose="020F0502020204030204" pitchFamily="34" charset="0"/>
              </a:rPr>
              <a:t>The antenna feed point impedance must be matched to the characteristic impedance of the feed line</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G9A07 (D) Page 7-22</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0C738F6-D3E6-52EA-E660-3E26B11BC234}"/>
              </a:ext>
            </a:extLst>
          </p:cNvPr>
          <p:cNvSpPr txBox="1"/>
          <p:nvPr/>
        </p:nvSpPr>
        <p:spPr>
          <a:xfrm>
            <a:off x="11430000" y="6562061"/>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49</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7CE7D42B-0670-46DB-21BC-7435BC688E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71776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9DD70-4E46-41ED-A9AE-BF041ADF73E6}"/>
              </a:ext>
            </a:extLst>
          </p:cNvPr>
          <p:cNvSpPr>
            <a:spLocks noGrp="1"/>
          </p:cNvSpPr>
          <p:nvPr>
            <p:ph type="title"/>
          </p:nvPr>
        </p:nvSpPr>
        <p:spPr/>
        <p:txBody>
          <a:bodyPr/>
          <a:lstStyle/>
          <a:p>
            <a:r>
              <a:rPr lang="en-US" dirty="0"/>
              <a:t>Quad and Delta Loop Beams</a:t>
            </a:r>
          </a:p>
        </p:txBody>
      </p:sp>
      <p:sp>
        <p:nvSpPr>
          <p:cNvPr id="3" name="Content Placeholder 2">
            <a:extLst>
              <a:ext uri="{FF2B5EF4-FFF2-40B4-BE49-F238E27FC236}">
                <a16:creationId xmlns:a16="http://schemas.microsoft.com/office/drawing/2014/main" id="{CF5820E1-5FDE-46B2-B455-0C3A7B7A709B}"/>
              </a:ext>
            </a:extLst>
          </p:cNvPr>
          <p:cNvSpPr>
            <a:spLocks noGrp="1"/>
          </p:cNvSpPr>
          <p:nvPr>
            <p:ph idx="1"/>
          </p:nvPr>
        </p:nvSpPr>
        <p:spPr>
          <a:xfrm>
            <a:off x="228600" y="2169994"/>
            <a:ext cx="11658600" cy="4380228"/>
          </a:xfrm>
        </p:spPr>
        <p:txBody>
          <a:bodyPr/>
          <a:lstStyle/>
          <a:p>
            <a:r>
              <a:rPr lang="en-US" sz="2600" dirty="0"/>
              <a:t>Popular variation of the Yagi beam uses quad loops for elements (</a:t>
            </a:r>
            <a:r>
              <a:rPr lang="en-US" sz="2600" i="1" dirty="0">
                <a:solidFill>
                  <a:srgbClr val="C00000"/>
                </a:solidFill>
              </a:rPr>
              <a:t>quad</a:t>
            </a:r>
            <a:r>
              <a:rPr lang="en-US" sz="2600" dirty="0"/>
              <a:t>)</a:t>
            </a:r>
          </a:p>
          <a:p>
            <a:pPr lvl="1"/>
            <a:r>
              <a:rPr lang="en-US" sz="2200" dirty="0"/>
              <a:t>Has two or more full-sized loops mounted on a boom</a:t>
            </a:r>
          </a:p>
          <a:p>
            <a:r>
              <a:rPr lang="en-US" sz="2600" dirty="0"/>
              <a:t>Quad or delta loop beam driven elements are approximately 1 λ in circumference and operate on the same principles of re-radiation and phase shift as does the Yagi</a:t>
            </a:r>
          </a:p>
          <a:p>
            <a:r>
              <a:rPr lang="en-US" sz="2600" dirty="0"/>
              <a:t>The driven element of a quad is about 1⁄4 λ per side and of a symmetrical delta loop about 1⁄3 λ per side</a:t>
            </a:r>
          </a:p>
          <a:p>
            <a:r>
              <a:rPr lang="en-US" sz="2600" dirty="0"/>
              <a:t>Quad and delta loop reflectors are about 5% longer in circumference than the driven element, and the directors about 5% shorter</a:t>
            </a:r>
          </a:p>
          <a:p>
            <a:r>
              <a:rPr lang="en-US" sz="2600" dirty="0"/>
              <a:t>Front-to-back ratio is generally better for the Yagi</a:t>
            </a:r>
          </a:p>
        </p:txBody>
      </p:sp>
      <p:pic>
        <p:nvPicPr>
          <p:cNvPr id="4" name="Picture 3">
            <a:extLst>
              <a:ext uri="{FF2B5EF4-FFF2-40B4-BE49-F238E27FC236}">
                <a16:creationId xmlns:a16="http://schemas.microsoft.com/office/drawing/2014/main" id="{888AA9E8-9742-6493-9AFD-6C48CDF027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416794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normAutofit fontScale="90000"/>
          </a:bodyPr>
          <a:lstStyle/>
          <a:p>
            <a:pPr algn="l"/>
            <a:r>
              <a:rPr lang="en-US" b="0" i="0" u="none" strike="noStrike" baseline="0" dirty="0">
                <a:solidFill>
                  <a:srgbClr val="23408E"/>
                </a:solidFill>
                <a:latin typeface="Calibri" panose="020F0502020204030204" pitchFamily="34" charset="0"/>
              </a:rPr>
              <a:t>If the SWR on an antenna feed line is 5:1, and a matching network at the transmitter end of the feed line is adjusted to present a 1:1 SWR to the transmitter, what is the resulting SWR on the feed line?</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1 to 1</a:t>
            </a:r>
          </a:p>
          <a:p>
            <a:pPr marL="457200" indent="-457200">
              <a:buFont typeface="+mj-lt"/>
              <a:buAutoNum type="alphaUcPeriod"/>
            </a:pPr>
            <a:r>
              <a:rPr lang="en-US" b="0" i="0" u="none" strike="noStrike" baseline="0" dirty="0">
                <a:latin typeface="Calibri" panose="020F0502020204030204" pitchFamily="34" charset="0"/>
              </a:rPr>
              <a:t>5 to 1</a:t>
            </a:r>
          </a:p>
          <a:p>
            <a:pPr marL="457200" indent="-457200">
              <a:buFont typeface="+mj-lt"/>
              <a:buAutoNum type="alphaUcPeriod"/>
            </a:pPr>
            <a:r>
              <a:rPr lang="en-US" b="0" i="0" u="none" strike="noStrike" baseline="0" dirty="0">
                <a:latin typeface="Calibri" panose="020F0502020204030204" pitchFamily="34" charset="0"/>
              </a:rPr>
              <a:t>Between 1 to 1 and 5 to 1 depending on the characteristic impedance of the line</a:t>
            </a:r>
          </a:p>
          <a:p>
            <a:pPr marL="457200" indent="-457200">
              <a:buFont typeface="+mj-lt"/>
              <a:buAutoNum type="alphaUcPeriod"/>
            </a:pPr>
            <a:r>
              <a:rPr lang="en-US" b="0" i="0" u="none" strike="noStrike" baseline="0" dirty="0">
                <a:latin typeface="Calibri" panose="020F0502020204030204" pitchFamily="34" charset="0"/>
              </a:rPr>
              <a:t>Between 1 to 1 and 5 to 1 depending on the reflected power at the transmitter</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G9A08 (B) Page 7-23</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17708B8-7025-D227-F2E4-CB7730BA2676}"/>
              </a:ext>
            </a:extLst>
          </p:cNvPr>
          <p:cNvSpPr txBox="1"/>
          <p:nvPr/>
        </p:nvSpPr>
        <p:spPr>
          <a:xfrm>
            <a:off x="11430000" y="6562061"/>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50</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6D55A709-2EE6-FB68-46CD-39F35310A8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298731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standing wave ratio results from connecting a 50-ohm feed line to a 200-ohm resistive load?</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4:1</a:t>
            </a:r>
          </a:p>
          <a:p>
            <a:pPr marL="457200" indent="-457200">
              <a:buFont typeface="+mj-lt"/>
              <a:buAutoNum type="alphaUcPeriod"/>
            </a:pPr>
            <a:r>
              <a:rPr lang="en-US" b="0" i="0" u="none" strike="noStrike" baseline="0" dirty="0">
                <a:latin typeface="Calibri" panose="020F0502020204030204" pitchFamily="34" charset="0"/>
              </a:rPr>
              <a:t>1:4</a:t>
            </a:r>
          </a:p>
          <a:p>
            <a:pPr marL="457200" indent="-457200">
              <a:buFont typeface="+mj-lt"/>
              <a:buAutoNum type="alphaUcPeriod"/>
            </a:pPr>
            <a:r>
              <a:rPr lang="en-US" b="0" i="0" u="none" strike="noStrike" baseline="0" dirty="0">
                <a:latin typeface="Calibri" panose="020F0502020204030204" pitchFamily="34" charset="0"/>
              </a:rPr>
              <a:t>2:1</a:t>
            </a:r>
          </a:p>
          <a:p>
            <a:pPr marL="457200" indent="-457200">
              <a:buFont typeface="+mj-lt"/>
              <a:buAutoNum type="alphaUcPeriod"/>
            </a:pPr>
            <a:r>
              <a:rPr lang="en-US" b="0" i="0" u="none" strike="noStrike" baseline="0" dirty="0">
                <a:latin typeface="Calibri" panose="020F0502020204030204" pitchFamily="34" charset="0"/>
              </a:rPr>
              <a:t>1:2</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G9A09 (A) Page 7-22</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025723D-C3C2-0776-D8F3-F9CB5F2AD15B}"/>
              </a:ext>
            </a:extLst>
          </p:cNvPr>
          <p:cNvSpPr txBox="1"/>
          <p:nvPr/>
        </p:nvSpPr>
        <p:spPr>
          <a:xfrm>
            <a:off x="11430000" y="6562061"/>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51</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DDB75112-4410-95E0-B9A4-AAEB91BE8C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123231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standing wave ratio results from connecting a 50-ohm feed line to a 10-ohm resistive load?</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2:1</a:t>
            </a:r>
          </a:p>
          <a:p>
            <a:pPr marL="457200" indent="-457200">
              <a:buFont typeface="+mj-lt"/>
              <a:buAutoNum type="alphaUcPeriod"/>
            </a:pPr>
            <a:r>
              <a:rPr lang="en-US" b="0" i="0" u="none" strike="noStrike" baseline="0" dirty="0">
                <a:latin typeface="Calibri" panose="020F0502020204030204" pitchFamily="34" charset="0"/>
              </a:rPr>
              <a:t>1:2</a:t>
            </a:r>
          </a:p>
          <a:p>
            <a:pPr marL="457200" indent="-457200">
              <a:buFont typeface="+mj-lt"/>
              <a:buAutoNum type="alphaUcPeriod"/>
            </a:pPr>
            <a:r>
              <a:rPr lang="en-US" b="0" i="0" u="none" strike="noStrike" baseline="0" dirty="0">
                <a:latin typeface="Calibri" panose="020F0502020204030204" pitchFamily="34" charset="0"/>
              </a:rPr>
              <a:t>1:5</a:t>
            </a:r>
          </a:p>
          <a:p>
            <a:pPr marL="457200" indent="-457200">
              <a:buFont typeface="+mj-lt"/>
              <a:buAutoNum type="alphaUcPeriod"/>
            </a:pPr>
            <a:r>
              <a:rPr lang="en-US" b="0" i="0" u="none" strike="noStrike" baseline="0" dirty="0">
                <a:latin typeface="Calibri" panose="020F0502020204030204" pitchFamily="34" charset="0"/>
              </a:rPr>
              <a:t>5:1</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G9A10 (D) Page 7-22</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350D387-488D-3FB4-F9BC-41AD490BD2BC}"/>
              </a:ext>
            </a:extLst>
          </p:cNvPr>
          <p:cNvSpPr txBox="1"/>
          <p:nvPr/>
        </p:nvSpPr>
        <p:spPr>
          <a:xfrm>
            <a:off x="11430000" y="6562061"/>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52</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669C51D4-D230-349C-A1D8-69AFD025C9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1391952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118F6-4434-42A2-8D4D-C3C7D17A8E63}"/>
              </a:ext>
            </a:extLst>
          </p:cNvPr>
          <p:cNvSpPr>
            <a:spLocks noGrp="1"/>
          </p:cNvSpPr>
          <p:nvPr>
            <p:ph type="title"/>
          </p:nvPr>
        </p:nvSpPr>
        <p:spPr>
          <a:xfrm>
            <a:off x="457200" y="3124200"/>
            <a:ext cx="10972800" cy="1143000"/>
          </a:xfrm>
        </p:spPr>
        <p:txBody>
          <a:bodyPr/>
          <a:lstStyle/>
          <a:p>
            <a:r>
              <a:rPr lang="en-US" dirty="0"/>
              <a:t>END OF </a:t>
            </a:r>
            <a:r>
              <a:rPr lang="en-US"/>
              <a:t>CHAPTER 7 PART 2 OF 2</a:t>
            </a:r>
            <a:endParaRPr lang="en-US" dirty="0"/>
          </a:p>
        </p:txBody>
      </p:sp>
      <p:pic>
        <p:nvPicPr>
          <p:cNvPr id="3" name="Picture 2">
            <a:extLst>
              <a:ext uri="{FF2B5EF4-FFF2-40B4-BE49-F238E27FC236}">
                <a16:creationId xmlns:a16="http://schemas.microsoft.com/office/drawing/2014/main" id="{B439D2AC-F95A-9488-8A43-2463BB4EF6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1945162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20103386-1A88-A5E1-ECD8-EB051B2FF8B0}"/>
              </a:ext>
            </a:extLst>
          </p:cNvPr>
          <p:cNvSpPr txBox="1"/>
          <p:nvPr/>
        </p:nvSpPr>
        <p:spPr>
          <a:xfrm>
            <a:off x="1447800" y="1828800"/>
            <a:ext cx="5181600" cy="2338070"/>
          </a:xfrm>
          <a:prstGeom prst="rect">
            <a:avLst/>
          </a:prstGeom>
          <a:noFill/>
        </p:spPr>
        <p:txBody>
          <a:bodyPr wrap="square" rtlCol="0">
            <a:spAutoFit/>
          </a:bodyPr>
          <a:lstStyle/>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Slides created by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Jerry D. Kilpatrick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KØILP (Amateur Radio)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PGØØØ72373 (Commercial Operator)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u="sng" kern="1200" dirty="0">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K0ILP.NC@gmail.com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Feel free to contact me if you find errors or have suggestions for improvement.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72588D67-0AE8-1390-DAFD-6DE60F2283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3574789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C11FE-28AB-A65D-D042-6D9DB3597260}"/>
              </a:ext>
            </a:extLst>
          </p:cNvPr>
          <p:cNvSpPr>
            <a:spLocks noGrp="1"/>
          </p:cNvSpPr>
          <p:nvPr>
            <p:ph type="title"/>
          </p:nvPr>
        </p:nvSpPr>
        <p:spPr>
          <a:xfrm>
            <a:off x="0" y="356056"/>
            <a:ext cx="3893288" cy="3072944"/>
          </a:xfrm>
        </p:spPr>
        <p:txBody>
          <a:bodyPr>
            <a:normAutofit/>
          </a:bodyPr>
          <a:lstStyle/>
          <a:p>
            <a:pPr algn="ctr"/>
            <a:r>
              <a:rPr lang="en-US" sz="5400" b="1" dirty="0"/>
              <a:t>Fig. 7.10</a:t>
            </a:r>
            <a:br>
              <a:rPr lang="en-US" dirty="0"/>
            </a:br>
            <a:br>
              <a:rPr lang="en-US" dirty="0"/>
            </a:br>
            <a:r>
              <a:rPr lang="en-US" dirty="0"/>
              <a:t>1-Wavelength Loop Antenna</a:t>
            </a:r>
          </a:p>
        </p:txBody>
      </p:sp>
      <p:pic>
        <p:nvPicPr>
          <p:cNvPr id="4" name="Picture 3">
            <a:extLst>
              <a:ext uri="{FF2B5EF4-FFF2-40B4-BE49-F238E27FC236}">
                <a16:creationId xmlns:a16="http://schemas.microsoft.com/office/drawing/2014/main" id="{1B743C00-FDEA-D645-1092-AC0ED26B9184}"/>
              </a:ext>
            </a:extLst>
          </p:cNvPr>
          <p:cNvPicPr>
            <a:picLocks noChangeAspect="1"/>
          </p:cNvPicPr>
          <p:nvPr/>
        </p:nvPicPr>
        <p:blipFill>
          <a:blip r:embed="rId2"/>
          <a:stretch>
            <a:fillRect/>
          </a:stretch>
        </p:blipFill>
        <p:spPr>
          <a:xfrm>
            <a:off x="3740763" y="552893"/>
            <a:ext cx="8325419" cy="5826642"/>
          </a:xfrm>
          <a:prstGeom prst="rect">
            <a:avLst/>
          </a:prstGeom>
          <a:ln>
            <a:solidFill>
              <a:srgbClr val="23408E"/>
            </a:solidFill>
          </a:ln>
        </p:spPr>
      </p:pic>
      <p:sp>
        <p:nvSpPr>
          <p:cNvPr id="5" name="TextBox 4">
            <a:extLst>
              <a:ext uri="{FF2B5EF4-FFF2-40B4-BE49-F238E27FC236}">
                <a16:creationId xmlns:a16="http://schemas.microsoft.com/office/drawing/2014/main" id="{3D93A9DD-CDDB-5341-55CA-45AD47DA382B}"/>
              </a:ext>
            </a:extLst>
          </p:cNvPr>
          <p:cNvSpPr txBox="1"/>
          <p:nvPr/>
        </p:nvSpPr>
        <p:spPr>
          <a:xfrm>
            <a:off x="125818" y="3466214"/>
            <a:ext cx="3436089" cy="2462213"/>
          </a:xfrm>
          <a:prstGeom prst="rect">
            <a:avLst/>
          </a:prstGeom>
          <a:noFill/>
        </p:spPr>
        <p:txBody>
          <a:bodyPr wrap="square" rtlCol="0">
            <a:spAutoFit/>
          </a:bodyPr>
          <a:lstStyle/>
          <a:p>
            <a:r>
              <a:rPr lang="en-US" sz="2200" dirty="0"/>
              <a:t>Direction of maximum signal is broadside to the plane of the loop, whether round, quad or delta. Orienting the loop vertically aims the maximum signal toward the horizon (</a:t>
            </a:r>
            <a:r>
              <a:rPr lang="en-US" sz="2200" i="1" dirty="0">
                <a:solidFill>
                  <a:srgbClr val="23408E"/>
                </a:solidFill>
              </a:rPr>
              <a:t>good for DX</a:t>
            </a:r>
            <a:r>
              <a:rPr lang="en-US" sz="2200" dirty="0"/>
              <a:t>).</a:t>
            </a:r>
          </a:p>
        </p:txBody>
      </p:sp>
      <p:pic>
        <p:nvPicPr>
          <p:cNvPr id="3" name="Picture 2">
            <a:extLst>
              <a:ext uri="{FF2B5EF4-FFF2-40B4-BE49-F238E27FC236}">
                <a16:creationId xmlns:a16="http://schemas.microsoft.com/office/drawing/2014/main" id="{99D503CE-50E7-CDB6-6B49-4D06C6181D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2738665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CF610-779F-4A5A-B0FA-A6D48F6D7E40}"/>
              </a:ext>
            </a:extLst>
          </p:cNvPr>
          <p:cNvSpPr>
            <a:spLocks noGrp="1"/>
          </p:cNvSpPr>
          <p:nvPr>
            <p:ph type="title"/>
          </p:nvPr>
        </p:nvSpPr>
        <p:spPr/>
        <p:txBody>
          <a:bodyPr/>
          <a:lstStyle/>
          <a:p>
            <a:r>
              <a:rPr lang="en-US" dirty="0"/>
              <a:t>Small Loops</a:t>
            </a:r>
          </a:p>
        </p:txBody>
      </p:sp>
      <p:sp>
        <p:nvSpPr>
          <p:cNvPr id="3" name="Content Placeholder 2">
            <a:extLst>
              <a:ext uri="{FF2B5EF4-FFF2-40B4-BE49-F238E27FC236}">
                <a16:creationId xmlns:a16="http://schemas.microsoft.com/office/drawing/2014/main" id="{463DA24F-319C-4269-904B-DAF380381D9F}"/>
              </a:ext>
            </a:extLst>
          </p:cNvPr>
          <p:cNvSpPr>
            <a:spLocks noGrp="1"/>
          </p:cNvSpPr>
          <p:nvPr>
            <p:ph idx="1"/>
          </p:nvPr>
        </p:nvSpPr>
        <p:spPr>
          <a:xfrm>
            <a:off x="461080" y="1690688"/>
            <a:ext cx="8493351" cy="4593154"/>
          </a:xfrm>
        </p:spPr>
        <p:txBody>
          <a:bodyPr>
            <a:normAutofit lnSpcReduction="10000"/>
          </a:bodyPr>
          <a:lstStyle/>
          <a:p>
            <a:r>
              <a:rPr lang="en-US" sz="2800" dirty="0"/>
              <a:t>When the circumference of the loop becomes less than 1⁄3 λ, the current in the loop becomes relatively uniform all the way around the loop</a:t>
            </a:r>
          </a:p>
          <a:p>
            <a:pPr lvl="1"/>
            <a:r>
              <a:rPr lang="en-US" dirty="0"/>
              <a:t>Image in Fig. 7-10 a small loop rotated 90 degrees from the loop in the figure</a:t>
            </a:r>
          </a:p>
          <a:p>
            <a:r>
              <a:rPr lang="en-US" sz="2800" dirty="0"/>
              <a:t>Causes radiation pattern to develop sharp nulls broadside to the plane of the loop</a:t>
            </a:r>
          </a:p>
          <a:p>
            <a:r>
              <a:rPr lang="en-US" sz="2800" dirty="0"/>
              <a:t>In wide use as receiving antennas and portable or low-profile transmitting antennas</a:t>
            </a:r>
          </a:p>
          <a:p>
            <a:r>
              <a:rPr lang="en-US" sz="2800" dirty="0"/>
              <a:t>The sharp null broadside to the loop makes them effective for direction-finding</a:t>
            </a:r>
          </a:p>
        </p:txBody>
      </p:sp>
      <p:pic>
        <p:nvPicPr>
          <p:cNvPr id="5" name="Picture 4">
            <a:extLst>
              <a:ext uri="{FF2B5EF4-FFF2-40B4-BE49-F238E27FC236}">
                <a16:creationId xmlns:a16="http://schemas.microsoft.com/office/drawing/2014/main" id="{69A94A0A-C63F-9D06-C8BD-5349E28A0255}"/>
              </a:ext>
            </a:extLst>
          </p:cNvPr>
          <p:cNvPicPr>
            <a:picLocks noChangeAspect="1"/>
          </p:cNvPicPr>
          <p:nvPr/>
        </p:nvPicPr>
        <p:blipFill>
          <a:blip r:embed="rId2"/>
          <a:stretch>
            <a:fillRect/>
          </a:stretch>
        </p:blipFill>
        <p:spPr>
          <a:xfrm>
            <a:off x="9271787" y="365125"/>
            <a:ext cx="2920213" cy="2388710"/>
          </a:xfrm>
          <a:prstGeom prst="rect">
            <a:avLst/>
          </a:prstGeom>
        </p:spPr>
      </p:pic>
      <p:sp>
        <p:nvSpPr>
          <p:cNvPr id="6" name="TextBox 5">
            <a:extLst>
              <a:ext uri="{FF2B5EF4-FFF2-40B4-BE49-F238E27FC236}">
                <a16:creationId xmlns:a16="http://schemas.microsoft.com/office/drawing/2014/main" id="{13D83C40-331A-8026-82D2-234F9DCD8311}"/>
              </a:ext>
            </a:extLst>
          </p:cNvPr>
          <p:cNvSpPr txBox="1"/>
          <p:nvPr/>
        </p:nvSpPr>
        <p:spPr>
          <a:xfrm>
            <a:off x="9792586" y="3180836"/>
            <a:ext cx="2073349" cy="1200329"/>
          </a:xfrm>
          <a:prstGeom prst="rect">
            <a:avLst/>
          </a:prstGeom>
          <a:noFill/>
        </p:spPr>
        <p:txBody>
          <a:bodyPr wrap="square" rtlCol="0">
            <a:spAutoFit/>
          </a:bodyPr>
          <a:lstStyle/>
          <a:p>
            <a:pPr algn="ctr"/>
            <a:r>
              <a:rPr lang="en-US" sz="2400" dirty="0">
                <a:solidFill>
                  <a:srgbClr val="23408E"/>
                </a:solidFill>
              </a:rPr>
              <a:t>Typical small loop portable HF antenna</a:t>
            </a:r>
          </a:p>
        </p:txBody>
      </p:sp>
      <p:pic>
        <p:nvPicPr>
          <p:cNvPr id="4" name="Picture 3">
            <a:extLst>
              <a:ext uri="{FF2B5EF4-FFF2-40B4-BE49-F238E27FC236}">
                <a16:creationId xmlns:a16="http://schemas.microsoft.com/office/drawing/2014/main" id="{C9441986-F240-1ED7-6F73-E8AB19C67A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240882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randombar(horizontal)">
                                      <p:cBhvr>
                                        <p:cTn id="35" dur="500"/>
                                        <p:tgtEl>
                                          <p:spTgt spid="5"/>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randombar(horizontal)">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85FAB-B502-410C-BB47-D962D659D23A}"/>
              </a:ext>
            </a:extLst>
          </p:cNvPr>
          <p:cNvSpPr>
            <a:spLocks noGrp="1"/>
          </p:cNvSpPr>
          <p:nvPr>
            <p:ph type="title"/>
          </p:nvPr>
        </p:nvSpPr>
        <p:spPr/>
        <p:txBody>
          <a:bodyPr/>
          <a:lstStyle/>
          <a:p>
            <a:r>
              <a:rPr lang="en-US" dirty="0"/>
              <a:t>Halo Antennas</a:t>
            </a:r>
          </a:p>
        </p:txBody>
      </p:sp>
      <p:sp>
        <p:nvSpPr>
          <p:cNvPr id="3" name="Content Placeholder 2">
            <a:extLst>
              <a:ext uri="{FF2B5EF4-FFF2-40B4-BE49-F238E27FC236}">
                <a16:creationId xmlns:a16="http://schemas.microsoft.com/office/drawing/2014/main" id="{16FC6293-7D27-473B-9116-ADEAE201018A}"/>
              </a:ext>
            </a:extLst>
          </p:cNvPr>
          <p:cNvSpPr>
            <a:spLocks noGrp="1"/>
          </p:cNvSpPr>
          <p:nvPr>
            <p:ph idx="1"/>
          </p:nvPr>
        </p:nvSpPr>
        <p:spPr>
          <a:xfrm>
            <a:off x="609600" y="2169994"/>
            <a:ext cx="10972800" cy="4380228"/>
          </a:xfrm>
        </p:spPr>
        <p:txBody>
          <a:bodyPr/>
          <a:lstStyle/>
          <a:p>
            <a:r>
              <a:rPr lang="en-US" dirty="0"/>
              <a:t>Dipole bent into a circle or square (the “squalo”) with the ends separated by a small gap </a:t>
            </a:r>
          </a:p>
          <a:p>
            <a:r>
              <a:rPr lang="en-US" dirty="0"/>
              <a:t>Not a continuous loop, but often viewed as a 1⁄2 λ loop</a:t>
            </a:r>
          </a:p>
          <a:p>
            <a:r>
              <a:rPr lang="en-US" dirty="0"/>
              <a:t>Usually mounted horizontally so they produce an omnidirectional pattern with the horizontal polarization preferred for VHF weak-signal operation</a:t>
            </a:r>
          </a:p>
          <a:p>
            <a:r>
              <a:rPr lang="en-US" dirty="0"/>
              <a:t> Halos for 6 and 2 meters can be mounted on a vehicle for mobile operation</a:t>
            </a:r>
          </a:p>
          <a:p>
            <a:endParaRPr lang="en-US" dirty="0"/>
          </a:p>
        </p:txBody>
      </p:sp>
      <p:pic>
        <p:nvPicPr>
          <p:cNvPr id="4" name="Picture 3">
            <a:extLst>
              <a:ext uri="{FF2B5EF4-FFF2-40B4-BE49-F238E27FC236}">
                <a16:creationId xmlns:a16="http://schemas.microsoft.com/office/drawing/2014/main" id="{B6CAAE95-6F39-2F15-2681-401A2D7D4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380775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FB03B-CC59-4656-A707-0396A87CE10A}"/>
              </a:ext>
            </a:extLst>
          </p:cNvPr>
          <p:cNvSpPr>
            <a:spLocks noGrp="1"/>
          </p:cNvSpPr>
          <p:nvPr>
            <p:ph type="title"/>
          </p:nvPr>
        </p:nvSpPr>
        <p:spPr>
          <a:xfrm>
            <a:off x="533400" y="2667000"/>
            <a:ext cx="10972800" cy="1143000"/>
          </a:xfrm>
        </p:spPr>
        <p:txBody>
          <a:bodyPr/>
          <a:lstStyle/>
          <a:p>
            <a:r>
              <a:rPr lang="en-US" b="1" dirty="0">
                <a:solidFill>
                  <a:srgbClr val="23408E"/>
                </a:solidFill>
              </a:rPr>
              <a:t>PRACTICE QUESTIONS</a:t>
            </a:r>
          </a:p>
        </p:txBody>
      </p:sp>
      <p:pic>
        <p:nvPicPr>
          <p:cNvPr id="3" name="Picture 2">
            <a:extLst>
              <a:ext uri="{FF2B5EF4-FFF2-40B4-BE49-F238E27FC236}">
                <a16:creationId xmlns:a16="http://schemas.microsoft.com/office/drawing/2014/main" id="{CE4C4C1E-B747-7569-B6AE-75E7DC2705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21606593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TotalTime>
  <Words>3290</Words>
  <Application>Microsoft Office PowerPoint</Application>
  <PresentationFormat>Widescreen</PresentationFormat>
  <Paragraphs>302</Paragraphs>
  <Slides>54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Arial Narrow</vt:lpstr>
      <vt:lpstr>Bahnschrift SemiBold Condensed</vt:lpstr>
      <vt:lpstr>Calibri</vt:lpstr>
      <vt:lpstr>Cambria Math</vt:lpstr>
      <vt:lpstr>Office Theme</vt:lpstr>
      <vt:lpstr>PowerPoint Presentation</vt:lpstr>
      <vt:lpstr>Resource &amp; Reference</vt:lpstr>
      <vt:lpstr>Chapter 7 Part 2 of 2  ARRL General Class Antennas Sections 7.3, 7.4, 7.5  Loop Antennas, Specialized Antennas, Feed Lines </vt:lpstr>
      <vt:lpstr>Section 7.3 Loop Antennas</vt:lpstr>
      <vt:lpstr>Quad and Delta Loop Beams</vt:lpstr>
      <vt:lpstr>Fig. 7.10  1-Wavelength Loop Antenna</vt:lpstr>
      <vt:lpstr>Small Loops</vt:lpstr>
      <vt:lpstr>Halo Antennas</vt:lpstr>
      <vt:lpstr>PRACTICE QUESTIONS</vt:lpstr>
      <vt:lpstr>In which direction is the maximum radiation from a VHF/UHF “halo” antenna?</vt:lpstr>
      <vt:lpstr>In which direction or directions does an electrically small loop (less than 1⁄10 wavelength in circumference) have nulls in its radiation pattern?</vt:lpstr>
      <vt:lpstr>Section 7.4:  Specialized Antennas Random Wire Antennas</vt:lpstr>
      <vt:lpstr>Stacked Antennas</vt:lpstr>
      <vt:lpstr>Fig. 7.14: Stacked Antennas</vt:lpstr>
      <vt:lpstr>Log Periodic Antennas (or Logs) … See Fig. 7.15</vt:lpstr>
      <vt:lpstr>Fig. 7.15: Log Periodic Antenna</vt:lpstr>
      <vt:lpstr>Beverage Antennas</vt:lpstr>
      <vt:lpstr>Fig. 7.16: Beverage Antenna</vt:lpstr>
      <vt:lpstr>Multiband Antennas</vt:lpstr>
      <vt:lpstr>Fig 7.17: Traps</vt:lpstr>
      <vt:lpstr>Trap Dipoles (cont.)</vt:lpstr>
      <vt:lpstr>PRACTICE QUESTIONS</vt:lpstr>
      <vt:lpstr>What is a characteristic of a random-wire HF antenna connected directly to the transmitter?</vt:lpstr>
      <vt:lpstr>In free space, how does the gain of two three-element, horizontally polarized Yagi antennas spaced vertically 1⁄2 wavelength apart typically compare to the gain of a single three-element Yagi?</vt:lpstr>
      <vt:lpstr>What is the primary function of antenna traps?</vt:lpstr>
      <vt:lpstr>What is an advantage of vertical stacking of horizontally polarized Yagi antennas?</vt:lpstr>
      <vt:lpstr>Which of the following is an advantage of a log periodic antenna?</vt:lpstr>
      <vt:lpstr>Which of the following describes a log-periodic antenna?</vt:lpstr>
      <vt:lpstr>What is the primary use of a Beverage antenna?</vt:lpstr>
      <vt:lpstr>Which of the following is a disadvantage of multiband antennas?</vt:lpstr>
      <vt:lpstr>Section 7.5 Feed Lines / Characteristic Impedance</vt:lpstr>
      <vt:lpstr>Fig 7.18</vt:lpstr>
      <vt:lpstr>Forward &amp; Reflected Power &amp; SWR</vt:lpstr>
      <vt:lpstr>SWR</vt:lpstr>
      <vt:lpstr>Calculating SWR</vt:lpstr>
      <vt:lpstr>SWR (cont.)</vt:lpstr>
      <vt:lpstr>Impedance Matching</vt:lpstr>
      <vt:lpstr>Impedance Matching (cont.)</vt:lpstr>
      <vt:lpstr>Fig. 7.19: T Network</vt:lpstr>
      <vt:lpstr>Feed Line Loss</vt:lpstr>
      <vt:lpstr>PRACTICE QUESTIONS</vt:lpstr>
      <vt:lpstr>What is the purpose of an antenna tuner?</vt:lpstr>
      <vt:lpstr>Which of the following factors determine the characteristic impedance of a parallel conductor feed line?</vt:lpstr>
      <vt:lpstr>What is the relationship between high standing wave ratio (SWR) and transmission line loss?</vt:lpstr>
      <vt:lpstr>What is the nominal characteristic impedance of “window line” transmission line?</vt:lpstr>
      <vt:lpstr>What causes reflected power at an antenna’s feed point?</vt:lpstr>
      <vt:lpstr>How does the attenuation of coaxial cable change with increasing frequency?</vt:lpstr>
      <vt:lpstr>In what units is RF feed line loss usually expressed?</vt:lpstr>
      <vt:lpstr>What must be done to prevent standing waves on a feed line connected to an antenna?</vt:lpstr>
      <vt:lpstr>If the SWR on an antenna feed line is 5:1, and a matching network at the transmitter end of the feed line is adjusted to present a 1:1 SWR to the transmitter, what is the resulting SWR on the feed line?</vt:lpstr>
      <vt:lpstr>What standing wave ratio results from connecting a 50-ohm feed line to a 200-ohm resistive load?</vt:lpstr>
      <vt:lpstr>What standing wave ratio results from connecting a 50-ohm feed line to a 10-ohm resistive load?</vt:lpstr>
      <vt:lpstr>END OF CHAPTER 7 PART 2 OF 2</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Kilpatrick</dc:creator>
  <cp:lastModifiedBy>Jerry Kilpatrick</cp:lastModifiedBy>
  <cp:revision>55</cp:revision>
  <dcterms:created xsi:type="dcterms:W3CDTF">2023-04-13T22:40:08Z</dcterms:created>
  <dcterms:modified xsi:type="dcterms:W3CDTF">2023-06-18T22:49:52Z</dcterms:modified>
</cp:coreProperties>
</file>