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564" r:id="rId5"/>
    <p:sldId id="584" r:id="rId6"/>
    <p:sldId id="585" r:id="rId7"/>
    <p:sldId id="586" r:id="rId8"/>
    <p:sldId id="587" r:id="rId9"/>
    <p:sldId id="588" r:id="rId10"/>
    <p:sldId id="589" r:id="rId11"/>
    <p:sldId id="590" r:id="rId12"/>
    <p:sldId id="591" r:id="rId13"/>
    <p:sldId id="592" r:id="rId14"/>
    <p:sldId id="593" r:id="rId15"/>
    <p:sldId id="594" r:id="rId16"/>
    <p:sldId id="595" r:id="rId17"/>
    <p:sldId id="596" r:id="rId18"/>
    <p:sldId id="597" r:id="rId19"/>
    <p:sldId id="598" r:id="rId20"/>
    <p:sldId id="599" r:id="rId21"/>
    <p:sldId id="600" r:id="rId22"/>
    <p:sldId id="601" r:id="rId23"/>
    <p:sldId id="602" r:id="rId24"/>
    <p:sldId id="603" r:id="rId25"/>
    <p:sldId id="604" r:id="rId26"/>
    <p:sldId id="605" r:id="rId27"/>
    <p:sldId id="529" r:id="rId28"/>
    <p:sldId id="530" r:id="rId29"/>
    <p:sldId id="565" r:id="rId30"/>
    <p:sldId id="566" r:id="rId31"/>
    <p:sldId id="567" r:id="rId32"/>
    <p:sldId id="568" r:id="rId33"/>
    <p:sldId id="569" r:id="rId34"/>
    <p:sldId id="570" r:id="rId35"/>
    <p:sldId id="571" r:id="rId36"/>
    <p:sldId id="572" r:id="rId37"/>
    <p:sldId id="573" r:id="rId38"/>
    <p:sldId id="574" r:id="rId39"/>
    <p:sldId id="575" r:id="rId40"/>
    <p:sldId id="576" r:id="rId41"/>
    <p:sldId id="577" r:id="rId42"/>
    <p:sldId id="578" r:id="rId43"/>
    <p:sldId id="579" r:id="rId44"/>
    <p:sldId id="580" r:id="rId45"/>
    <p:sldId id="581" r:id="rId46"/>
    <p:sldId id="582" r:id="rId47"/>
    <p:sldId id="606" r:id="rId48"/>
    <p:sldId id="619" r:id="rId49"/>
    <p:sldId id="620" r:id="rId50"/>
    <p:sldId id="676" r:id="rId51"/>
    <p:sldId id="621" r:id="rId52"/>
    <p:sldId id="622" r:id="rId53"/>
    <p:sldId id="623" r:id="rId54"/>
    <p:sldId id="607" r:id="rId55"/>
    <p:sldId id="608" r:id="rId56"/>
    <p:sldId id="609" r:id="rId57"/>
    <p:sldId id="610" r:id="rId58"/>
    <p:sldId id="611" r:id="rId59"/>
    <p:sldId id="612" r:id="rId60"/>
    <p:sldId id="613" r:id="rId61"/>
    <p:sldId id="614" r:id="rId62"/>
    <p:sldId id="615" r:id="rId63"/>
    <p:sldId id="616" r:id="rId64"/>
    <p:sldId id="617" r:id="rId65"/>
    <p:sldId id="433" r:id="rId66"/>
    <p:sldId id="67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78D"/>
    <a:srgbClr val="23408E"/>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125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423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6/18/2023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6/18/2023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0A14-7C79-4705-9F01-57CD3D2E569C}"/>
              </a:ext>
            </a:extLst>
          </p:cNvPr>
          <p:cNvSpPr>
            <a:spLocks noGrp="1"/>
          </p:cNvSpPr>
          <p:nvPr>
            <p:ph type="title"/>
          </p:nvPr>
        </p:nvSpPr>
        <p:spPr>
          <a:xfrm>
            <a:off x="381000" y="1524000"/>
            <a:ext cx="10972800" cy="1066800"/>
          </a:xfrm>
        </p:spPr>
        <p:txBody>
          <a:bodyPr/>
          <a:lstStyle/>
          <a:p>
            <a:pPr algn="l"/>
            <a:r>
              <a:rPr lang="en-US" sz="3200" dirty="0"/>
              <a:t>Example: What is the approximate length in feet of a 1⁄2-wave dipole for 14.250 MHz?</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005D4F-BF95-4C64-AFAA-FB2B716CC39D}"/>
                  </a:ext>
                </a:extLst>
              </p:cNvPr>
              <p:cNvSpPr txBox="1"/>
              <p:nvPr/>
            </p:nvSpPr>
            <p:spPr>
              <a:xfrm>
                <a:off x="990600" y="3429000"/>
                <a:ext cx="8839200" cy="667170"/>
              </a:xfrm>
              <a:prstGeom prst="rect">
                <a:avLst/>
              </a:prstGeom>
              <a:noFill/>
            </p:spPr>
            <p:txBody>
              <a:bodyPr wrap="square" lIns="0" tIns="0" rIns="0" bIns="0" rtlCol="0">
                <a:spAutoFit/>
              </a:bodyPr>
              <a:lstStyle/>
              <a:p>
                <a14:m>
                  <m:oMath xmlns:m="http://schemas.openxmlformats.org/officeDocument/2006/math">
                    <m:r>
                      <a:rPr lang="en-US" sz="2800" b="0" i="1" smtClean="0">
                        <a:solidFill>
                          <a:srgbClr val="23408E"/>
                        </a:solidFill>
                        <a:latin typeface="Cambria Math" panose="02040503050406030204" pitchFamily="18" charset="0"/>
                        <a:ea typeface="Cambria Math" panose="02040503050406030204" pitchFamily="18" charset="0"/>
                      </a:rPr>
                      <m:t>𝐹𝑟𝑒𝑒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𝑆𝑝𝑎𝑐𝑒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𝐿𝑒𝑛𝑔𝑡h</m:t>
                    </m:r>
                    <m:r>
                      <a:rPr lang="en-US" sz="2800" b="0" i="1" smtClean="0">
                        <a:solidFill>
                          <a:srgbClr val="23408E"/>
                        </a:solidFill>
                        <a:latin typeface="Cambria Math" panose="02040503050406030204" pitchFamily="18" charset="0"/>
                        <a:ea typeface="Cambria Math" panose="02040503050406030204" pitchFamily="18" charset="0"/>
                      </a:rPr>
                      <m:t>= </m:t>
                    </m:r>
                    <m:f>
                      <m:fPr>
                        <m:ctrlPr>
                          <a:rPr lang="en-US" sz="2800" b="0" i="1" smtClean="0">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𝑓𝑟𝑒𝑞𝑢𝑒𝑛𝑐𝑦</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𝑀𝐻𝑧</m:t>
                        </m:r>
                        <m:r>
                          <a:rPr lang="en-US" sz="2800" b="0" i="1" smtClean="0">
                            <a:solidFill>
                              <a:srgbClr val="23408E"/>
                            </a:solidFill>
                            <a:latin typeface="Cambria Math" panose="02040503050406030204" pitchFamily="18" charset="0"/>
                            <a:ea typeface="Cambria Math" panose="02040503050406030204" pitchFamily="18" charset="0"/>
                          </a:rPr>
                          <m:t>)</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a:t>
                </a:r>
                <a14:m>
                  <m:oMath xmlns:m="http://schemas.openxmlformats.org/officeDocument/2006/math">
                    <m:f>
                      <m:fPr>
                        <m:ctrlPr>
                          <a:rPr lang="en-US" sz="2800" i="1">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14.25</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34.5 ft</a:t>
                </a:r>
              </a:p>
            </p:txBody>
          </p:sp>
        </mc:Choice>
        <mc:Fallback xmlns="">
          <p:sp>
            <p:nvSpPr>
              <p:cNvPr id="4" name="TextBox 3">
                <a:extLst>
                  <a:ext uri="{FF2B5EF4-FFF2-40B4-BE49-F238E27FC236}">
                    <a16:creationId xmlns:a16="http://schemas.microsoft.com/office/drawing/2014/main" id="{2B005D4F-BF95-4C64-AFAA-FB2B716CC39D}"/>
                  </a:ext>
                </a:extLst>
              </p:cNvPr>
              <p:cNvSpPr txBox="1">
                <a:spLocks noRot="1" noChangeAspect="1" noMove="1" noResize="1" noEditPoints="1" noAdjustHandles="1" noChangeArrowheads="1" noChangeShapeType="1" noTextEdit="1"/>
              </p:cNvSpPr>
              <p:nvPr/>
            </p:nvSpPr>
            <p:spPr>
              <a:xfrm>
                <a:off x="990600" y="3429000"/>
                <a:ext cx="8839200" cy="667170"/>
              </a:xfrm>
              <a:prstGeom prst="rect">
                <a:avLst/>
              </a:prstGeom>
              <a:blipFill>
                <a:blip r:embed="rId2"/>
                <a:stretch>
                  <a:fillRect t="-4587" b="-825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1BF6A572-39CD-FBB2-BD32-FCCAB19BD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14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58894-80F2-425A-A578-248E3BA3649D}"/>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id="{3FF61030-299A-4D13-A394-B35500AF0F07}"/>
              </a:ext>
            </a:extLst>
          </p:cNvPr>
          <p:cNvSpPr>
            <a:spLocks noGrp="1"/>
          </p:cNvSpPr>
          <p:nvPr>
            <p:ph idx="1"/>
          </p:nvPr>
        </p:nvSpPr>
        <p:spPr>
          <a:xfrm>
            <a:off x="609600" y="1977656"/>
            <a:ext cx="10972800" cy="4572566"/>
          </a:xfrm>
        </p:spPr>
        <p:txBody>
          <a:bodyPr>
            <a:normAutofit/>
          </a:bodyPr>
          <a:lstStyle/>
          <a:p>
            <a:r>
              <a:rPr lang="en-US" dirty="0"/>
              <a:t>Center-fed dipoles are easiest to use on the band for which they are resonant</a:t>
            </a:r>
          </a:p>
          <a:p>
            <a:r>
              <a:rPr lang="en-US" dirty="0"/>
              <a:t>The feed point impedance is a good match for 50 or 75-Ω coax and for coax on odd multiples of the fundamental frequency</a:t>
            </a:r>
          </a:p>
          <a:p>
            <a:r>
              <a:rPr lang="en-US" dirty="0"/>
              <a:t>A dipole doesn’t need to be straight to be effective</a:t>
            </a:r>
          </a:p>
          <a:p>
            <a:pPr lvl="1"/>
            <a:r>
              <a:rPr lang="en-US" dirty="0"/>
              <a:t>Dipole can be supported in the center where the feed line can be conveniently attached</a:t>
            </a:r>
          </a:p>
          <a:p>
            <a:pPr lvl="1"/>
            <a:r>
              <a:rPr lang="en-US" dirty="0"/>
              <a:t>This configuration is called an </a:t>
            </a:r>
            <a:r>
              <a:rPr lang="en-US" i="1" dirty="0">
                <a:solidFill>
                  <a:srgbClr val="C00000"/>
                </a:solidFill>
              </a:rPr>
              <a:t>inverted V</a:t>
            </a:r>
            <a:endParaRPr lang="en-US" dirty="0"/>
          </a:p>
          <a:p>
            <a:pPr lvl="1"/>
            <a:r>
              <a:rPr lang="en-US" dirty="0"/>
              <a:t>As long as the legs of the dipole form an angle of 90 degrees or more, the inverted V is nearly as effective as a horizontally installed dipole</a:t>
            </a:r>
          </a:p>
          <a:p>
            <a:endParaRPr lang="en-US" dirty="0"/>
          </a:p>
        </p:txBody>
      </p:sp>
      <p:pic>
        <p:nvPicPr>
          <p:cNvPr id="4" name="Picture 3">
            <a:extLst>
              <a:ext uri="{FF2B5EF4-FFF2-40B4-BE49-F238E27FC236}">
                <a16:creationId xmlns:a16="http://schemas.microsoft.com/office/drawing/2014/main" id="{9CAF9B5F-5342-DA31-9803-2C144D0855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632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2975-575D-4978-A502-FFE4E5A2AEDE}"/>
              </a:ext>
            </a:extLst>
          </p:cNvPr>
          <p:cNvSpPr>
            <a:spLocks noGrp="1"/>
          </p:cNvSpPr>
          <p:nvPr>
            <p:ph type="title"/>
          </p:nvPr>
        </p:nvSpPr>
        <p:spPr/>
        <p:txBody>
          <a:bodyPr/>
          <a:lstStyle/>
          <a:p>
            <a:r>
              <a:rPr lang="en-US" dirty="0"/>
              <a:t>Ground Plane Verticals</a:t>
            </a:r>
          </a:p>
        </p:txBody>
      </p:sp>
      <p:sp>
        <p:nvSpPr>
          <p:cNvPr id="3" name="Content Placeholder 2">
            <a:extLst>
              <a:ext uri="{FF2B5EF4-FFF2-40B4-BE49-F238E27FC236}">
                <a16:creationId xmlns:a16="http://schemas.microsoft.com/office/drawing/2014/main" id="{6B6E5B55-CD6E-4E8B-8F5E-6D358C6F4CA0}"/>
              </a:ext>
            </a:extLst>
          </p:cNvPr>
          <p:cNvSpPr>
            <a:spLocks noGrp="1"/>
          </p:cNvSpPr>
          <p:nvPr>
            <p:ph idx="1"/>
          </p:nvPr>
        </p:nvSpPr>
        <p:spPr>
          <a:xfrm>
            <a:off x="381000" y="2169994"/>
            <a:ext cx="11353800" cy="4380228"/>
          </a:xfrm>
        </p:spPr>
        <p:txBody>
          <a:bodyPr>
            <a:normAutofit/>
          </a:bodyPr>
          <a:lstStyle/>
          <a:p>
            <a:r>
              <a:rPr lang="en-US" dirty="0"/>
              <a:t>The ground-plane antenna is one-half of a dipole with the missing portion made up by an electrical mirror, called the </a:t>
            </a:r>
            <a:r>
              <a:rPr lang="en-US" i="1" dirty="0">
                <a:solidFill>
                  <a:srgbClr val="C00000"/>
                </a:solidFill>
              </a:rPr>
              <a:t>ground plane</a:t>
            </a:r>
          </a:p>
          <a:p>
            <a:pPr lvl="1"/>
            <a:r>
              <a:rPr lang="en-US" dirty="0"/>
              <a:t>Made from sheet metal or a screen of </a:t>
            </a:r>
            <a:r>
              <a:rPr lang="en-US" i="1" dirty="0">
                <a:solidFill>
                  <a:srgbClr val="C00000"/>
                </a:solidFill>
              </a:rPr>
              <a:t>radial</a:t>
            </a:r>
            <a:r>
              <a:rPr lang="en-US" dirty="0"/>
              <a:t> wires</a:t>
            </a:r>
          </a:p>
          <a:p>
            <a:pPr lvl="1"/>
            <a:r>
              <a:rPr lang="en-US" dirty="0"/>
              <a:t>Basic ground-plane is 1⁄4-wavelength (λ/4) long with feed point at the junction of antenna and ground plane</a:t>
            </a:r>
          </a:p>
          <a:p>
            <a:r>
              <a:rPr lang="en-US" dirty="0"/>
              <a:t>For HF ground-plane antennas at ground level, radial wires are laid on surface of ground or buried within a few inches of surface</a:t>
            </a:r>
          </a:p>
        </p:txBody>
      </p:sp>
      <p:pic>
        <p:nvPicPr>
          <p:cNvPr id="4" name="Picture 3">
            <a:extLst>
              <a:ext uri="{FF2B5EF4-FFF2-40B4-BE49-F238E27FC236}">
                <a16:creationId xmlns:a16="http://schemas.microsoft.com/office/drawing/2014/main" id="{B35554A8-F7DB-03D7-AF95-85952109A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056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AA05-E454-4A92-B03B-D98DD023E887}"/>
              </a:ext>
            </a:extLst>
          </p:cNvPr>
          <p:cNvSpPr>
            <a:spLocks noGrp="1"/>
          </p:cNvSpPr>
          <p:nvPr>
            <p:ph type="title"/>
          </p:nvPr>
        </p:nvSpPr>
        <p:spPr/>
        <p:txBody>
          <a:bodyPr/>
          <a:lstStyle/>
          <a:p>
            <a:r>
              <a:rPr lang="en-US" dirty="0"/>
              <a:t>Ground Plane Verticals (cont.)</a:t>
            </a:r>
          </a:p>
        </p:txBody>
      </p:sp>
      <p:sp>
        <p:nvSpPr>
          <p:cNvPr id="3" name="Content Placeholder 2">
            <a:extLst>
              <a:ext uri="{FF2B5EF4-FFF2-40B4-BE49-F238E27FC236}">
                <a16:creationId xmlns:a16="http://schemas.microsoft.com/office/drawing/2014/main" id="{4A669519-5992-4761-85D7-186C976D1AFD}"/>
              </a:ext>
            </a:extLst>
          </p:cNvPr>
          <p:cNvSpPr>
            <a:spLocks noGrp="1"/>
          </p:cNvSpPr>
          <p:nvPr>
            <p:ph idx="1"/>
          </p:nvPr>
        </p:nvSpPr>
        <p:spPr/>
        <p:txBody>
          <a:bodyPr/>
          <a:lstStyle/>
          <a:p>
            <a:r>
              <a:rPr lang="en-US" dirty="0"/>
              <a:t>Ground-planes are called </a:t>
            </a:r>
            <a:r>
              <a:rPr lang="en-US" i="1" dirty="0">
                <a:solidFill>
                  <a:srgbClr val="C00000"/>
                </a:solidFill>
              </a:rPr>
              <a:t>verticals</a:t>
            </a:r>
            <a:r>
              <a:rPr lang="en-US" dirty="0"/>
              <a:t> because that’s the usual way of constructing and installing them</a:t>
            </a:r>
          </a:p>
          <a:p>
            <a:r>
              <a:rPr lang="en-US" dirty="0"/>
              <a:t>Ground-plane radiates best broadside to its axis</a:t>
            </a:r>
          </a:p>
          <a:p>
            <a:r>
              <a:rPr lang="en-US" dirty="0"/>
              <a:t>If installed vertically, the ground-plane antenna’s pattern is omnidirectional, uniform in all azimuth angles or directions</a:t>
            </a:r>
          </a:p>
          <a:p>
            <a:pPr lvl="1"/>
            <a:r>
              <a:rPr lang="en-US" dirty="0"/>
              <a:t>Useful for VHF and UHF mobile/portable communications where signals may come from any direction</a:t>
            </a:r>
          </a:p>
        </p:txBody>
      </p:sp>
      <p:pic>
        <p:nvPicPr>
          <p:cNvPr id="4" name="Picture 3">
            <a:extLst>
              <a:ext uri="{FF2B5EF4-FFF2-40B4-BE49-F238E27FC236}">
                <a16:creationId xmlns:a16="http://schemas.microsoft.com/office/drawing/2014/main" id="{9B426706-ED6A-AD64-9F2A-43FFEEF8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178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7C928-62E8-4DDC-97C9-AE3BA1DD98E6}"/>
              </a:ext>
            </a:extLst>
          </p:cNvPr>
          <p:cNvSpPr>
            <a:spLocks noGrp="1"/>
          </p:cNvSpPr>
          <p:nvPr>
            <p:ph type="title"/>
          </p:nvPr>
        </p:nvSpPr>
        <p:spPr>
          <a:xfrm>
            <a:off x="152400" y="543370"/>
            <a:ext cx="5621079" cy="874595"/>
          </a:xfrm>
        </p:spPr>
        <p:txBody>
          <a:bodyPr>
            <a:normAutofit/>
          </a:bodyPr>
          <a:lstStyle/>
          <a:p>
            <a:pPr algn="l"/>
            <a:r>
              <a:rPr lang="en-US" dirty="0"/>
              <a:t>Fig 7.3: Ground Plane</a:t>
            </a:r>
          </a:p>
        </p:txBody>
      </p:sp>
      <p:pic>
        <p:nvPicPr>
          <p:cNvPr id="5" name="Picture 4">
            <a:extLst>
              <a:ext uri="{FF2B5EF4-FFF2-40B4-BE49-F238E27FC236}">
                <a16:creationId xmlns:a16="http://schemas.microsoft.com/office/drawing/2014/main" id="{836CF9AE-FC58-4F33-A8D3-EB66F210520E}"/>
              </a:ext>
            </a:extLst>
          </p:cNvPr>
          <p:cNvPicPr>
            <a:picLocks noChangeAspect="1"/>
          </p:cNvPicPr>
          <p:nvPr/>
        </p:nvPicPr>
        <p:blipFill>
          <a:blip r:embed="rId2"/>
          <a:stretch>
            <a:fillRect/>
          </a:stretch>
        </p:blipFill>
        <p:spPr>
          <a:xfrm>
            <a:off x="6857999" y="381000"/>
            <a:ext cx="5181601" cy="6172200"/>
          </a:xfrm>
          <a:prstGeom prst="rect">
            <a:avLst/>
          </a:prstGeom>
        </p:spPr>
      </p:pic>
      <p:sp>
        <p:nvSpPr>
          <p:cNvPr id="6" name="TextBox 5">
            <a:extLst>
              <a:ext uri="{FF2B5EF4-FFF2-40B4-BE49-F238E27FC236}">
                <a16:creationId xmlns:a16="http://schemas.microsoft.com/office/drawing/2014/main" id="{8B001E5A-1C91-4D17-B4D3-53B6F9D68117}"/>
              </a:ext>
            </a:extLst>
          </p:cNvPr>
          <p:cNvSpPr txBox="1"/>
          <p:nvPr/>
        </p:nvSpPr>
        <p:spPr>
          <a:xfrm>
            <a:off x="262071" y="1515518"/>
            <a:ext cx="6324600" cy="432426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The ground plane, whether made of solid metal or radial wires, creates an electrical mirror image of the 1⁄4-wavelength antenna. This creates the electrical equivalent of a dipole antenna.</a:t>
            </a:r>
          </a:p>
          <a:p>
            <a:endParaRPr lang="en-US" sz="2000" dirty="0">
              <a:latin typeface="Calibri" panose="020F0502020204030204" pitchFamily="34" charset="0"/>
              <a:cs typeface="Calibri" panose="020F0502020204030204" pitchFamily="34" charset="0"/>
            </a:endParaRPr>
          </a:p>
          <a:p>
            <a:r>
              <a:rPr lang="en-US" sz="2500" dirty="0">
                <a:latin typeface="Calibri" panose="020F0502020204030204" pitchFamily="34" charset="0"/>
                <a:cs typeface="Calibri" panose="020F0502020204030204" pitchFamily="34" charset="0"/>
              </a:rPr>
              <a:t>The feed point impedance at the base of the ideal ground-plane is 35 Ω, half of a complete dipole’s impedance, because only half of the antenna is physically there and able to radiate energy.</a:t>
            </a:r>
          </a:p>
        </p:txBody>
      </p:sp>
      <p:pic>
        <p:nvPicPr>
          <p:cNvPr id="3" name="Picture 2">
            <a:extLst>
              <a:ext uri="{FF2B5EF4-FFF2-40B4-BE49-F238E27FC236}">
                <a16:creationId xmlns:a16="http://schemas.microsoft.com/office/drawing/2014/main" id="{E34D153C-A141-9BF7-CDE9-0BC06455B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7988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0FFF-1A64-4657-989D-DB2988B615D2}"/>
              </a:ext>
            </a:extLst>
          </p:cNvPr>
          <p:cNvSpPr>
            <a:spLocks noGrp="1"/>
          </p:cNvSpPr>
          <p:nvPr>
            <p:ph type="title"/>
          </p:nvPr>
        </p:nvSpPr>
        <p:spPr>
          <a:xfrm>
            <a:off x="304800" y="1295400"/>
            <a:ext cx="5149702" cy="874595"/>
          </a:xfrm>
        </p:spPr>
        <p:txBody>
          <a:bodyPr>
            <a:normAutofit/>
          </a:bodyPr>
          <a:lstStyle/>
          <a:p>
            <a:pPr algn="l"/>
            <a:r>
              <a:rPr lang="en-US" dirty="0"/>
              <a:t>Fig 7.4: Ground Plane</a:t>
            </a:r>
          </a:p>
        </p:txBody>
      </p:sp>
      <p:pic>
        <p:nvPicPr>
          <p:cNvPr id="5" name="Picture 4">
            <a:extLst>
              <a:ext uri="{FF2B5EF4-FFF2-40B4-BE49-F238E27FC236}">
                <a16:creationId xmlns:a16="http://schemas.microsoft.com/office/drawing/2014/main" id="{8396539C-FA75-41DC-A530-B484EFC45312}"/>
              </a:ext>
            </a:extLst>
          </p:cNvPr>
          <p:cNvPicPr>
            <a:picLocks noChangeAspect="1"/>
          </p:cNvPicPr>
          <p:nvPr/>
        </p:nvPicPr>
        <p:blipFill>
          <a:blip r:embed="rId2"/>
          <a:stretch>
            <a:fillRect/>
          </a:stretch>
        </p:blipFill>
        <p:spPr>
          <a:xfrm>
            <a:off x="6258794" y="152400"/>
            <a:ext cx="5743276" cy="6400800"/>
          </a:xfrm>
          <a:prstGeom prst="rect">
            <a:avLst/>
          </a:prstGeom>
        </p:spPr>
      </p:pic>
      <p:sp>
        <p:nvSpPr>
          <p:cNvPr id="6" name="TextBox 5">
            <a:extLst>
              <a:ext uri="{FF2B5EF4-FFF2-40B4-BE49-F238E27FC236}">
                <a16:creationId xmlns:a16="http://schemas.microsoft.com/office/drawing/2014/main" id="{F50FA3E1-1F5C-44D2-BC79-57400EEDF49B}"/>
              </a:ext>
            </a:extLst>
          </p:cNvPr>
          <p:cNvSpPr txBox="1"/>
          <p:nvPr/>
        </p:nvSpPr>
        <p:spPr>
          <a:xfrm>
            <a:off x="189930" y="2169995"/>
            <a:ext cx="5906070" cy="378565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feed point impedance of a ground-plane antenna with radials perpendicular to the antenna is approximately 35 Ω, resulting in a 1.4:1 SWR with 50-Ω coaxial cable. Drooping or sloping the radials gradually raises the feed point impedance until, with the radials drooped so far as to become the other half of a dipole, feed point impedance becomes 72 Ω. A 50-Ω feed point is reached with radials drooping approximately 45 degrees.</a:t>
            </a:r>
          </a:p>
        </p:txBody>
      </p:sp>
      <p:pic>
        <p:nvPicPr>
          <p:cNvPr id="3" name="Picture 2">
            <a:extLst>
              <a:ext uri="{FF2B5EF4-FFF2-40B4-BE49-F238E27FC236}">
                <a16:creationId xmlns:a16="http://schemas.microsoft.com/office/drawing/2014/main" id="{FDBD3582-E4C6-1EC6-45FA-058699248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05104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E599-4B99-4D43-B707-1073C7CADFCE}"/>
              </a:ext>
            </a:extLst>
          </p:cNvPr>
          <p:cNvSpPr>
            <a:spLocks noGrp="1"/>
          </p:cNvSpPr>
          <p:nvPr>
            <p:ph type="title"/>
          </p:nvPr>
        </p:nvSpPr>
        <p:spPr/>
        <p:txBody>
          <a:bodyPr/>
          <a:lstStyle/>
          <a:p>
            <a:r>
              <a:rPr lang="en-US" dirty="0"/>
              <a:t>Ground Planes (cont.)</a:t>
            </a:r>
          </a:p>
        </p:txBody>
      </p:sp>
      <p:sp>
        <p:nvSpPr>
          <p:cNvPr id="3" name="Content Placeholder 2">
            <a:extLst>
              <a:ext uri="{FF2B5EF4-FFF2-40B4-BE49-F238E27FC236}">
                <a16:creationId xmlns:a16="http://schemas.microsoft.com/office/drawing/2014/main" id="{4696139A-76CD-452C-935D-05CA8AED1908}"/>
              </a:ext>
            </a:extLst>
          </p:cNvPr>
          <p:cNvSpPr>
            <a:spLocks noGrp="1"/>
          </p:cNvSpPr>
          <p:nvPr>
            <p:ph idx="1"/>
          </p:nvPr>
        </p:nvSpPr>
        <p:spPr>
          <a:xfrm>
            <a:off x="609600" y="2169994"/>
            <a:ext cx="10972800" cy="4380228"/>
          </a:xfrm>
        </p:spPr>
        <p:txBody>
          <a:bodyPr/>
          <a:lstStyle/>
          <a:p>
            <a:r>
              <a:rPr lang="en-US" dirty="0"/>
              <a:t>A droop angle between 30 and 45 degrees as shown in Fig 7.4 results in the feed point impedance increasing to approx. 50 Ω (matches coaxial cable)</a:t>
            </a:r>
          </a:p>
          <a:p>
            <a:r>
              <a:rPr lang="en-US" dirty="0"/>
              <a:t>As with the dipole, it is not useful to provide a one-size-fits-all formula for length of a ground-plane antenna</a:t>
            </a:r>
          </a:p>
          <a:p>
            <a:r>
              <a:rPr lang="en-US" dirty="0"/>
              <a:t>Since the </a:t>
            </a:r>
            <a:r>
              <a:rPr lang="en-US" i="1" dirty="0">
                <a:solidFill>
                  <a:srgbClr val="23408E"/>
                </a:solidFill>
              </a:rPr>
              <a:t>ground-plane is one-half the size of a dipole</a:t>
            </a:r>
            <a:r>
              <a:rPr lang="en-US" dirty="0"/>
              <a:t>, start with one-half the free-space length (246 / f in MHz) and be prepared to trim the antenna’s length</a:t>
            </a:r>
          </a:p>
          <a:p>
            <a:endParaRPr lang="en-US" dirty="0"/>
          </a:p>
        </p:txBody>
      </p:sp>
      <p:pic>
        <p:nvPicPr>
          <p:cNvPr id="4" name="Picture 3">
            <a:extLst>
              <a:ext uri="{FF2B5EF4-FFF2-40B4-BE49-F238E27FC236}">
                <a16:creationId xmlns:a16="http://schemas.microsoft.com/office/drawing/2014/main" id="{CE002E82-B648-C65A-A986-F84FD479F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4970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DB66-868D-4F7C-8415-F78A01DFC2DE}"/>
              </a:ext>
            </a:extLst>
          </p:cNvPr>
          <p:cNvSpPr>
            <a:spLocks noGrp="1"/>
          </p:cNvSpPr>
          <p:nvPr>
            <p:ph type="title"/>
          </p:nvPr>
        </p:nvSpPr>
        <p:spPr>
          <a:xfrm>
            <a:off x="609600" y="1524000"/>
            <a:ext cx="10972800" cy="1143001"/>
          </a:xfrm>
        </p:spPr>
        <p:txBody>
          <a:bodyPr>
            <a:normAutofit/>
          </a:bodyPr>
          <a:lstStyle/>
          <a:p>
            <a:pPr algn="l"/>
            <a:r>
              <a:rPr lang="en-US" sz="3200" dirty="0"/>
              <a:t>Example: What is the approximate length in feet of a 1⁄4-wave monopole antenna cut for 28.5 MHz?</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21958A0-F63C-44C4-86B8-7E78492F4033}"/>
                  </a:ext>
                </a:extLst>
              </p:cNvPr>
              <p:cNvSpPr txBox="1"/>
              <p:nvPr/>
            </p:nvSpPr>
            <p:spPr>
              <a:xfrm>
                <a:off x="1524000" y="3581400"/>
                <a:ext cx="7086600" cy="7586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23408E"/>
                          </a:solidFill>
                          <a:latin typeface="Cambria Math" panose="02040503050406030204" pitchFamily="18" charset="0"/>
                        </a:rPr>
                        <m:t>𝐹𝑟𝑒𝑒</m:t>
                      </m:r>
                      <m:r>
                        <a:rPr lang="en-US" sz="2400" b="0" i="1" smtClean="0">
                          <a:solidFill>
                            <a:srgbClr val="23408E"/>
                          </a:solidFill>
                          <a:latin typeface="Cambria Math" panose="02040503050406030204" pitchFamily="18" charset="0"/>
                        </a:rPr>
                        <m:t> </m:t>
                      </m:r>
                      <m:r>
                        <a:rPr lang="en-US" sz="2400" b="0" i="1" smtClean="0">
                          <a:solidFill>
                            <a:srgbClr val="23408E"/>
                          </a:solidFill>
                          <a:latin typeface="Cambria Math" panose="02040503050406030204" pitchFamily="18" charset="0"/>
                        </a:rPr>
                        <m:t>𝑆𝑝𝑎𝑐𝑒</m:t>
                      </m:r>
                      <m:r>
                        <a:rPr lang="en-US" sz="2400" b="0" i="1" smtClean="0">
                          <a:solidFill>
                            <a:srgbClr val="23408E"/>
                          </a:solidFill>
                          <a:latin typeface="Cambria Math" panose="02040503050406030204" pitchFamily="18" charset="0"/>
                        </a:rPr>
                        <m:t> </m:t>
                      </m:r>
                      <m:r>
                        <a:rPr lang="en-US" sz="2400" b="0" i="1" smtClean="0">
                          <a:solidFill>
                            <a:srgbClr val="23408E"/>
                          </a:solidFill>
                          <a:latin typeface="Cambria Math" panose="02040503050406030204" pitchFamily="18" charset="0"/>
                        </a:rPr>
                        <m:t>𝐿𝑒𝑛𝑔𝑡h</m:t>
                      </m:r>
                      <m:r>
                        <a:rPr lang="en-US" sz="2400" b="0" i="1" smtClean="0">
                          <a:solidFill>
                            <a:srgbClr val="23408E"/>
                          </a:solidFill>
                          <a:latin typeface="Cambria Math" panose="02040503050406030204" pitchFamily="18" charset="0"/>
                        </a:rPr>
                        <m:t>= </m:t>
                      </m:r>
                      <m:f>
                        <m:fPr>
                          <m:ctrlPr>
                            <a:rPr lang="en-US" sz="2400" b="0" i="1" smtClean="0">
                              <a:solidFill>
                                <a:srgbClr val="23408E"/>
                              </a:solidFill>
                              <a:latin typeface="Cambria Math" panose="02040503050406030204" pitchFamily="18" charset="0"/>
                            </a:rPr>
                          </m:ctrlPr>
                        </m:fPr>
                        <m:num>
                          <m:r>
                            <a:rPr lang="en-US" sz="2400" b="0" i="1" smtClean="0">
                              <a:solidFill>
                                <a:srgbClr val="23408E"/>
                              </a:solidFill>
                              <a:latin typeface="Cambria Math" panose="02040503050406030204" pitchFamily="18" charset="0"/>
                            </a:rPr>
                            <m:t>246</m:t>
                          </m:r>
                        </m:num>
                        <m:den>
                          <m:r>
                            <a:rPr lang="en-US" sz="2400" b="0" i="1" smtClean="0">
                              <a:solidFill>
                                <a:srgbClr val="23408E"/>
                              </a:solidFill>
                              <a:latin typeface="Cambria Math" panose="02040503050406030204" pitchFamily="18" charset="0"/>
                            </a:rPr>
                            <m:t>𝑓</m:t>
                          </m:r>
                        </m:den>
                      </m:f>
                      <m:r>
                        <a:rPr lang="en-US" sz="2400" b="0" i="1" smtClean="0">
                          <a:solidFill>
                            <a:srgbClr val="23408E"/>
                          </a:solidFill>
                          <a:latin typeface="Cambria Math" panose="02040503050406030204" pitchFamily="18" charset="0"/>
                        </a:rPr>
                        <m:t>= </m:t>
                      </m:r>
                      <m:f>
                        <m:fPr>
                          <m:ctrlPr>
                            <a:rPr lang="en-US" sz="2400" b="0" i="1" smtClean="0">
                              <a:solidFill>
                                <a:srgbClr val="23408E"/>
                              </a:solidFill>
                              <a:latin typeface="Cambria Math" panose="02040503050406030204" pitchFamily="18" charset="0"/>
                            </a:rPr>
                          </m:ctrlPr>
                        </m:fPr>
                        <m:num>
                          <m:r>
                            <a:rPr lang="en-US" sz="2400" b="0" i="1" smtClean="0">
                              <a:solidFill>
                                <a:srgbClr val="23408E"/>
                              </a:solidFill>
                              <a:latin typeface="Cambria Math" panose="02040503050406030204" pitchFamily="18" charset="0"/>
                            </a:rPr>
                            <m:t>246</m:t>
                          </m:r>
                        </m:num>
                        <m:den>
                          <m:r>
                            <a:rPr lang="en-US" sz="2400" b="0" i="1" smtClean="0">
                              <a:solidFill>
                                <a:srgbClr val="23408E"/>
                              </a:solidFill>
                              <a:latin typeface="Cambria Math" panose="02040503050406030204" pitchFamily="18" charset="0"/>
                            </a:rPr>
                            <m:t>28.5</m:t>
                          </m:r>
                        </m:den>
                      </m:f>
                      <m:r>
                        <a:rPr lang="en-US" sz="2400" b="0" i="1" smtClean="0">
                          <a:solidFill>
                            <a:srgbClr val="23408E"/>
                          </a:solidFill>
                          <a:latin typeface="Cambria Math" panose="02040503050406030204" pitchFamily="18" charset="0"/>
                        </a:rPr>
                        <m:t>=8.6 </m:t>
                      </m:r>
                      <m:r>
                        <a:rPr lang="en-US" sz="2400" b="0" i="1" smtClean="0">
                          <a:solidFill>
                            <a:srgbClr val="23408E"/>
                          </a:solidFill>
                          <a:latin typeface="Cambria Math" panose="02040503050406030204" pitchFamily="18" charset="0"/>
                        </a:rPr>
                        <m:t>𝑓𝑡</m:t>
                      </m:r>
                    </m:oMath>
                  </m:oMathPara>
                </a14:m>
                <a:endParaRPr lang="en-US" sz="2400" dirty="0">
                  <a:solidFill>
                    <a:srgbClr val="23408E"/>
                  </a:solidFill>
                </a:endParaRPr>
              </a:p>
            </p:txBody>
          </p:sp>
        </mc:Choice>
        <mc:Fallback xmlns="">
          <p:sp>
            <p:nvSpPr>
              <p:cNvPr id="4" name="TextBox 3">
                <a:extLst>
                  <a:ext uri="{FF2B5EF4-FFF2-40B4-BE49-F238E27FC236}">
                    <a16:creationId xmlns:a16="http://schemas.microsoft.com/office/drawing/2014/main" id="{221958A0-F63C-44C4-86B8-7E78492F4033}"/>
                  </a:ext>
                </a:extLst>
              </p:cNvPr>
              <p:cNvSpPr txBox="1">
                <a:spLocks noRot="1" noChangeAspect="1" noMove="1" noResize="1" noEditPoints="1" noAdjustHandles="1" noChangeArrowheads="1" noChangeShapeType="1" noTextEdit="1"/>
              </p:cNvSpPr>
              <p:nvPr/>
            </p:nvSpPr>
            <p:spPr>
              <a:xfrm>
                <a:off x="1524000" y="3581400"/>
                <a:ext cx="7086600" cy="758606"/>
              </a:xfrm>
              <a:prstGeom prst="rect">
                <a:avLst/>
              </a:prstGeom>
              <a:blipFill>
                <a:blip r:embed="rId2"/>
                <a:stretch>
                  <a:fillRect/>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7223EB1-44AE-F6DB-5075-74BA076FA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27218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C4D4-E0A2-4028-BF78-C9EA2D1780B8}"/>
              </a:ext>
            </a:extLst>
          </p:cNvPr>
          <p:cNvSpPr>
            <a:spLocks noGrp="1"/>
          </p:cNvSpPr>
          <p:nvPr>
            <p:ph type="title"/>
          </p:nvPr>
        </p:nvSpPr>
        <p:spPr/>
        <p:txBody>
          <a:bodyPr/>
          <a:lstStyle/>
          <a:p>
            <a:r>
              <a:rPr lang="en-US" dirty="0"/>
              <a:t>Mobile HF Antennas</a:t>
            </a:r>
          </a:p>
        </p:txBody>
      </p:sp>
      <p:sp>
        <p:nvSpPr>
          <p:cNvPr id="3" name="Content Placeholder 2">
            <a:extLst>
              <a:ext uri="{FF2B5EF4-FFF2-40B4-BE49-F238E27FC236}">
                <a16:creationId xmlns:a16="http://schemas.microsoft.com/office/drawing/2014/main" id="{E9F4645C-B3F2-44A0-AAB9-07AFC76976B4}"/>
              </a:ext>
            </a:extLst>
          </p:cNvPr>
          <p:cNvSpPr>
            <a:spLocks noGrp="1"/>
          </p:cNvSpPr>
          <p:nvPr>
            <p:ph idx="1"/>
          </p:nvPr>
        </p:nvSpPr>
        <p:spPr>
          <a:xfrm>
            <a:off x="609600" y="1981200"/>
            <a:ext cx="10972800" cy="4569022"/>
          </a:xfrm>
        </p:spPr>
        <p:txBody>
          <a:bodyPr/>
          <a:lstStyle/>
          <a:p>
            <a:r>
              <a:rPr lang="en-US" sz="3000" dirty="0"/>
              <a:t>Mobile HF antennas are often some form of ground-plane</a:t>
            </a:r>
          </a:p>
          <a:p>
            <a:pPr lvl="1"/>
            <a:r>
              <a:rPr lang="en-US" sz="3000" dirty="0"/>
              <a:t>Most popular is the vertically-oriented </a:t>
            </a:r>
            <a:r>
              <a:rPr lang="en-US" sz="3000" i="1" dirty="0">
                <a:solidFill>
                  <a:srgbClr val="C00000"/>
                </a:solidFill>
              </a:rPr>
              <a:t>whip</a:t>
            </a:r>
          </a:p>
          <a:p>
            <a:r>
              <a:rPr lang="en-US" sz="3000" dirty="0"/>
              <a:t>A full-sized λ/4 mobile whip is not feasible on bands below 28 and 24 MHz (too long)</a:t>
            </a:r>
          </a:p>
          <a:p>
            <a:pPr>
              <a:buClr>
                <a:schemeClr val="tx1"/>
              </a:buClr>
            </a:pPr>
            <a:r>
              <a:rPr lang="en-US" sz="3000" i="1" dirty="0">
                <a:solidFill>
                  <a:srgbClr val="C00000"/>
                </a:solidFill>
              </a:rPr>
              <a:t>Loading techniques </a:t>
            </a:r>
            <a:r>
              <a:rPr lang="en-US" sz="3000" dirty="0"/>
              <a:t>are used to increase their electrical length</a:t>
            </a:r>
          </a:p>
          <a:p>
            <a:pPr lvl="1"/>
            <a:r>
              <a:rPr lang="en-US" sz="2600" dirty="0"/>
              <a:t>Loading coils: A coil added at base or somewhere along the length</a:t>
            </a:r>
          </a:p>
          <a:p>
            <a:pPr lvl="1"/>
            <a:r>
              <a:rPr lang="en-US" sz="2600" dirty="0"/>
              <a:t>Capacitance hats: Spokes or a wheel-shaped structure is added near the top of the antenna</a:t>
            </a:r>
          </a:p>
          <a:p>
            <a:pPr lvl="1"/>
            <a:r>
              <a:rPr lang="en-US" sz="2600" dirty="0"/>
              <a:t>Linear loading: Part of the antenna is folded back on itself</a:t>
            </a:r>
          </a:p>
        </p:txBody>
      </p:sp>
      <p:pic>
        <p:nvPicPr>
          <p:cNvPr id="4" name="Picture 3">
            <a:extLst>
              <a:ext uri="{FF2B5EF4-FFF2-40B4-BE49-F238E27FC236}">
                <a16:creationId xmlns:a16="http://schemas.microsoft.com/office/drawing/2014/main" id="{29E75975-139A-9F60-19E4-D0B753BCB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0092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C4A2-2190-41D3-A817-72D9D071E21A}"/>
              </a:ext>
            </a:extLst>
          </p:cNvPr>
          <p:cNvSpPr>
            <a:spLocks noGrp="1"/>
          </p:cNvSpPr>
          <p:nvPr>
            <p:ph type="title"/>
          </p:nvPr>
        </p:nvSpPr>
        <p:spPr/>
        <p:txBody>
          <a:bodyPr/>
          <a:lstStyle/>
          <a:p>
            <a:r>
              <a:rPr lang="en-US" dirty="0"/>
              <a:t>Mobile HF Antennas (cont.)</a:t>
            </a:r>
          </a:p>
        </p:txBody>
      </p:sp>
      <p:sp>
        <p:nvSpPr>
          <p:cNvPr id="3" name="Content Placeholder 2">
            <a:extLst>
              <a:ext uri="{FF2B5EF4-FFF2-40B4-BE49-F238E27FC236}">
                <a16:creationId xmlns:a16="http://schemas.microsoft.com/office/drawing/2014/main" id="{7489FCC4-648A-4133-AD4B-70C5882A7810}"/>
              </a:ext>
            </a:extLst>
          </p:cNvPr>
          <p:cNvSpPr>
            <a:spLocks noGrp="1"/>
          </p:cNvSpPr>
          <p:nvPr>
            <p:ph idx="1"/>
          </p:nvPr>
        </p:nvSpPr>
        <p:spPr>
          <a:xfrm>
            <a:off x="381000" y="2362200"/>
            <a:ext cx="11353800" cy="4188022"/>
          </a:xfrm>
        </p:spPr>
        <p:txBody>
          <a:bodyPr/>
          <a:lstStyle/>
          <a:p>
            <a:r>
              <a:rPr lang="en-US" sz="2800" dirty="0"/>
              <a:t>Another common feature on mobile whips is corona ball at the tip</a:t>
            </a:r>
          </a:p>
          <a:p>
            <a:pPr lvl="1"/>
            <a:r>
              <a:rPr lang="en-US" sz="2400" dirty="0"/>
              <a:t>Does add a small amount of loading capacitance, but primary function is to eliminate high-voltage discharges from the sharp tip of the antenna while transmitting</a:t>
            </a:r>
          </a:p>
          <a:p>
            <a:r>
              <a:rPr lang="en-US" sz="2800" dirty="0"/>
              <a:t>A loaded antenna is not as efficient as a full-sized straight whip and will have a small operating bandwidth without retuning</a:t>
            </a:r>
          </a:p>
          <a:p>
            <a:r>
              <a:rPr lang="en-US" sz="2800" dirty="0"/>
              <a:t>The screwdriver antenna design — a whip with an adjustable loading coil at the base (changes the inductance) — has gained popularity for HF mobile operation as a good compromise between performance and convenience</a:t>
            </a:r>
          </a:p>
        </p:txBody>
      </p:sp>
      <p:pic>
        <p:nvPicPr>
          <p:cNvPr id="4" name="Picture 3">
            <a:extLst>
              <a:ext uri="{FF2B5EF4-FFF2-40B4-BE49-F238E27FC236}">
                <a16:creationId xmlns:a16="http://schemas.microsoft.com/office/drawing/2014/main" id="{8244328C-15DD-0A95-817B-D7CFAD57B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98803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D8A42AB6-C7B1-657E-0525-B11BD577E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CB8D-DD0D-4372-B957-33E09C12D09F}"/>
              </a:ext>
            </a:extLst>
          </p:cNvPr>
          <p:cNvSpPr>
            <a:spLocks noGrp="1"/>
          </p:cNvSpPr>
          <p:nvPr>
            <p:ph type="title"/>
          </p:nvPr>
        </p:nvSpPr>
        <p:spPr/>
        <p:txBody>
          <a:bodyPr/>
          <a:lstStyle/>
          <a:p>
            <a:r>
              <a:rPr lang="en-US" dirty="0"/>
              <a:t>Effects of Ground</a:t>
            </a:r>
          </a:p>
        </p:txBody>
      </p:sp>
      <p:sp>
        <p:nvSpPr>
          <p:cNvPr id="3" name="Content Placeholder 2">
            <a:extLst>
              <a:ext uri="{FF2B5EF4-FFF2-40B4-BE49-F238E27FC236}">
                <a16:creationId xmlns:a16="http://schemas.microsoft.com/office/drawing/2014/main" id="{3CC94402-B7CF-470F-A4C5-439F44BEC6E8}"/>
              </a:ext>
            </a:extLst>
          </p:cNvPr>
          <p:cNvSpPr>
            <a:spLocks noGrp="1"/>
          </p:cNvSpPr>
          <p:nvPr>
            <p:ph idx="1"/>
          </p:nvPr>
        </p:nvSpPr>
        <p:spPr>
          <a:xfrm>
            <a:off x="609600" y="2169994"/>
            <a:ext cx="10972800" cy="4380228"/>
          </a:xfrm>
        </p:spPr>
        <p:txBody>
          <a:bodyPr/>
          <a:lstStyle/>
          <a:p>
            <a:r>
              <a:rPr lang="en-US" dirty="0"/>
              <a:t>A dipole’s feed point impedance and radiation pattern are both affected by its physical height above ground</a:t>
            </a:r>
          </a:p>
          <a:p>
            <a:r>
              <a:rPr lang="en-US" dirty="0"/>
              <a:t>Feed point impedance is affected because the electrical image is electrically reversed from the actual dipole</a:t>
            </a:r>
          </a:p>
          <a:p>
            <a:r>
              <a:rPr lang="en-US" dirty="0"/>
              <a:t>As the image and antenna get closer together, the actual antenna begins to be “shorted out” by the image</a:t>
            </a:r>
          </a:p>
          <a:p>
            <a:r>
              <a:rPr lang="en-US" dirty="0"/>
              <a:t>Below 1⁄4 wavelength in height, dipole’s feed point impedance steadily decreases until it is close to Ø at ground level</a:t>
            </a:r>
          </a:p>
        </p:txBody>
      </p:sp>
      <p:pic>
        <p:nvPicPr>
          <p:cNvPr id="4" name="Picture 3">
            <a:extLst>
              <a:ext uri="{FF2B5EF4-FFF2-40B4-BE49-F238E27FC236}">
                <a16:creationId xmlns:a16="http://schemas.microsoft.com/office/drawing/2014/main" id="{CBDA2C7F-EC53-1DF2-237F-5D6CBE68D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2335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CB03-3B24-4AA0-86B1-7DAA1DF24B2E}"/>
              </a:ext>
            </a:extLst>
          </p:cNvPr>
          <p:cNvSpPr>
            <a:spLocks noGrp="1"/>
          </p:cNvSpPr>
          <p:nvPr>
            <p:ph type="title"/>
          </p:nvPr>
        </p:nvSpPr>
        <p:spPr>
          <a:xfrm>
            <a:off x="138544" y="377456"/>
            <a:ext cx="1775346" cy="874595"/>
          </a:xfrm>
        </p:spPr>
        <p:txBody>
          <a:bodyPr/>
          <a:lstStyle/>
          <a:p>
            <a:pPr algn="l"/>
            <a:r>
              <a:rPr lang="en-US" dirty="0"/>
              <a:t>Fig 7.5</a:t>
            </a:r>
          </a:p>
        </p:txBody>
      </p:sp>
      <p:pic>
        <p:nvPicPr>
          <p:cNvPr id="5" name="Picture 4">
            <a:extLst>
              <a:ext uri="{FF2B5EF4-FFF2-40B4-BE49-F238E27FC236}">
                <a16:creationId xmlns:a16="http://schemas.microsoft.com/office/drawing/2014/main" id="{500469EA-015A-46C5-8C16-071F5DA0FAEC}"/>
              </a:ext>
            </a:extLst>
          </p:cNvPr>
          <p:cNvPicPr>
            <a:picLocks noChangeAspect="1"/>
          </p:cNvPicPr>
          <p:nvPr/>
        </p:nvPicPr>
        <p:blipFill>
          <a:blip r:embed="rId2"/>
          <a:stretch>
            <a:fillRect/>
          </a:stretch>
        </p:blipFill>
        <p:spPr>
          <a:xfrm>
            <a:off x="5867485" y="685800"/>
            <a:ext cx="6199824" cy="5756979"/>
          </a:xfrm>
          <a:prstGeom prst="rect">
            <a:avLst/>
          </a:prstGeom>
        </p:spPr>
      </p:pic>
      <p:sp>
        <p:nvSpPr>
          <p:cNvPr id="6" name="TextBox 5">
            <a:extLst>
              <a:ext uri="{FF2B5EF4-FFF2-40B4-BE49-F238E27FC236}">
                <a16:creationId xmlns:a16="http://schemas.microsoft.com/office/drawing/2014/main" id="{A88B2E90-035A-49EC-A85F-FAF3DFFE1C8F}"/>
              </a:ext>
            </a:extLst>
          </p:cNvPr>
          <p:cNvSpPr txBox="1"/>
          <p:nvPr/>
        </p:nvSpPr>
        <p:spPr>
          <a:xfrm>
            <a:off x="138544" y="1117465"/>
            <a:ext cx="5576456" cy="489364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feed point impedance of a horizontal</a:t>
            </a:r>
          </a:p>
          <a:p>
            <a:r>
              <a:rPr lang="en-US" sz="2400" dirty="0">
                <a:latin typeface="Calibri" panose="020F0502020204030204" pitchFamily="34" charset="0"/>
                <a:cs typeface="Calibri" panose="020F0502020204030204" pitchFamily="34" charset="0"/>
              </a:rPr>
              <a:t>dipole over perfect ground varies dramatically with height. At ground level, the antenna is effectively “shorted out” by its electrical image. As the antenna is raised, the impedance gradually approaches the 72-Ω feed point impedance of a dipole in free space.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Above 1⁄4 λ, the impedance varies as suggested by Figure 7.5, eventually reaching a stable value at a height of several wavelengths.</a:t>
            </a:r>
          </a:p>
        </p:txBody>
      </p:sp>
      <p:pic>
        <p:nvPicPr>
          <p:cNvPr id="3" name="Picture 2">
            <a:extLst>
              <a:ext uri="{FF2B5EF4-FFF2-40B4-BE49-F238E27FC236}">
                <a16:creationId xmlns:a16="http://schemas.microsoft.com/office/drawing/2014/main" id="{4AD7EFAD-4516-3163-7D71-1B5C5B7BE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31745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EE83-C81E-42C4-BF2F-6FA1CEADDE1C}"/>
              </a:ext>
            </a:extLst>
          </p:cNvPr>
          <p:cNvSpPr>
            <a:spLocks noGrp="1"/>
          </p:cNvSpPr>
          <p:nvPr>
            <p:ph type="title"/>
          </p:nvPr>
        </p:nvSpPr>
        <p:spPr/>
        <p:txBody>
          <a:bodyPr/>
          <a:lstStyle/>
          <a:p>
            <a:r>
              <a:rPr lang="en-US" dirty="0"/>
              <a:t>Effects of Ground (cont.)</a:t>
            </a:r>
          </a:p>
        </p:txBody>
      </p:sp>
      <p:sp>
        <p:nvSpPr>
          <p:cNvPr id="3" name="Content Placeholder 2">
            <a:extLst>
              <a:ext uri="{FF2B5EF4-FFF2-40B4-BE49-F238E27FC236}">
                <a16:creationId xmlns:a16="http://schemas.microsoft.com/office/drawing/2014/main" id="{E08FC8A2-6D83-4CFE-92D9-C36EDA0BCDAA}"/>
              </a:ext>
            </a:extLst>
          </p:cNvPr>
          <p:cNvSpPr>
            <a:spLocks noGrp="1"/>
          </p:cNvSpPr>
          <p:nvPr>
            <p:ph idx="1"/>
          </p:nvPr>
        </p:nvSpPr>
        <p:spPr>
          <a:xfrm>
            <a:off x="609600" y="2169994"/>
            <a:ext cx="10972800" cy="4380228"/>
          </a:xfrm>
        </p:spPr>
        <p:txBody>
          <a:bodyPr/>
          <a:lstStyle/>
          <a:p>
            <a:r>
              <a:rPr lang="en-US" dirty="0"/>
              <a:t>Height above ground also affects radiation patterns because of reflection of the antenna’s radiated energy by the ground</a:t>
            </a:r>
          </a:p>
          <a:p>
            <a:r>
              <a:rPr lang="en-US" dirty="0"/>
              <a:t>The direct and reflected signals take different amounts of time to travel to the receiving antenna so they can add together, cancel each other, or any combination in between</a:t>
            </a:r>
          </a:p>
          <a:p>
            <a:r>
              <a:rPr lang="en-US" dirty="0"/>
              <a:t>Fig 7.6 shows what happens when a dipole is raised in steps from a very low height to more than one wavelength above ground</a:t>
            </a:r>
          </a:p>
        </p:txBody>
      </p:sp>
      <p:pic>
        <p:nvPicPr>
          <p:cNvPr id="4" name="Picture 3">
            <a:extLst>
              <a:ext uri="{FF2B5EF4-FFF2-40B4-BE49-F238E27FC236}">
                <a16:creationId xmlns:a16="http://schemas.microsoft.com/office/drawing/2014/main" id="{FA236030-BCF0-A8DE-0A75-D959DBB2F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6092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7EA2-4146-4BA6-8B0F-ECFB3C0CD497}"/>
              </a:ext>
            </a:extLst>
          </p:cNvPr>
          <p:cNvSpPr>
            <a:spLocks noGrp="1"/>
          </p:cNvSpPr>
          <p:nvPr>
            <p:ph type="title"/>
          </p:nvPr>
        </p:nvSpPr>
        <p:spPr>
          <a:xfrm>
            <a:off x="152400" y="295990"/>
            <a:ext cx="1699146" cy="874595"/>
          </a:xfrm>
        </p:spPr>
        <p:txBody>
          <a:bodyPr/>
          <a:lstStyle/>
          <a:p>
            <a:pPr algn="l"/>
            <a:r>
              <a:rPr lang="en-US" dirty="0"/>
              <a:t>Fig 7.6</a:t>
            </a:r>
          </a:p>
        </p:txBody>
      </p:sp>
      <p:pic>
        <p:nvPicPr>
          <p:cNvPr id="5" name="Picture 4">
            <a:extLst>
              <a:ext uri="{FF2B5EF4-FFF2-40B4-BE49-F238E27FC236}">
                <a16:creationId xmlns:a16="http://schemas.microsoft.com/office/drawing/2014/main" id="{0586B18D-46CA-4DD0-B4ED-F425E23D5886}"/>
              </a:ext>
            </a:extLst>
          </p:cNvPr>
          <p:cNvPicPr>
            <a:picLocks noChangeAspect="1"/>
          </p:cNvPicPr>
          <p:nvPr/>
        </p:nvPicPr>
        <p:blipFill>
          <a:blip r:embed="rId2"/>
          <a:stretch>
            <a:fillRect/>
          </a:stretch>
        </p:blipFill>
        <p:spPr>
          <a:xfrm>
            <a:off x="4261958" y="612226"/>
            <a:ext cx="7930042" cy="5108090"/>
          </a:xfrm>
          <a:prstGeom prst="rect">
            <a:avLst/>
          </a:prstGeom>
        </p:spPr>
      </p:pic>
      <p:sp>
        <p:nvSpPr>
          <p:cNvPr id="6" name="TextBox 5">
            <a:extLst>
              <a:ext uri="{FF2B5EF4-FFF2-40B4-BE49-F238E27FC236}">
                <a16:creationId xmlns:a16="http://schemas.microsoft.com/office/drawing/2014/main" id="{64615152-218E-46DC-947F-56184FE3B717}"/>
              </a:ext>
            </a:extLst>
          </p:cNvPr>
          <p:cNvSpPr txBox="1"/>
          <p:nvPr/>
        </p:nvSpPr>
        <p:spPr>
          <a:xfrm>
            <a:off x="152400" y="979255"/>
            <a:ext cx="4038600" cy="5401479"/>
          </a:xfrm>
          <a:prstGeom prst="rect">
            <a:avLst/>
          </a:prstGeom>
          <a:noFill/>
        </p:spPr>
        <p:txBody>
          <a:bodyPr wrap="square" rtlCol="0">
            <a:spAutoFit/>
          </a:bodyPr>
          <a:lstStyle/>
          <a:p>
            <a:r>
              <a:rPr lang="en-US" sz="2300" dirty="0">
                <a:latin typeface="Calibri" panose="020F0502020204030204" pitchFamily="34" charset="0"/>
                <a:cs typeface="Calibri" panose="020F0502020204030204" pitchFamily="34" charset="0"/>
              </a:rPr>
              <a:t>As a low dipole starting at 1⁄8 wavelength above ground is </a:t>
            </a:r>
          </a:p>
          <a:p>
            <a:r>
              <a:rPr lang="en-US" sz="2300" dirty="0">
                <a:latin typeface="Calibri" panose="020F0502020204030204" pitchFamily="34" charset="0"/>
                <a:cs typeface="Calibri" panose="020F0502020204030204" pitchFamily="34" charset="0"/>
              </a:rPr>
              <a:t>raised, the effects of its electrical  ground image cause the elevation pattern to flatten out. At multiples of 1/2 wavelength in height, the pattern has a null in the vertical direction because the direct and reflected signals cancel.</a:t>
            </a:r>
          </a:p>
          <a:p>
            <a:endParaRPr lang="en-US" sz="1100" dirty="0">
              <a:latin typeface="Calibri" panose="020F0502020204030204" pitchFamily="34" charset="0"/>
              <a:cs typeface="Calibri" panose="020F0502020204030204" pitchFamily="34" charset="0"/>
            </a:endParaRPr>
          </a:p>
          <a:p>
            <a:r>
              <a:rPr lang="en-US" sz="2300" i="1" dirty="0">
                <a:solidFill>
                  <a:srgbClr val="C00000"/>
                </a:solidFill>
                <a:latin typeface="Calibri" panose="020F0502020204030204" pitchFamily="34" charset="0"/>
                <a:cs typeface="Calibri" panose="020F0502020204030204" pitchFamily="34" charset="0"/>
              </a:rPr>
              <a:t>At heights below 1⁄2 wavelength, the dipole’s pattern is almost omnidirectional and is maximum straight up.</a:t>
            </a:r>
          </a:p>
        </p:txBody>
      </p:sp>
      <p:pic>
        <p:nvPicPr>
          <p:cNvPr id="3" name="Picture 2">
            <a:extLst>
              <a:ext uri="{FF2B5EF4-FFF2-40B4-BE49-F238E27FC236}">
                <a16:creationId xmlns:a16="http://schemas.microsoft.com/office/drawing/2014/main" id="{FB040274-7D42-7FDE-B76B-535B38218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7847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4803-9251-4ED8-BE6E-7C6774E98D95}"/>
              </a:ext>
            </a:extLst>
          </p:cNvPr>
          <p:cNvSpPr>
            <a:spLocks noGrp="1"/>
          </p:cNvSpPr>
          <p:nvPr>
            <p:ph type="title"/>
          </p:nvPr>
        </p:nvSpPr>
        <p:spPr/>
        <p:txBody>
          <a:bodyPr/>
          <a:lstStyle/>
          <a:p>
            <a:r>
              <a:rPr lang="en-US" dirty="0"/>
              <a:t>NVIS Propagation</a:t>
            </a:r>
          </a:p>
        </p:txBody>
      </p:sp>
      <p:sp>
        <p:nvSpPr>
          <p:cNvPr id="3" name="Content Placeholder 2">
            <a:extLst>
              <a:ext uri="{FF2B5EF4-FFF2-40B4-BE49-F238E27FC236}">
                <a16:creationId xmlns:a16="http://schemas.microsoft.com/office/drawing/2014/main" id="{39619275-C7E0-4503-8E81-000C36041B3A}"/>
              </a:ext>
            </a:extLst>
          </p:cNvPr>
          <p:cNvSpPr>
            <a:spLocks noGrp="1"/>
          </p:cNvSpPr>
          <p:nvPr>
            <p:ph idx="1"/>
          </p:nvPr>
        </p:nvSpPr>
        <p:spPr>
          <a:xfrm>
            <a:off x="609599" y="2169994"/>
            <a:ext cx="11298865" cy="4380228"/>
          </a:xfrm>
        </p:spPr>
        <p:txBody>
          <a:bodyPr/>
          <a:lstStyle/>
          <a:p>
            <a:pPr>
              <a:buClr>
                <a:schemeClr val="tx1"/>
              </a:buClr>
            </a:pPr>
            <a:r>
              <a:rPr lang="en-US" i="1" dirty="0">
                <a:solidFill>
                  <a:srgbClr val="C00000"/>
                </a:solidFill>
              </a:rPr>
              <a:t>Near-vertical incidence sky-wave</a:t>
            </a:r>
            <a:r>
              <a:rPr lang="en-US" dirty="0"/>
              <a:t> propagation are signals that go straight up</a:t>
            </a:r>
          </a:p>
          <a:p>
            <a:r>
              <a:rPr lang="en-US" dirty="0"/>
              <a:t>Signals radiated at high vertical angles on low frequencies are usually reflected back to the ground over a wide area, ensuring good communication</a:t>
            </a:r>
          </a:p>
          <a:p>
            <a:r>
              <a:rPr lang="en-US" dirty="0"/>
              <a:t>Horizontal dipoles from 1⁄10 to 1⁄4 wavelength high produce an omnidirectional, high-angle pattern ideal for NVIS use</a:t>
            </a:r>
          </a:p>
          <a:p>
            <a:r>
              <a:rPr lang="en-US" dirty="0"/>
              <a:t>Used by many public service teams</a:t>
            </a:r>
          </a:p>
          <a:p>
            <a:endParaRPr lang="en-US" dirty="0"/>
          </a:p>
        </p:txBody>
      </p:sp>
      <p:pic>
        <p:nvPicPr>
          <p:cNvPr id="4" name="Picture 3">
            <a:extLst>
              <a:ext uri="{FF2B5EF4-FFF2-40B4-BE49-F238E27FC236}">
                <a16:creationId xmlns:a16="http://schemas.microsoft.com/office/drawing/2014/main" id="{43985EAA-BDB6-C774-B463-519A2323E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1306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24E9-8BDA-416B-91AF-EA5F91F51952}"/>
              </a:ext>
            </a:extLst>
          </p:cNvPr>
          <p:cNvSpPr>
            <a:spLocks noGrp="1"/>
          </p:cNvSpPr>
          <p:nvPr>
            <p:ph type="title"/>
          </p:nvPr>
        </p:nvSpPr>
        <p:spPr/>
        <p:txBody>
          <a:bodyPr/>
          <a:lstStyle/>
          <a:p>
            <a:r>
              <a:rPr lang="en-US" dirty="0"/>
              <a:t>Effects of Ground (cont.)</a:t>
            </a:r>
          </a:p>
        </p:txBody>
      </p:sp>
      <p:sp>
        <p:nvSpPr>
          <p:cNvPr id="3" name="Content Placeholder 2">
            <a:extLst>
              <a:ext uri="{FF2B5EF4-FFF2-40B4-BE49-F238E27FC236}">
                <a16:creationId xmlns:a16="http://schemas.microsoft.com/office/drawing/2014/main" id="{7632EB26-C474-4D77-B870-B24F3C3CB213}"/>
              </a:ext>
            </a:extLst>
          </p:cNvPr>
          <p:cNvSpPr>
            <a:spLocks noGrp="1"/>
          </p:cNvSpPr>
          <p:nvPr>
            <p:ph idx="1"/>
          </p:nvPr>
        </p:nvSpPr>
        <p:spPr>
          <a:xfrm>
            <a:off x="609600" y="2286000"/>
            <a:ext cx="10972800" cy="4264222"/>
          </a:xfrm>
        </p:spPr>
        <p:txBody>
          <a:bodyPr/>
          <a:lstStyle/>
          <a:p>
            <a:r>
              <a:rPr lang="en-US" dirty="0"/>
              <a:t>Polarization also affects the amount of signal that is lost from the resistance of the ground</a:t>
            </a:r>
          </a:p>
          <a:p>
            <a:r>
              <a:rPr lang="en-US" dirty="0"/>
              <a:t>Radio waves reflecting from the ground have lower losses when the polarization of the wave is parallel to the ground (i.e., </a:t>
            </a:r>
            <a:r>
              <a:rPr lang="en-US" i="1" dirty="0">
                <a:solidFill>
                  <a:srgbClr val="C00000"/>
                </a:solidFill>
              </a:rPr>
              <a:t>horizontally polarized</a:t>
            </a:r>
            <a:r>
              <a:rPr lang="en-US" dirty="0"/>
              <a:t>)</a:t>
            </a:r>
          </a:p>
          <a:p>
            <a:r>
              <a:rPr lang="en-US" dirty="0"/>
              <a:t>Because the radiation pattern is made up of reflected waves combining with direct waves that are not reflected, lower reflection loss results in stronger maximum signal strength</a:t>
            </a:r>
          </a:p>
        </p:txBody>
      </p:sp>
      <p:pic>
        <p:nvPicPr>
          <p:cNvPr id="4" name="Picture 3">
            <a:extLst>
              <a:ext uri="{FF2B5EF4-FFF2-40B4-BE49-F238E27FC236}">
                <a16:creationId xmlns:a16="http://schemas.microsoft.com/office/drawing/2014/main" id="{ACB0E266-0813-AEDF-4B1B-8D0EA16A6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295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C85C-7D6B-4352-80EA-A74A0445E5E2}"/>
              </a:ext>
            </a:extLst>
          </p:cNvPr>
          <p:cNvSpPr>
            <a:spLocks noGrp="1"/>
          </p:cNvSpPr>
          <p:nvPr>
            <p:ph type="title"/>
          </p:nvPr>
        </p:nvSpPr>
        <p:spPr>
          <a:xfrm>
            <a:off x="838200" y="247168"/>
            <a:ext cx="10515600" cy="793824"/>
          </a:xfrm>
        </p:spPr>
        <p:txBody>
          <a:bodyPr/>
          <a:lstStyle/>
          <a:p>
            <a:r>
              <a:rPr lang="en-US" dirty="0"/>
              <a:t>Antenna Terms</a:t>
            </a:r>
          </a:p>
        </p:txBody>
      </p:sp>
      <p:sp>
        <p:nvSpPr>
          <p:cNvPr id="8" name="Content Placeholder 7">
            <a:extLst>
              <a:ext uri="{FF2B5EF4-FFF2-40B4-BE49-F238E27FC236}">
                <a16:creationId xmlns:a16="http://schemas.microsoft.com/office/drawing/2014/main" id="{6CAD6B00-CC74-471B-AFCD-1DABCD2581EA}"/>
              </a:ext>
            </a:extLst>
          </p:cNvPr>
          <p:cNvSpPr>
            <a:spLocks noGrp="1"/>
          </p:cNvSpPr>
          <p:nvPr>
            <p:ph sz="half" idx="1"/>
          </p:nvPr>
        </p:nvSpPr>
        <p:spPr>
          <a:xfrm>
            <a:off x="202964" y="1052966"/>
            <a:ext cx="5765800" cy="4488885"/>
          </a:xfrm>
        </p:spPr>
        <p:txBody>
          <a:bodyPr>
            <a:noAutofit/>
          </a:bodyPr>
          <a:lstStyle/>
          <a:p>
            <a:r>
              <a:rPr lang="en-US" sz="2100" dirty="0"/>
              <a:t>Feed point impedance: Ratio of RF voltage to current at an antenna’s feed point</a:t>
            </a:r>
          </a:p>
          <a:p>
            <a:r>
              <a:rPr lang="en-US" sz="2100" dirty="0"/>
              <a:t>Resonant:  When antenna feed point impedance is completely resistive with no reactance</a:t>
            </a:r>
          </a:p>
          <a:p>
            <a:r>
              <a:rPr lang="en-US" sz="2100" dirty="0"/>
              <a:t>Radiation pattern: Graph of antenna’s signal strength in every direction or at every vertical angle</a:t>
            </a:r>
          </a:p>
          <a:p>
            <a:r>
              <a:rPr lang="en-US" sz="2100" dirty="0"/>
              <a:t>Azimuthal pattern: Shows signal strength in horizontal directions</a:t>
            </a:r>
          </a:p>
          <a:p>
            <a:r>
              <a:rPr lang="en-US" sz="2100" dirty="0"/>
              <a:t>Elevation pattern: Shows signal strength in vertical directions</a:t>
            </a:r>
          </a:p>
          <a:p>
            <a:r>
              <a:rPr lang="en-US" sz="2100" dirty="0"/>
              <a:t>Lobes: Regions in the radiation pattern where antenna is radiating a signal</a:t>
            </a:r>
          </a:p>
          <a:p>
            <a:r>
              <a:rPr lang="en-US" sz="2100" dirty="0"/>
              <a:t>Nulls: Points at which radiation is at a minimum between lobes</a:t>
            </a:r>
          </a:p>
          <a:p>
            <a:endParaRPr lang="en-US" sz="2100" dirty="0"/>
          </a:p>
        </p:txBody>
      </p:sp>
      <p:sp>
        <p:nvSpPr>
          <p:cNvPr id="9" name="Content Placeholder 8">
            <a:extLst>
              <a:ext uri="{FF2B5EF4-FFF2-40B4-BE49-F238E27FC236}">
                <a16:creationId xmlns:a16="http://schemas.microsoft.com/office/drawing/2014/main" id="{8CB192B4-E005-4597-8F32-A8480FB94834}"/>
              </a:ext>
            </a:extLst>
          </p:cNvPr>
          <p:cNvSpPr>
            <a:spLocks noGrp="1"/>
          </p:cNvSpPr>
          <p:nvPr>
            <p:ph sz="half" idx="2"/>
          </p:nvPr>
        </p:nvSpPr>
        <p:spPr>
          <a:xfrm>
            <a:off x="6171964" y="1052966"/>
            <a:ext cx="5613400" cy="4336485"/>
          </a:xfrm>
        </p:spPr>
        <p:txBody>
          <a:bodyPr>
            <a:noAutofit/>
          </a:bodyPr>
          <a:lstStyle/>
          <a:p>
            <a:r>
              <a:rPr lang="en-US" sz="2100" dirty="0"/>
              <a:t>Isotropic antenna: Radiates equally in every possible direction (</a:t>
            </a:r>
            <a:r>
              <a:rPr lang="en-US" sz="2100" i="1" dirty="0">
                <a:solidFill>
                  <a:srgbClr val="C00000"/>
                </a:solidFill>
              </a:rPr>
              <a:t>theoretical only</a:t>
            </a:r>
            <a:r>
              <a:rPr lang="en-US" sz="2100" dirty="0"/>
              <a:t>)</a:t>
            </a:r>
          </a:p>
          <a:p>
            <a:r>
              <a:rPr lang="en-US" sz="2100" dirty="0"/>
              <a:t>Omnidirectional antenna: Radiates a signal equally in every horizontal direction</a:t>
            </a:r>
          </a:p>
          <a:p>
            <a:r>
              <a:rPr lang="en-US" sz="2100" dirty="0"/>
              <a:t>Directional antenna: Radiates preferentially in one or more directions</a:t>
            </a:r>
          </a:p>
          <a:p>
            <a:r>
              <a:rPr lang="en-US" sz="2100" dirty="0"/>
              <a:t>Gain: Concentrating transmitted or received signals in a specific direction</a:t>
            </a:r>
          </a:p>
          <a:p>
            <a:r>
              <a:rPr lang="en-US" sz="2100" dirty="0"/>
              <a:t>Front-to-back ratio: Ratio of gain in the preferred or forward direction to the opposite direction</a:t>
            </a:r>
          </a:p>
          <a:p>
            <a:r>
              <a:rPr lang="en-US" sz="2100" dirty="0"/>
              <a:t>Front-to-side ratio: Ratio of gain in the preferred or forward direction to directions at right angles</a:t>
            </a:r>
          </a:p>
        </p:txBody>
      </p:sp>
      <p:pic>
        <p:nvPicPr>
          <p:cNvPr id="3" name="Picture 2">
            <a:extLst>
              <a:ext uri="{FF2B5EF4-FFF2-40B4-BE49-F238E27FC236}">
                <a16:creationId xmlns:a16="http://schemas.microsoft.com/office/drawing/2014/main" id="{209AD715-000E-F5AE-38F9-6047307B1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09121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597D5C1C-7C40-CFE5-C035-EB9D2FAA0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766324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capacitance hat on a mobile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increase the power handling capacity of a whip antenna</a:t>
            </a:r>
          </a:p>
          <a:p>
            <a:pPr marL="457200" indent="-457200">
              <a:buFont typeface="+mj-lt"/>
              <a:buAutoNum type="alphaUcPeriod"/>
            </a:pPr>
            <a:r>
              <a:rPr lang="en-US" b="0" i="0" u="none" strike="noStrike" baseline="0" dirty="0">
                <a:latin typeface="Calibri" panose="020F0502020204030204" pitchFamily="34" charset="0"/>
              </a:rPr>
              <a:t>To reduce radiation resistance</a:t>
            </a:r>
          </a:p>
          <a:p>
            <a:pPr marL="457200" indent="-457200">
              <a:buFont typeface="+mj-lt"/>
              <a:buAutoNum type="alphaUcPeriod"/>
            </a:pPr>
            <a:r>
              <a:rPr lang="en-US" b="0" i="0" u="none" strike="noStrike" baseline="0" dirty="0">
                <a:latin typeface="Calibri" panose="020F0502020204030204" pitchFamily="34" charset="0"/>
              </a:rPr>
              <a:t>To electrically lengthen a physically short antenna</a:t>
            </a:r>
          </a:p>
          <a:p>
            <a:pPr marL="457200" indent="-457200">
              <a:buFont typeface="+mj-lt"/>
              <a:buAutoNum type="alphaUcPeriod"/>
            </a:pPr>
            <a:r>
              <a:rPr lang="en-US" b="0" i="0" u="none" strike="noStrike" baseline="0" dirty="0">
                <a:latin typeface="Calibri" panose="020F0502020204030204" pitchFamily="34" charset="0"/>
              </a:rPr>
              <a:t>To lower the radiation angle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G4E01 (C)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B6EFF72-200E-4398-8F19-E590F0402FC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28</a:t>
            </a:fld>
            <a:endParaRPr lang="en-US" sz="1200" b="1" dirty="0">
              <a:solidFill>
                <a:srgbClr val="23408E"/>
              </a:solidFill>
              <a:cs typeface="Arial" panose="020B0604020202020204" pitchFamily="34" charset="0"/>
            </a:endParaRPr>
          </a:p>
        </p:txBody>
      </p:sp>
      <p:pic>
        <p:nvPicPr>
          <p:cNvPr id="4" name="Picture 3">
            <a:extLst>
              <a:ext uri="{FF2B5EF4-FFF2-40B4-BE49-F238E27FC236}">
                <a16:creationId xmlns:a16="http://schemas.microsoft.com/office/drawing/2014/main" id="{5CE94707-E413-8F2A-4887-A31819D06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912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purpose of a corona ball on an HF mobile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To narrow the operating bandwidth of the antenna</a:t>
            </a:r>
          </a:p>
          <a:p>
            <a:pPr marL="457200" indent="-457200">
              <a:buFont typeface="+mj-lt"/>
              <a:buAutoNum type="alphaUcPeriod"/>
            </a:pPr>
            <a:r>
              <a:rPr lang="en-US" b="0" i="0" u="none" strike="noStrike" baseline="0" dirty="0">
                <a:latin typeface="Calibri" panose="020F0502020204030204" pitchFamily="34" charset="0"/>
              </a:rPr>
              <a:t>To increase the “Q” of the antenna</a:t>
            </a:r>
          </a:p>
          <a:p>
            <a:pPr marL="457200" indent="-457200">
              <a:buFont typeface="+mj-lt"/>
              <a:buAutoNum type="alphaUcPeriod"/>
            </a:pPr>
            <a:r>
              <a:rPr lang="en-US" b="0" i="0" u="none" strike="noStrike" baseline="0" dirty="0">
                <a:latin typeface="Calibri" panose="020F0502020204030204" pitchFamily="34" charset="0"/>
              </a:rPr>
              <a:t>To reduce the chance of damage if the antenna should strike an object</a:t>
            </a:r>
          </a:p>
          <a:p>
            <a:pPr marL="457200" indent="-457200">
              <a:buFont typeface="+mj-lt"/>
              <a:buAutoNum type="alphaUcPeriod"/>
            </a:pPr>
            <a:r>
              <a:rPr lang="en-US" b="0" i="0" u="none" strike="noStrike" baseline="0" dirty="0">
                <a:latin typeface="Calibri" panose="020F0502020204030204" pitchFamily="34" charset="0"/>
              </a:rPr>
              <a:t>To reduce RF voltage discharge from the tip of the antenna while transmitting</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G4E02 (D)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4267D3-DB27-DCEF-47CD-C0F0F9CAABE4}"/>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29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24B57EF-FCCA-1166-B04D-D4321A6F8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9435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75D46-717A-4475-8C4A-E718F8B32751}"/>
              </a:ext>
            </a:extLst>
          </p:cNvPr>
          <p:cNvSpPr>
            <a:spLocks noGrp="1"/>
          </p:cNvSpPr>
          <p:nvPr>
            <p:ph type="title"/>
          </p:nvPr>
        </p:nvSpPr>
        <p:spPr>
          <a:xfrm>
            <a:off x="609600" y="1828800"/>
            <a:ext cx="10972800" cy="4495800"/>
          </a:xfrm>
        </p:spPr>
        <p:txBody>
          <a:bodyPr>
            <a:normAutofit fontScale="90000"/>
          </a:bodyPr>
          <a:lstStyle/>
          <a:p>
            <a:pPr algn="ctr"/>
            <a:r>
              <a:rPr lang="en-US" sz="6000" b="1" dirty="0"/>
              <a:t>Chapter 7 Part 1 of 2</a:t>
            </a:r>
            <a:br>
              <a:rPr lang="en-US" dirty="0"/>
            </a:br>
            <a:br>
              <a:rPr lang="en-US" sz="3800" dirty="0"/>
            </a:br>
            <a:r>
              <a:rPr lang="en-US" dirty="0"/>
              <a:t>ARRL General Class</a:t>
            </a:r>
            <a:br>
              <a:rPr lang="en-US" dirty="0"/>
            </a:br>
            <a:r>
              <a:rPr lang="en-US" dirty="0"/>
              <a:t>Antennas</a:t>
            </a:r>
            <a:br>
              <a:rPr lang="en-US" dirty="0"/>
            </a:br>
            <a:r>
              <a:rPr lang="en-US" dirty="0"/>
              <a:t>Sections 7.1, 7.2</a:t>
            </a:r>
            <a:br>
              <a:rPr lang="en-US" dirty="0"/>
            </a:br>
            <a:br>
              <a:rPr lang="en-US" sz="3200" dirty="0"/>
            </a:br>
            <a:r>
              <a:rPr lang="en-US" sz="3200" dirty="0"/>
              <a:t>Dipoles, Ground-planes, Yagi Antennas</a:t>
            </a:r>
            <a:br>
              <a:rPr lang="en-US" dirty="0"/>
            </a:br>
            <a:endParaRPr lang="en-US" dirty="0"/>
          </a:p>
        </p:txBody>
      </p:sp>
      <p:pic>
        <p:nvPicPr>
          <p:cNvPr id="3" name="Picture 2">
            <a:extLst>
              <a:ext uri="{FF2B5EF4-FFF2-40B4-BE49-F238E27FC236}">
                <a16:creationId xmlns:a16="http://schemas.microsoft.com/office/drawing/2014/main" id="{AC4B871B-FE89-5B5B-0FB6-9F0436E5B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382282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one disadvantage of using a shortened mobile antenna as opposed to a full-size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Short antennas are more likely to cause distortion of transmitted signals</a:t>
            </a:r>
          </a:p>
          <a:p>
            <a:pPr marL="457200" indent="-457200">
              <a:buFont typeface="+mj-lt"/>
              <a:buAutoNum type="alphaUcPeriod"/>
            </a:pPr>
            <a:r>
              <a:rPr lang="en-US" b="0" i="0" u="none" strike="noStrike" baseline="0" dirty="0">
                <a:latin typeface="Calibri" panose="020F0502020204030204" pitchFamily="34" charset="0"/>
              </a:rPr>
              <a:t>Q of the antenna will be very low</a:t>
            </a:r>
          </a:p>
          <a:p>
            <a:pPr marL="457200" indent="-457200">
              <a:buFont typeface="+mj-lt"/>
              <a:buAutoNum type="alphaUcPeriod"/>
            </a:pPr>
            <a:r>
              <a:rPr lang="en-US" b="0" i="0" u="none" strike="noStrike" baseline="0" dirty="0">
                <a:latin typeface="Calibri" panose="020F0502020204030204" pitchFamily="34" charset="0"/>
              </a:rPr>
              <a:t>Operating bandwidth may be very limited</a:t>
            </a:r>
          </a:p>
          <a:p>
            <a:pPr marL="457200" indent="-457200">
              <a:buFont typeface="+mj-lt"/>
              <a:buAutoNum type="alphaUcPeriod"/>
            </a:pPr>
            <a:r>
              <a:rPr lang="en-US" b="0" i="0" u="none" strike="noStrike" baseline="0" dirty="0">
                <a:latin typeface="Calibri" panose="020F0502020204030204" pitchFamily="34" charset="0"/>
              </a:rPr>
              <a:t>Harmonic radiation may increase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G4E06 (C)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FB3A72F-A487-E96C-C17C-876E3EB37107}"/>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4F8CEEF-BD62-62DB-B49D-5339518DB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7834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Which of the following is a common way to adjust the feed point impedance of an elevated quarter-wave ground-plane vertical antenna to be approximately 50 ohms?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Slope the radials upward</a:t>
            </a:r>
          </a:p>
          <a:p>
            <a:pPr marL="457200" indent="-457200">
              <a:buFont typeface="+mj-lt"/>
              <a:buAutoNum type="alphaUcPeriod"/>
            </a:pPr>
            <a:r>
              <a:rPr lang="en-US" b="0" i="0" u="none" strike="noStrike" baseline="0" dirty="0">
                <a:latin typeface="Calibri" panose="020F0502020204030204" pitchFamily="34" charset="0"/>
              </a:rPr>
              <a:t>Slope the radials downward</a:t>
            </a:r>
          </a:p>
          <a:p>
            <a:pPr marL="457200" indent="-457200">
              <a:buFont typeface="+mj-lt"/>
              <a:buAutoNum type="alphaUcPeriod"/>
            </a:pPr>
            <a:r>
              <a:rPr lang="en-US" b="0" i="0" u="none" strike="noStrike" baseline="0" dirty="0">
                <a:latin typeface="Calibri" panose="020F0502020204030204" pitchFamily="34" charset="0"/>
              </a:rPr>
              <a:t>Lengthen the radials beyond one wavelength</a:t>
            </a:r>
          </a:p>
          <a:p>
            <a:pPr marL="457200" indent="-457200">
              <a:buFont typeface="+mj-lt"/>
              <a:buAutoNum type="alphaUcPeriod"/>
            </a:pPr>
            <a:r>
              <a:rPr lang="en-US" b="0" i="0" u="none" strike="noStrike" baseline="0" dirty="0">
                <a:latin typeface="Calibri" panose="020F0502020204030204" pitchFamily="34" charset="0"/>
              </a:rPr>
              <a:t>Coil the radials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G9B02 (B)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07CE95F-2C72-9E4B-2B0F-76C6B6231B9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DA19EE29-BBF5-0389-62E7-433928D74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1934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Which of the following best describes the radiation pattern of a quarter-wave ground-plane vertical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Bi-directional in azimuth</a:t>
            </a:r>
          </a:p>
          <a:p>
            <a:pPr marL="457200" indent="-457200">
              <a:buFont typeface="+mj-lt"/>
              <a:buAutoNum type="alphaUcPeriod"/>
            </a:pPr>
            <a:r>
              <a:rPr lang="en-US" b="0" i="0" u="none" strike="noStrike" baseline="0" dirty="0">
                <a:latin typeface="Calibri" panose="020F0502020204030204" pitchFamily="34" charset="0"/>
              </a:rPr>
              <a:t>Isotropic</a:t>
            </a:r>
          </a:p>
          <a:p>
            <a:pPr marL="457200" indent="-457200">
              <a:buFont typeface="+mj-lt"/>
              <a:buAutoNum type="alphaUcPeriod"/>
            </a:pPr>
            <a:r>
              <a:rPr lang="en-US" b="0" i="0" u="none" strike="noStrike" baseline="0" dirty="0">
                <a:latin typeface="Calibri" panose="020F0502020204030204" pitchFamily="34" charset="0"/>
              </a:rPr>
              <a:t>Hemispherical</a:t>
            </a:r>
          </a:p>
          <a:p>
            <a:pPr marL="457200" indent="-457200">
              <a:buFont typeface="+mj-lt"/>
              <a:buAutoNum type="alphaUcPeriod"/>
            </a:pPr>
            <a:r>
              <a:rPr lang="en-US" b="0" i="0" u="none" strike="noStrike" baseline="0" dirty="0">
                <a:latin typeface="Calibri" panose="020F0502020204030204" pitchFamily="34" charset="0"/>
              </a:rPr>
              <a:t>Omnidirectional in azimuth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G9B03 (D)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5EB3C2-E637-664D-3AE8-4CCF5D6D302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944E7A41-71AE-2320-C79E-E9D1A7850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2818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radiation pattern of a dipole antenna in free space in a plane containing the conductor?</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is a figure-eight at right angles to the antenna</a:t>
            </a:r>
          </a:p>
          <a:p>
            <a:pPr marL="457200" indent="-457200">
              <a:buFont typeface="+mj-lt"/>
              <a:buAutoNum type="alphaUcPeriod"/>
            </a:pPr>
            <a:r>
              <a:rPr lang="en-US" b="0" i="0" u="none" strike="noStrike" baseline="0" dirty="0">
                <a:latin typeface="Calibri" panose="020F0502020204030204" pitchFamily="34" charset="0"/>
              </a:rPr>
              <a:t>It is a figure-eight off both ends of the antenna</a:t>
            </a:r>
          </a:p>
          <a:p>
            <a:pPr marL="457200" indent="-457200">
              <a:buFont typeface="+mj-lt"/>
              <a:buAutoNum type="alphaUcPeriod"/>
            </a:pPr>
            <a:r>
              <a:rPr lang="en-US" b="0" i="0" u="none" strike="noStrike" baseline="0" dirty="0">
                <a:latin typeface="Calibri" panose="020F0502020204030204" pitchFamily="34" charset="0"/>
              </a:rPr>
              <a:t>It is a circle (equal radiation in all directions)</a:t>
            </a:r>
          </a:p>
          <a:p>
            <a:pPr marL="457200" indent="-457200">
              <a:buFont typeface="+mj-lt"/>
              <a:buAutoNum type="alphaUcPeriod"/>
            </a:pPr>
            <a:r>
              <a:rPr lang="en-US" b="0" i="0" u="none" strike="noStrike" baseline="0" dirty="0">
                <a:latin typeface="Calibri" panose="020F0502020204030204" pitchFamily="34" charset="0"/>
              </a:rPr>
              <a:t>It has a pair of lobes on one side of the antenna and a single lobe on the other side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G9B04 (A)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C612A3-AD63-C50F-AA61-01F742E4EEE3}"/>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48C33DBB-9A90-16EA-154B-B611382A7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6553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How does antenna height affect the azimuthal radiation pattern of a horizontal dipole HF antenna at elevation angles higher than about 45 degrees?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If the antenna is too high, the pattern becomes unpredictable</a:t>
            </a:r>
          </a:p>
          <a:p>
            <a:pPr marL="457200" indent="-457200">
              <a:buFont typeface="+mj-lt"/>
              <a:buAutoNum type="alphaUcPeriod"/>
            </a:pPr>
            <a:r>
              <a:rPr lang="en-US" b="0" i="0" u="none" strike="noStrike" baseline="0" dirty="0">
                <a:latin typeface="Calibri" panose="020F0502020204030204" pitchFamily="34" charset="0"/>
              </a:rPr>
              <a:t>Antenna height has no effect on the pattern</a:t>
            </a:r>
          </a:p>
          <a:p>
            <a:pPr marL="457200" indent="-457200">
              <a:buFont typeface="+mj-lt"/>
              <a:buAutoNum type="alphaUcPeriod"/>
            </a:pPr>
            <a:r>
              <a:rPr lang="en-US" b="0" i="0" u="none" strike="noStrike" baseline="0" dirty="0">
                <a:latin typeface="Calibri" panose="020F0502020204030204" pitchFamily="34" charset="0"/>
              </a:rPr>
              <a:t>If the antenna is less than 1/2 wavelength high, the azimuthal pattern is almost omnidirectional</a:t>
            </a:r>
          </a:p>
          <a:p>
            <a:pPr marL="457200" indent="-457200">
              <a:buFont typeface="+mj-lt"/>
              <a:buAutoNum type="alphaUcPeriod"/>
            </a:pPr>
            <a:r>
              <a:rPr lang="en-US" b="0" i="0" u="none" strike="noStrike" baseline="0" dirty="0">
                <a:latin typeface="Calibri" panose="020F0502020204030204" pitchFamily="34" charset="0"/>
              </a:rPr>
              <a:t>If the antenna is less than 1/2 wavelength high, radiation off the ends of the wire is eliminated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G9B05 (C)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BD458A-8862-B18E-8ED8-DD953E13904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E694633-7E00-CCBB-5F5A-B59186F25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0407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Where should the radial wires of a ground-mounted vertical antenna system be placed?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As high as possible above the ground</a:t>
            </a:r>
          </a:p>
          <a:p>
            <a:pPr marL="457200" indent="-457200">
              <a:buFont typeface="+mj-lt"/>
              <a:buAutoNum type="alphaUcPeriod"/>
            </a:pPr>
            <a:r>
              <a:rPr lang="en-US" b="0" i="0" u="none" strike="noStrike" baseline="0" dirty="0">
                <a:latin typeface="Calibri" panose="020F0502020204030204" pitchFamily="34" charset="0"/>
              </a:rPr>
              <a:t>Parallel to the antenna element</a:t>
            </a:r>
          </a:p>
          <a:p>
            <a:pPr marL="457200" indent="-457200">
              <a:buFont typeface="+mj-lt"/>
              <a:buAutoNum type="alphaUcPeriod"/>
            </a:pPr>
            <a:r>
              <a:rPr lang="en-US" b="0" i="0" u="none" strike="noStrike" baseline="0" dirty="0">
                <a:latin typeface="Calibri" panose="020F0502020204030204" pitchFamily="34" charset="0"/>
              </a:rPr>
              <a:t>On the surface or buried a few inches below the ground</a:t>
            </a:r>
          </a:p>
          <a:p>
            <a:pPr marL="457200" indent="-457200">
              <a:buFont typeface="+mj-lt"/>
              <a:buAutoNum type="alphaUcPeriod"/>
            </a:pPr>
            <a:r>
              <a:rPr lang="en-US" b="0" i="0" u="none" strike="noStrike" baseline="0" dirty="0">
                <a:latin typeface="Calibri" panose="020F0502020204030204" pitchFamily="34" charset="0"/>
              </a:rPr>
              <a:t>At the center of the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G9B06 (C)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C6B204-4668-C8AE-092A-7D14E0506DB6}"/>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A0F39FCA-CC2D-7D54-4F37-0FC577F97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77255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fontScale="90000"/>
          </a:bodyPr>
          <a:lstStyle/>
          <a:p>
            <a:pPr algn="l"/>
            <a:r>
              <a:rPr lang="en-US" b="0" i="0" u="none" strike="noStrike" baseline="0" dirty="0">
                <a:solidFill>
                  <a:srgbClr val="23408E"/>
                </a:solidFill>
                <a:latin typeface="Calibri" panose="020F0502020204030204" pitchFamily="34" charset="0"/>
              </a:rPr>
              <a:t>How does the feed point impedance of a horizontal 1/2 wave dipole antenna change as the antenna height is reduced to 1/10 wavelength above ground?</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steadily increases</a:t>
            </a:r>
          </a:p>
          <a:p>
            <a:pPr marL="457200" indent="-457200">
              <a:buFont typeface="+mj-lt"/>
              <a:buAutoNum type="alphaUcPeriod"/>
            </a:pPr>
            <a:r>
              <a:rPr lang="en-US" b="0" i="0" u="none" strike="noStrike" baseline="0" dirty="0">
                <a:latin typeface="Calibri" panose="020F0502020204030204" pitchFamily="34" charset="0"/>
              </a:rPr>
              <a:t>It steadily decreases</a:t>
            </a:r>
          </a:p>
          <a:p>
            <a:pPr marL="457200" indent="-457200">
              <a:buFont typeface="+mj-lt"/>
              <a:buAutoNum type="alphaUcPeriod"/>
            </a:pPr>
            <a:r>
              <a:rPr lang="en-US" b="0" i="0" u="none" strike="noStrike" baseline="0" dirty="0">
                <a:latin typeface="Calibri" panose="020F0502020204030204" pitchFamily="34" charset="0"/>
              </a:rPr>
              <a:t>It peaks at about 1/8 wavelength above ground</a:t>
            </a:r>
          </a:p>
          <a:p>
            <a:pPr marL="457200" indent="-457200">
              <a:buFont typeface="+mj-lt"/>
              <a:buAutoNum type="alphaUcPeriod"/>
            </a:pPr>
            <a:r>
              <a:rPr lang="en-US" b="0" i="0" u="none" strike="noStrike" baseline="0" dirty="0">
                <a:latin typeface="Calibri" panose="020F0502020204030204" pitchFamily="34" charset="0"/>
              </a:rPr>
              <a:t>It is unaffected by the height above ground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G9B07 (B)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562F33B-29F0-94DA-B189-A04BAA23788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5A0E648-50DF-85AE-2C63-AB2C2228A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4264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the feed point impedance of a 1/2 wave dipole change as the feed point is moved from the center toward the ends?</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steadily increases</a:t>
            </a:r>
          </a:p>
          <a:p>
            <a:pPr marL="457200" indent="-457200">
              <a:buFont typeface="+mj-lt"/>
              <a:buAutoNum type="alphaUcPeriod"/>
            </a:pPr>
            <a:r>
              <a:rPr lang="en-US" b="0" i="0" u="none" strike="noStrike" baseline="0" dirty="0">
                <a:latin typeface="Calibri" panose="020F0502020204030204" pitchFamily="34" charset="0"/>
              </a:rPr>
              <a:t>It steadily decreases</a:t>
            </a:r>
          </a:p>
          <a:p>
            <a:pPr marL="457200" indent="-457200">
              <a:buFont typeface="+mj-lt"/>
              <a:buAutoNum type="alphaUcPeriod"/>
            </a:pPr>
            <a:r>
              <a:rPr lang="en-US" b="0" i="0" u="none" strike="noStrike" baseline="0" dirty="0">
                <a:latin typeface="Calibri" panose="020F0502020204030204" pitchFamily="34" charset="0"/>
              </a:rPr>
              <a:t>It peaks at about 1/8 wavelength from the end</a:t>
            </a:r>
          </a:p>
          <a:p>
            <a:pPr marL="457200" indent="-457200">
              <a:buFont typeface="+mj-lt"/>
              <a:buAutoNum type="alphaUcPeriod"/>
            </a:pPr>
            <a:r>
              <a:rPr lang="en-US" b="0" i="0" u="none" strike="noStrike" baseline="0" dirty="0">
                <a:latin typeface="Calibri" panose="020F0502020204030204" pitchFamily="34" charset="0"/>
              </a:rPr>
              <a:t>It is unaffected by the location of the feed point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G9B08 (A)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68A1864-06A7-4CC4-C665-8316ED90D0A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92CC345-5553-62E3-C54C-2482C8C4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6704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an advantage of a horizontally polarized as compared to a vertically polarized HF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Lower ground losses</a:t>
            </a:r>
          </a:p>
          <a:p>
            <a:pPr marL="457200" indent="-457200">
              <a:buFont typeface="+mj-lt"/>
              <a:buAutoNum type="alphaUcPeriod"/>
            </a:pPr>
            <a:r>
              <a:rPr lang="en-US" b="0" i="0" u="none" strike="noStrike" baseline="0" dirty="0">
                <a:latin typeface="Calibri" panose="020F0502020204030204" pitchFamily="34" charset="0"/>
              </a:rPr>
              <a:t>Lower feed point impedance</a:t>
            </a:r>
          </a:p>
          <a:p>
            <a:pPr marL="457200" indent="-457200">
              <a:buFont typeface="+mj-lt"/>
              <a:buAutoNum type="alphaUcPeriod"/>
            </a:pPr>
            <a:r>
              <a:rPr lang="en-US" b="0" i="0" u="none" strike="noStrike" baseline="0" dirty="0">
                <a:latin typeface="Calibri" panose="020F0502020204030204" pitchFamily="34" charset="0"/>
              </a:rPr>
              <a:t>Shorter radials</a:t>
            </a:r>
          </a:p>
          <a:p>
            <a:pPr marL="457200" indent="-457200">
              <a:buFont typeface="+mj-lt"/>
              <a:buAutoNum type="alphaUcPeriod"/>
            </a:pPr>
            <a:r>
              <a:rPr lang="en-US" b="0" i="0" u="none" strike="noStrike" baseline="0" dirty="0">
                <a:latin typeface="Calibri" panose="020F0502020204030204" pitchFamily="34" charset="0"/>
              </a:rPr>
              <a:t>Lower radiation resistance</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G9B09 (A)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7CFE47E-75F3-25FE-D6CB-11360E8DB06A}"/>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4E5C046F-66D7-C5DB-98AE-23D5D4A25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099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1/2 wave dipole antenna cut for 14.250 MHz?</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8 feet</a:t>
            </a:r>
          </a:p>
          <a:p>
            <a:pPr marL="457200" indent="-457200">
              <a:buFont typeface="+mj-lt"/>
              <a:buAutoNum type="alphaUcPeriod"/>
            </a:pPr>
            <a:r>
              <a:rPr lang="en-US" b="0" i="0" u="none" strike="noStrike" baseline="0" dirty="0">
                <a:latin typeface="Calibri" panose="020F0502020204030204" pitchFamily="34" charset="0"/>
              </a:rPr>
              <a:t>16 feet</a:t>
            </a:r>
          </a:p>
          <a:p>
            <a:pPr marL="457200" indent="-457200">
              <a:buFont typeface="+mj-lt"/>
              <a:buAutoNum type="alphaUcPeriod"/>
            </a:pPr>
            <a:r>
              <a:rPr lang="en-US" b="0" i="0" u="none" strike="noStrike" baseline="0" dirty="0">
                <a:latin typeface="Calibri" panose="020F0502020204030204" pitchFamily="34" charset="0"/>
              </a:rPr>
              <a:t>24 feet</a:t>
            </a:r>
          </a:p>
          <a:p>
            <a:pPr marL="457200" indent="-457200">
              <a:buFont typeface="+mj-lt"/>
              <a:buAutoNum type="alphaUcPeriod"/>
            </a:pPr>
            <a:r>
              <a:rPr lang="en-US" b="0" i="0" u="none" strike="noStrike" baseline="0" dirty="0">
                <a:latin typeface="Calibri" panose="020F0502020204030204" pitchFamily="34" charset="0"/>
              </a:rPr>
              <a:t>33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G9B10 (D)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0E4D92F-9DA5-B92A-3154-6256FEC5658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39</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id="{2773EC6B-DDF0-E1DC-0667-1D8DC98D4410}"/>
              </a:ext>
            </a:extLst>
          </p:cNvPr>
          <p:cNvSpPr txBox="1"/>
          <p:nvPr/>
        </p:nvSpPr>
        <p:spPr>
          <a:xfrm>
            <a:off x="4423144" y="3317358"/>
            <a:ext cx="6645349" cy="1938992"/>
          </a:xfrm>
          <a:prstGeom prst="rect">
            <a:avLst/>
          </a:prstGeom>
          <a:noFill/>
        </p:spPr>
        <p:txBody>
          <a:bodyPr wrap="square" rtlCol="0">
            <a:spAutoFit/>
          </a:bodyPr>
          <a:lstStyle/>
          <a:p>
            <a:r>
              <a:rPr lang="en-US" sz="2400" i="1" dirty="0">
                <a:solidFill>
                  <a:srgbClr val="C00000"/>
                </a:solidFill>
              </a:rPr>
              <a:t>Reminder:  Length of ½ wave dipole is 492 / f in MHz</a:t>
            </a:r>
          </a:p>
          <a:p>
            <a:endParaRPr lang="en-US" sz="2400" i="1" dirty="0">
              <a:solidFill>
                <a:srgbClr val="C00000"/>
              </a:solidFill>
            </a:endParaRPr>
          </a:p>
          <a:p>
            <a:r>
              <a:rPr lang="en-US" sz="2400" i="1" dirty="0">
                <a:solidFill>
                  <a:srgbClr val="C00000"/>
                </a:solidFill>
              </a:rPr>
              <a:t>Length = 492 / 14.25 = 34.5 feet</a:t>
            </a:r>
          </a:p>
          <a:p>
            <a:endParaRPr lang="en-US" sz="2400" i="1" dirty="0">
              <a:solidFill>
                <a:srgbClr val="C00000"/>
              </a:solidFill>
            </a:endParaRPr>
          </a:p>
          <a:p>
            <a:r>
              <a:rPr lang="en-US" sz="2400" i="1" dirty="0">
                <a:solidFill>
                  <a:srgbClr val="C00000"/>
                </a:solidFill>
              </a:rPr>
              <a:t>No exact match, so closest choice is D.</a:t>
            </a:r>
          </a:p>
        </p:txBody>
      </p:sp>
      <p:pic>
        <p:nvPicPr>
          <p:cNvPr id="6" name="Picture 5">
            <a:extLst>
              <a:ext uri="{FF2B5EF4-FFF2-40B4-BE49-F238E27FC236}">
                <a16:creationId xmlns:a16="http://schemas.microsoft.com/office/drawing/2014/main" id="{70F9EA7E-91A0-C669-3055-E39926ADB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9045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AE27-5617-43F7-AADC-9DD1897B0BAF}"/>
              </a:ext>
            </a:extLst>
          </p:cNvPr>
          <p:cNvSpPr>
            <a:spLocks noGrp="1"/>
          </p:cNvSpPr>
          <p:nvPr>
            <p:ph type="title"/>
          </p:nvPr>
        </p:nvSpPr>
        <p:spPr>
          <a:xfrm>
            <a:off x="228600" y="307779"/>
            <a:ext cx="11734800" cy="1862216"/>
          </a:xfrm>
        </p:spPr>
        <p:txBody>
          <a:bodyPr>
            <a:normAutofit fontScale="90000"/>
          </a:bodyPr>
          <a:lstStyle/>
          <a:p>
            <a:pPr algn="ctr"/>
            <a:r>
              <a:rPr lang="en-US" sz="6000" b="1" dirty="0"/>
              <a:t>Section 7.1 – Dipoles &amp; Ground-planes</a:t>
            </a:r>
            <a:br>
              <a:rPr lang="en-US" dirty="0"/>
            </a:br>
            <a:br>
              <a:rPr lang="en-US" dirty="0"/>
            </a:br>
            <a:r>
              <a:rPr lang="en-US" dirty="0"/>
              <a:t>Dipoles</a:t>
            </a:r>
          </a:p>
        </p:txBody>
      </p:sp>
      <p:sp>
        <p:nvSpPr>
          <p:cNvPr id="3" name="Content Placeholder 2">
            <a:extLst>
              <a:ext uri="{FF2B5EF4-FFF2-40B4-BE49-F238E27FC236}">
                <a16:creationId xmlns:a16="http://schemas.microsoft.com/office/drawing/2014/main" id="{161F03A8-C91D-4D08-803F-5A6B896477A6}"/>
              </a:ext>
            </a:extLst>
          </p:cNvPr>
          <p:cNvSpPr>
            <a:spLocks noGrp="1"/>
          </p:cNvSpPr>
          <p:nvPr>
            <p:ph idx="1"/>
          </p:nvPr>
        </p:nvSpPr>
        <p:spPr>
          <a:xfrm>
            <a:off x="381000" y="2583712"/>
            <a:ext cx="11582400" cy="3966509"/>
          </a:xfrm>
        </p:spPr>
        <p:txBody>
          <a:bodyPr/>
          <a:lstStyle/>
          <a:p>
            <a:r>
              <a:rPr lang="en-US" dirty="0"/>
              <a:t>The most fundamental antenna</a:t>
            </a:r>
          </a:p>
          <a:p>
            <a:r>
              <a:rPr lang="en-US" dirty="0"/>
              <a:t>Straight conductor that is 1⁄2 wavelength (λ/2) long with feed point in the middle (referred to as a </a:t>
            </a:r>
            <a:r>
              <a:rPr lang="en-US" i="1" dirty="0">
                <a:solidFill>
                  <a:srgbClr val="23408E"/>
                </a:solidFill>
              </a:rPr>
              <a:t>doublet</a:t>
            </a:r>
            <a:r>
              <a:rPr lang="en-US" dirty="0"/>
              <a:t>)</a:t>
            </a:r>
          </a:p>
          <a:p>
            <a:r>
              <a:rPr lang="en-US" dirty="0"/>
              <a:t>Strongest radiation direction is broadside to its axis in a plane containing the antenna’s conductor</a:t>
            </a:r>
          </a:p>
          <a:p>
            <a:r>
              <a:rPr lang="en-US" dirty="0"/>
              <a:t>Weakest radiation is off the ends (see Fig 7.1)</a:t>
            </a:r>
          </a:p>
          <a:p>
            <a:r>
              <a:rPr lang="en-US" dirty="0"/>
              <a:t>Shape of azimuth pattern for a dipole in free space is a figure 8</a:t>
            </a:r>
          </a:p>
        </p:txBody>
      </p:sp>
      <p:pic>
        <p:nvPicPr>
          <p:cNvPr id="4" name="Picture 3">
            <a:extLst>
              <a:ext uri="{FF2B5EF4-FFF2-40B4-BE49-F238E27FC236}">
                <a16:creationId xmlns:a16="http://schemas.microsoft.com/office/drawing/2014/main" id="{502E97A5-E067-95B3-A8B4-09469E243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6688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1/2 wave dipole antenna cut for 3.550 MHz?</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42 feet</a:t>
            </a:r>
          </a:p>
          <a:p>
            <a:pPr marL="457200" indent="-457200">
              <a:buFont typeface="+mj-lt"/>
              <a:buAutoNum type="alphaUcPeriod"/>
            </a:pPr>
            <a:r>
              <a:rPr lang="en-US" b="0" i="0" u="none" strike="noStrike" baseline="0" dirty="0">
                <a:latin typeface="Calibri" panose="020F0502020204030204" pitchFamily="34" charset="0"/>
              </a:rPr>
              <a:t>84 feet</a:t>
            </a:r>
          </a:p>
          <a:p>
            <a:pPr marL="457200" indent="-457200">
              <a:buFont typeface="+mj-lt"/>
              <a:buAutoNum type="alphaUcPeriod"/>
            </a:pPr>
            <a:r>
              <a:rPr lang="en-US" b="0" i="0" u="none" strike="noStrike" baseline="0" dirty="0">
                <a:latin typeface="Calibri" panose="020F0502020204030204" pitchFamily="34" charset="0"/>
              </a:rPr>
              <a:t>132 feet</a:t>
            </a:r>
          </a:p>
          <a:p>
            <a:pPr marL="457200" indent="-457200">
              <a:buFont typeface="+mj-lt"/>
              <a:buAutoNum type="alphaUcPeriod"/>
            </a:pPr>
            <a:r>
              <a:rPr lang="en-US" b="0" i="0" u="none" strike="noStrike" baseline="0" dirty="0">
                <a:latin typeface="Calibri" panose="020F0502020204030204" pitchFamily="34" charset="0"/>
              </a:rPr>
              <a:t>263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G9B11 (C)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D46068-E5CD-69F7-36E8-1D44DBEB152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40</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id="{A0E6785D-9D28-EDC7-9C61-2FA185204516}"/>
              </a:ext>
            </a:extLst>
          </p:cNvPr>
          <p:cNvSpPr txBox="1"/>
          <p:nvPr/>
        </p:nvSpPr>
        <p:spPr>
          <a:xfrm>
            <a:off x="4423144" y="3317358"/>
            <a:ext cx="6645349" cy="1938992"/>
          </a:xfrm>
          <a:prstGeom prst="rect">
            <a:avLst/>
          </a:prstGeom>
          <a:noFill/>
        </p:spPr>
        <p:txBody>
          <a:bodyPr wrap="square" rtlCol="0">
            <a:spAutoFit/>
          </a:bodyPr>
          <a:lstStyle/>
          <a:p>
            <a:r>
              <a:rPr lang="en-US" sz="2400" i="1" dirty="0">
                <a:solidFill>
                  <a:srgbClr val="C00000"/>
                </a:solidFill>
              </a:rPr>
              <a:t>Reminder:  Length of ½ wave dipole is 492 / f in MHz</a:t>
            </a:r>
          </a:p>
          <a:p>
            <a:endParaRPr lang="en-US" sz="2400" i="1" dirty="0">
              <a:solidFill>
                <a:srgbClr val="C00000"/>
              </a:solidFill>
            </a:endParaRPr>
          </a:p>
          <a:p>
            <a:r>
              <a:rPr lang="en-US" sz="2400" i="1" dirty="0">
                <a:solidFill>
                  <a:srgbClr val="C00000"/>
                </a:solidFill>
              </a:rPr>
              <a:t>Length = 492 / 3.55 = 139 feet</a:t>
            </a:r>
          </a:p>
          <a:p>
            <a:endParaRPr lang="en-US" sz="2400" i="1" dirty="0">
              <a:solidFill>
                <a:srgbClr val="C00000"/>
              </a:solidFill>
            </a:endParaRPr>
          </a:p>
          <a:p>
            <a:r>
              <a:rPr lang="en-US" sz="2400" i="1" dirty="0">
                <a:solidFill>
                  <a:srgbClr val="C00000"/>
                </a:solidFill>
              </a:rPr>
              <a:t>No exact match, so closest choice is C.</a:t>
            </a:r>
          </a:p>
        </p:txBody>
      </p:sp>
      <p:pic>
        <p:nvPicPr>
          <p:cNvPr id="6" name="Picture 5">
            <a:extLst>
              <a:ext uri="{FF2B5EF4-FFF2-40B4-BE49-F238E27FC236}">
                <a16:creationId xmlns:a16="http://schemas.microsoft.com/office/drawing/2014/main" id="{3529C05D-F589-2000-317B-2674B0988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426416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for a 1/4 wave vertical antenna cut for 28.5 MHz?</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8 feet</a:t>
            </a:r>
          </a:p>
          <a:p>
            <a:pPr marL="457200" indent="-457200">
              <a:buFont typeface="+mj-lt"/>
              <a:buAutoNum type="alphaUcPeriod"/>
            </a:pPr>
            <a:r>
              <a:rPr lang="en-US" b="0" i="0" u="none" strike="noStrike" baseline="0" dirty="0">
                <a:latin typeface="Calibri" panose="020F0502020204030204" pitchFamily="34" charset="0"/>
              </a:rPr>
              <a:t>11 feet</a:t>
            </a:r>
          </a:p>
          <a:p>
            <a:pPr marL="457200" indent="-457200">
              <a:buFont typeface="+mj-lt"/>
              <a:buAutoNum type="alphaUcPeriod"/>
            </a:pPr>
            <a:r>
              <a:rPr lang="en-US" b="0" i="0" u="none" strike="noStrike" baseline="0" dirty="0">
                <a:latin typeface="Calibri" panose="020F0502020204030204" pitchFamily="34" charset="0"/>
              </a:rPr>
              <a:t>16 feet</a:t>
            </a:r>
          </a:p>
          <a:p>
            <a:pPr marL="457200" indent="-457200">
              <a:buFont typeface="+mj-lt"/>
              <a:buAutoNum type="alphaUcPeriod"/>
            </a:pPr>
            <a:r>
              <a:rPr lang="en-US" b="0" i="0" u="none" strike="noStrike" baseline="0" dirty="0">
                <a:latin typeface="Calibri" panose="020F0502020204030204" pitchFamily="34" charset="0"/>
              </a:rPr>
              <a:t>21 feet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G9B12 (A) Page 7-5</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03488B0-BAE6-16B8-F85E-176CEB6A220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41</a:t>
            </a:fld>
            <a:endParaRPr lang="en-US" sz="1200" b="1" dirty="0">
              <a:solidFill>
                <a:srgbClr val="23408E"/>
              </a:solidFill>
              <a:cs typeface="Arial" panose="020B0604020202020204" pitchFamily="34" charset="0"/>
            </a:endParaRPr>
          </a:p>
        </p:txBody>
      </p:sp>
      <p:sp>
        <p:nvSpPr>
          <p:cNvPr id="7" name="TextBox 6">
            <a:extLst>
              <a:ext uri="{FF2B5EF4-FFF2-40B4-BE49-F238E27FC236}">
                <a16:creationId xmlns:a16="http://schemas.microsoft.com/office/drawing/2014/main" id="{9DCDEAAF-6558-10D3-9AB8-96D7F04E4EAD}"/>
              </a:ext>
            </a:extLst>
          </p:cNvPr>
          <p:cNvSpPr txBox="1"/>
          <p:nvPr/>
        </p:nvSpPr>
        <p:spPr>
          <a:xfrm>
            <a:off x="4423144" y="3317358"/>
            <a:ext cx="6645349" cy="2308324"/>
          </a:xfrm>
          <a:prstGeom prst="rect">
            <a:avLst/>
          </a:prstGeom>
          <a:noFill/>
        </p:spPr>
        <p:txBody>
          <a:bodyPr wrap="square" rtlCol="0">
            <a:spAutoFit/>
          </a:bodyPr>
          <a:lstStyle/>
          <a:p>
            <a:r>
              <a:rPr lang="en-US" sz="2400" i="1" dirty="0">
                <a:solidFill>
                  <a:srgbClr val="C00000"/>
                </a:solidFill>
              </a:rPr>
              <a:t>Reminder:  Length of ½ wave dipole is 492 / f in MHz</a:t>
            </a:r>
          </a:p>
          <a:p>
            <a:r>
              <a:rPr lang="en-US" sz="2400" i="1" dirty="0">
                <a:solidFill>
                  <a:srgbClr val="C00000"/>
                </a:solidFill>
              </a:rPr>
              <a:t>So, ¼ wave dipole is half that … 246 / f</a:t>
            </a:r>
          </a:p>
          <a:p>
            <a:endParaRPr lang="en-US" sz="2400" i="1" dirty="0">
              <a:solidFill>
                <a:srgbClr val="C00000"/>
              </a:solidFill>
            </a:endParaRPr>
          </a:p>
          <a:p>
            <a:r>
              <a:rPr lang="en-US" sz="2400" i="1" dirty="0">
                <a:solidFill>
                  <a:srgbClr val="C00000"/>
                </a:solidFill>
              </a:rPr>
              <a:t>Length = 246 / f = 246 / 28.5 = 8.6 feet</a:t>
            </a:r>
          </a:p>
          <a:p>
            <a:endParaRPr lang="en-US" sz="2400" i="1" dirty="0">
              <a:solidFill>
                <a:srgbClr val="C00000"/>
              </a:solidFill>
            </a:endParaRPr>
          </a:p>
          <a:p>
            <a:r>
              <a:rPr lang="en-US" sz="2400" i="1" dirty="0">
                <a:solidFill>
                  <a:srgbClr val="C00000"/>
                </a:solidFill>
              </a:rPr>
              <a:t>No exact match, so closest choice is A.</a:t>
            </a:r>
          </a:p>
        </p:txBody>
      </p:sp>
      <p:pic>
        <p:nvPicPr>
          <p:cNvPr id="6" name="Picture 5">
            <a:extLst>
              <a:ext uri="{FF2B5EF4-FFF2-40B4-BE49-F238E27FC236}">
                <a16:creationId xmlns:a16="http://schemas.microsoft.com/office/drawing/2014/main" id="{9DB5D6FF-7084-66BD-B271-7F33759D3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7247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antenna gain stated in dBi compare to gain stated in dBd for the same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Gain in dBi is 2.15 dB lower</a:t>
            </a:r>
          </a:p>
          <a:p>
            <a:pPr marL="457200" indent="-457200">
              <a:buFont typeface="+mj-lt"/>
              <a:buAutoNum type="alphaUcPeriod"/>
            </a:pPr>
            <a:r>
              <a:rPr lang="en-US" b="0" i="0" u="none" strike="noStrike" baseline="0" dirty="0">
                <a:latin typeface="Calibri" panose="020F0502020204030204" pitchFamily="34" charset="0"/>
              </a:rPr>
              <a:t>Gain in dBi is 2.15 dB higher</a:t>
            </a:r>
          </a:p>
          <a:p>
            <a:pPr marL="457200" indent="-457200">
              <a:buFont typeface="+mj-lt"/>
              <a:buAutoNum type="alphaUcPeriod"/>
            </a:pPr>
            <a:r>
              <a:rPr lang="en-US" b="0" i="0" u="none" strike="noStrike" baseline="0" dirty="0">
                <a:latin typeface="Calibri" panose="020F0502020204030204" pitchFamily="34" charset="0"/>
              </a:rPr>
              <a:t>Gain in dBd is 1.25 dBd lower</a:t>
            </a:r>
          </a:p>
          <a:p>
            <a:pPr marL="457200" indent="-457200">
              <a:buFont typeface="+mj-lt"/>
              <a:buAutoNum type="alphaUcPeriod"/>
            </a:pPr>
            <a:r>
              <a:rPr lang="en-US" b="0" i="0" u="none" strike="noStrike" baseline="0" dirty="0">
                <a:latin typeface="Calibri" panose="020F0502020204030204" pitchFamily="34" charset="0"/>
              </a:rPr>
              <a:t>Gain in dBd is 1.25 dBd higher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G9C04 (B) Page 7-3</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3BD11A2-FA80-FEE0-DFD5-9AD2D52A18B3}"/>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CDF1500-C6EF-9F3B-94D0-FB67AA1F4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20330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307805"/>
            <a:ext cx="10972800" cy="1541759"/>
          </a:xfrm>
        </p:spPr>
        <p:txBody>
          <a:bodyPr>
            <a:normAutofit/>
          </a:bodyPr>
          <a:lstStyle/>
          <a:p>
            <a:pPr algn="l"/>
            <a:r>
              <a:rPr lang="en-US" b="0" i="0" u="none" strike="noStrike" baseline="0" dirty="0">
                <a:solidFill>
                  <a:srgbClr val="23408E"/>
                </a:solidFill>
                <a:latin typeface="Calibri" panose="020F0502020204030204" pitchFamily="34" charset="0"/>
              </a:rPr>
              <a:t>Which of the following antenna types will be most effective as a near vertical incidence skywave (NVIS) antenna for short-skip communications on 40 meters during the day?</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horizontal dipole placed between 1/10 and 1/4 wavelength above the ground</a:t>
            </a:r>
          </a:p>
          <a:p>
            <a:pPr marL="457200" indent="-457200">
              <a:buFont typeface="+mj-lt"/>
              <a:buAutoNum type="alphaUcPeriod"/>
            </a:pPr>
            <a:r>
              <a:rPr lang="en-US" b="0" i="0" u="none" strike="noStrike" baseline="0" dirty="0">
                <a:latin typeface="Calibri" panose="020F0502020204030204" pitchFamily="34" charset="0"/>
              </a:rPr>
              <a:t>A vertical antenna placed between 1/4 and 1/2 wavelength above the ground</a:t>
            </a:r>
          </a:p>
          <a:p>
            <a:pPr marL="457200" indent="-457200">
              <a:buFont typeface="+mj-lt"/>
              <a:buAutoNum type="alphaUcPeriod"/>
            </a:pPr>
            <a:r>
              <a:rPr lang="en-US" b="0" i="0" u="none" strike="noStrike" baseline="0" dirty="0">
                <a:latin typeface="Calibri" panose="020F0502020204030204" pitchFamily="34" charset="0"/>
              </a:rPr>
              <a:t>A horizontal dipole placed at approximately 1/2 wavelength above the ground</a:t>
            </a:r>
          </a:p>
          <a:p>
            <a:pPr marL="457200" indent="-457200">
              <a:buFont typeface="+mj-lt"/>
              <a:buAutoNum type="alphaUcPeriod"/>
            </a:pPr>
            <a:r>
              <a:rPr lang="en-US" b="0" i="0" u="none" strike="noStrike" baseline="0" dirty="0">
                <a:latin typeface="Calibri" panose="020F0502020204030204" pitchFamily="34" charset="0"/>
              </a:rPr>
              <a:t>A vertical dipole placed at approximately 1/2 wavelength above the ground</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G9D01 (A) Page 7-7</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D277E4-8816-CF9D-9633-484331FD4AB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A9A32C8-7DF3-9EFB-5DAF-664DE853E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1702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normAutofit/>
          </a:bodyPr>
          <a:lstStyle/>
          <a:p>
            <a:pPr algn="l"/>
            <a:r>
              <a:rPr lang="en-US" b="0" i="0" u="none" strike="noStrike" baseline="0" dirty="0">
                <a:solidFill>
                  <a:srgbClr val="23408E"/>
                </a:solidFill>
                <a:latin typeface="Calibri" panose="020F0502020204030204" pitchFamily="34" charset="0"/>
              </a:rPr>
              <a:t>What is the feed point impedance of an end-fed half-wave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Very low</a:t>
            </a:r>
          </a:p>
          <a:p>
            <a:pPr marL="457200" indent="-457200">
              <a:buFont typeface="+mj-lt"/>
              <a:buAutoNum type="alphaUcPeriod"/>
            </a:pPr>
            <a:r>
              <a:rPr lang="en-US" b="0" i="0" u="none" strike="noStrike" baseline="0" dirty="0">
                <a:latin typeface="Calibri" panose="020F0502020204030204" pitchFamily="34" charset="0"/>
              </a:rPr>
              <a:t>Approximately 50 ohms</a:t>
            </a:r>
          </a:p>
          <a:p>
            <a:pPr marL="457200" indent="-457200">
              <a:buFont typeface="+mj-lt"/>
              <a:buAutoNum type="alphaUcPeriod"/>
            </a:pPr>
            <a:r>
              <a:rPr lang="en-US" b="0" i="0" u="none" strike="noStrike" baseline="0" dirty="0">
                <a:latin typeface="Calibri" panose="020F0502020204030204" pitchFamily="34" charset="0"/>
              </a:rPr>
              <a:t>Approximately 300 ohms</a:t>
            </a:r>
          </a:p>
          <a:p>
            <a:pPr marL="457200" indent="-457200">
              <a:buFont typeface="+mj-lt"/>
              <a:buAutoNum type="alphaUcPeriod"/>
            </a:pPr>
            <a:r>
              <a:rPr lang="en-US" b="0" i="0" u="none" strike="noStrike" baseline="0" dirty="0">
                <a:latin typeface="Calibri" panose="020F0502020204030204" pitchFamily="34" charset="0"/>
              </a:rPr>
              <a:t>Very high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G9D02 (D)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68F082-5883-642F-548E-EBA6896DF38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1A9C172B-82EB-3F18-2070-EBB2381EE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9966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does a “screwdriver” mobile antenna adjust its feed point impedance?</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By varying its body capacitance</a:t>
            </a:r>
          </a:p>
          <a:p>
            <a:pPr marL="457200" indent="-457200">
              <a:buFont typeface="+mj-lt"/>
              <a:buAutoNum type="alphaUcPeriod"/>
            </a:pPr>
            <a:r>
              <a:rPr lang="en-US" b="0" i="0" u="none" strike="noStrike" baseline="0" dirty="0">
                <a:latin typeface="Calibri" panose="020F0502020204030204" pitchFamily="34" charset="0"/>
              </a:rPr>
              <a:t>By varying the base loading inductance</a:t>
            </a:r>
          </a:p>
          <a:p>
            <a:pPr marL="457200" indent="-457200">
              <a:buFont typeface="+mj-lt"/>
              <a:buAutoNum type="alphaUcPeriod"/>
            </a:pPr>
            <a:r>
              <a:rPr lang="en-US" b="0" i="0" u="none" strike="noStrike" baseline="0" dirty="0">
                <a:latin typeface="Calibri" panose="020F0502020204030204" pitchFamily="34" charset="0"/>
              </a:rPr>
              <a:t>By extending and retracting the whip</a:t>
            </a:r>
          </a:p>
          <a:p>
            <a:pPr marL="457200" indent="-457200">
              <a:buFont typeface="+mj-lt"/>
              <a:buAutoNum type="alphaUcPeriod"/>
            </a:pPr>
            <a:r>
              <a:rPr lang="en-US" b="0" i="0" u="none" strike="noStrike" baseline="0" dirty="0">
                <a:latin typeface="Calibri" panose="020F0502020204030204" pitchFamily="34" charset="0"/>
              </a:rPr>
              <a:t>By deploying a capacitance hat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G9D08 (B) Page 7-6</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70829E-D98A-4150-16C3-9DE64F957DA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2326132-81EF-1C3B-8787-AFCF5A4F8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55244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common name of a dipole with a single central support?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Inverted V</a:t>
            </a:r>
          </a:p>
          <a:p>
            <a:pPr marL="457200" indent="-457200">
              <a:buFont typeface="+mj-lt"/>
              <a:buAutoNum type="alphaUcPeriod"/>
            </a:pPr>
            <a:r>
              <a:rPr lang="en-US" b="0" i="0" u="none" strike="noStrike" baseline="0" dirty="0">
                <a:latin typeface="Calibri" panose="020F0502020204030204" pitchFamily="34" charset="0"/>
              </a:rPr>
              <a:t>Inverted L</a:t>
            </a:r>
          </a:p>
          <a:p>
            <a:pPr marL="457200" indent="-457200">
              <a:buFont typeface="+mj-lt"/>
              <a:buAutoNum type="alphaUcPeriod"/>
            </a:pPr>
            <a:r>
              <a:rPr lang="en-US" b="0" i="0" u="none" strike="noStrike" baseline="0" dirty="0">
                <a:latin typeface="Calibri" panose="020F0502020204030204" pitchFamily="34" charset="0"/>
              </a:rPr>
              <a:t>Sloper</a:t>
            </a:r>
          </a:p>
          <a:p>
            <a:pPr marL="457200" indent="-457200">
              <a:buFont typeface="+mj-lt"/>
              <a:buAutoNum type="alphaUcPeriod"/>
            </a:pPr>
            <a:r>
              <a:rPr lang="en-US" b="0" i="0" u="none" strike="noStrike" baseline="0" dirty="0">
                <a:latin typeface="Calibri" panose="020F0502020204030204" pitchFamily="34" charset="0"/>
              </a:rPr>
              <a:t>Lazy 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G9D12 (A) Page 7-4</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CDFCAA-4EBA-DD02-58DB-65639ECC91A4}"/>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46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1EA4604C-9B93-AB25-7667-9F227432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5332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1C3F-C4E7-4A9D-934C-CA363F74B9FD}"/>
              </a:ext>
            </a:extLst>
          </p:cNvPr>
          <p:cNvSpPr>
            <a:spLocks noGrp="1"/>
          </p:cNvSpPr>
          <p:nvPr>
            <p:ph type="title"/>
          </p:nvPr>
        </p:nvSpPr>
        <p:spPr>
          <a:xfrm>
            <a:off x="838200" y="307778"/>
            <a:ext cx="10515600" cy="1627348"/>
          </a:xfrm>
        </p:spPr>
        <p:txBody>
          <a:bodyPr>
            <a:normAutofit/>
          </a:bodyPr>
          <a:lstStyle/>
          <a:p>
            <a:pPr algn="ctr"/>
            <a:r>
              <a:rPr lang="en-US" sz="5400" b="1" dirty="0"/>
              <a:t>Section 7.2</a:t>
            </a:r>
            <a:br>
              <a:rPr lang="en-US" dirty="0"/>
            </a:br>
            <a:r>
              <a:rPr lang="en-US" dirty="0"/>
              <a:t>Yagi/Directional Antenna Basics</a:t>
            </a:r>
          </a:p>
        </p:txBody>
      </p:sp>
      <p:sp>
        <p:nvSpPr>
          <p:cNvPr id="3" name="Content Placeholder 2">
            <a:extLst>
              <a:ext uri="{FF2B5EF4-FFF2-40B4-BE49-F238E27FC236}">
                <a16:creationId xmlns:a16="http://schemas.microsoft.com/office/drawing/2014/main" id="{33F9FC2F-334E-4D4A-8BCC-CD34495D9EA8}"/>
              </a:ext>
            </a:extLst>
          </p:cNvPr>
          <p:cNvSpPr>
            <a:spLocks noGrp="1"/>
          </p:cNvSpPr>
          <p:nvPr>
            <p:ph idx="1"/>
          </p:nvPr>
        </p:nvSpPr>
        <p:spPr>
          <a:xfrm>
            <a:off x="381000" y="2169994"/>
            <a:ext cx="11430000" cy="4380228"/>
          </a:xfrm>
        </p:spPr>
        <p:txBody>
          <a:bodyPr/>
          <a:lstStyle/>
          <a:p>
            <a:r>
              <a:rPr lang="en-US" sz="2800" dirty="0"/>
              <a:t>Directional antennas create gain as well as reject interference and noise from other than the desired direction</a:t>
            </a:r>
          </a:p>
          <a:p>
            <a:r>
              <a:rPr lang="en-US" sz="2800" dirty="0"/>
              <a:t>By aiming your antenna in the direction shown on the </a:t>
            </a:r>
            <a:r>
              <a:rPr lang="en-US" sz="2800" i="1" dirty="0">
                <a:solidFill>
                  <a:srgbClr val="C00000"/>
                </a:solidFill>
              </a:rPr>
              <a:t>azimuthal projection map</a:t>
            </a:r>
            <a:r>
              <a:rPr lang="en-US" sz="2800" dirty="0"/>
              <a:t>, you will be beaming your signal directly at the other station</a:t>
            </a:r>
          </a:p>
          <a:p>
            <a:r>
              <a:rPr lang="en-US" sz="2800" dirty="0"/>
              <a:t>Dipole, ground-plane, and random wire antennas use a single radiating element</a:t>
            </a:r>
          </a:p>
          <a:p>
            <a:r>
              <a:rPr lang="en-US" sz="2800" dirty="0"/>
              <a:t>An array antenna uses two or more elements to create maximum field strength in a specific direction, called the </a:t>
            </a:r>
            <a:r>
              <a:rPr lang="en-US" sz="2800" i="1" dirty="0">
                <a:solidFill>
                  <a:srgbClr val="C00000"/>
                </a:solidFill>
              </a:rPr>
              <a:t>main lobe</a:t>
            </a:r>
            <a:r>
              <a:rPr lang="en-US" sz="2800" dirty="0"/>
              <a:t> or </a:t>
            </a:r>
            <a:r>
              <a:rPr lang="en-US" sz="2800" i="1" dirty="0">
                <a:solidFill>
                  <a:srgbClr val="C00000"/>
                </a:solidFill>
              </a:rPr>
              <a:t>major lobe </a:t>
            </a:r>
            <a:r>
              <a:rPr lang="en-US" sz="2800" dirty="0"/>
              <a:t>of the radiation pattern</a:t>
            </a:r>
          </a:p>
        </p:txBody>
      </p:sp>
      <p:pic>
        <p:nvPicPr>
          <p:cNvPr id="4" name="Picture 3">
            <a:extLst>
              <a:ext uri="{FF2B5EF4-FFF2-40B4-BE49-F238E27FC236}">
                <a16:creationId xmlns:a16="http://schemas.microsoft.com/office/drawing/2014/main" id="{6B320894-01C3-B7FB-3004-562B263F9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58944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355A-DAF3-4A4C-BD15-AD0792868B5F}"/>
              </a:ext>
            </a:extLst>
          </p:cNvPr>
          <p:cNvSpPr>
            <a:spLocks noGrp="1"/>
          </p:cNvSpPr>
          <p:nvPr>
            <p:ph type="title"/>
          </p:nvPr>
        </p:nvSpPr>
        <p:spPr/>
        <p:txBody>
          <a:bodyPr/>
          <a:lstStyle/>
          <a:p>
            <a:r>
              <a:rPr lang="en-US" dirty="0"/>
              <a:t>Directional Antennas (cont.)</a:t>
            </a:r>
          </a:p>
        </p:txBody>
      </p:sp>
      <p:sp>
        <p:nvSpPr>
          <p:cNvPr id="3" name="Content Placeholder 2">
            <a:extLst>
              <a:ext uri="{FF2B5EF4-FFF2-40B4-BE49-F238E27FC236}">
                <a16:creationId xmlns:a16="http://schemas.microsoft.com/office/drawing/2014/main" id="{E13B3E95-D62C-4816-A841-B2B84D624A98}"/>
              </a:ext>
            </a:extLst>
          </p:cNvPr>
          <p:cNvSpPr>
            <a:spLocks noGrp="1"/>
          </p:cNvSpPr>
          <p:nvPr>
            <p:ph idx="1"/>
          </p:nvPr>
        </p:nvSpPr>
        <p:spPr>
          <a:xfrm>
            <a:off x="609600" y="2169994"/>
            <a:ext cx="10972800" cy="4380228"/>
          </a:xfrm>
        </p:spPr>
        <p:txBody>
          <a:bodyPr/>
          <a:lstStyle/>
          <a:p>
            <a:r>
              <a:rPr lang="en-US" dirty="0"/>
              <a:t>Two types of arrays: </a:t>
            </a:r>
            <a:r>
              <a:rPr lang="en-US" i="1" dirty="0">
                <a:solidFill>
                  <a:srgbClr val="C00000"/>
                </a:solidFill>
              </a:rPr>
              <a:t>driven</a:t>
            </a:r>
            <a:r>
              <a:rPr lang="en-US" dirty="0"/>
              <a:t> and </a:t>
            </a:r>
            <a:r>
              <a:rPr lang="en-US" i="1" dirty="0">
                <a:solidFill>
                  <a:srgbClr val="C00000"/>
                </a:solidFill>
              </a:rPr>
              <a:t>parasitic</a:t>
            </a:r>
          </a:p>
          <a:p>
            <a:pPr lvl="1"/>
            <a:r>
              <a:rPr lang="en-US" dirty="0"/>
              <a:t>Driven array: all of the antenna elements are connected to the transmitter and are called </a:t>
            </a:r>
            <a:r>
              <a:rPr lang="en-US" i="1" dirty="0">
                <a:solidFill>
                  <a:srgbClr val="C00000"/>
                </a:solidFill>
              </a:rPr>
              <a:t>driven elements</a:t>
            </a:r>
          </a:p>
          <a:p>
            <a:pPr lvl="1"/>
            <a:r>
              <a:rPr lang="en-US" dirty="0"/>
              <a:t>Parasitic array: one or more of the elements are not connected to the feed line but influence the antenna’s pattern by interacting with the radiated energy from the driven element(s)</a:t>
            </a:r>
          </a:p>
          <a:p>
            <a:r>
              <a:rPr lang="en-US" dirty="0"/>
              <a:t>Whether an array is driven or parasitic, its radiation pattern is determined by </a:t>
            </a:r>
            <a:r>
              <a:rPr lang="en-US" i="1" dirty="0">
                <a:solidFill>
                  <a:srgbClr val="C00000"/>
                </a:solidFill>
              </a:rPr>
              <a:t>constructive</a:t>
            </a:r>
            <a:r>
              <a:rPr lang="en-US" dirty="0"/>
              <a:t> and </a:t>
            </a:r>
            <a:r>
              <a:rPr lang="en-US" i="1" dirty="0">
                <a:solidFill>
                  <a:srgbClr val="C00000"/>
                </a:solidFill>
              </a:rPr>
              <a:t>destructive interference</a:t>
            </a:r>
          </a:p>
          <a:p>
            <a:pPr lvl="1"/>
            <a:r>
              <a:rPr lang="en-US" dirty="0"/>
              <a:t>If </a:t>
            </a:r>
            <a:r>
              <a:rPr lang="en-US" i="1" dirty="0">
                <a:solidFill>
                  <a:srgbClr val="23408E"/>
                </a:solidFill>
              </a:rPr>
              <a:t>in phase</a:t>
            </a:r>
            <a:r>
              <a:rPr lang="en-US" dirty="0"/>
              <a:t>, they will reinforce each other</a:t>
            </a:r>
          </a:p>
          <a:p>
            <a:pPr lvl="1"/>
            <a:r>
              <a:rPr lang="en-US" dirty="0"/>
              <a:t>If </a:t>
            </a:r>
            <a:r>
              <a:rPr lang="en-US" i="1" dirty="0">
                <a:solidFill>
                  <a:srgbClr val="23408E"/>
                </a:solidFill>
              </a:rPr>
              <a:t>out of phase</a:t>
            </a:r>
            <a:r>
              <a:rPr lang="en-US" dirty="0"/>
              <a:t>, they will cancel</a:t>
            </a:r>
          </a:p>
        </p:txBody>
      </p:sp>
      <p:pic>
        <p:nvPicPr>
          <p:cNvPr id="4" name="Picture 3">
            <a:extLst>
              <a:ext uri="{FF2B5EF4-FFF2-40B4-BE49-F238E27FC236}">
                <a16:creationId xmlns:a16="http://schemas.microsoft.com/office/drawing/2014/main" id="{6D885F1B-AD45-B0B0-BD71-1750EACEB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45657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CB92-7E91-4819-9AF6-8CE4E446024C}"/>
              </a:ext>
            </a:extLst>
          </p:cNvPr>
          <p:cNvSpPr>
            <a:spLocks noGrp="1"/>
          </p:cNvSpPr>
          <p:nvPr>
            <p:ph type="title"/>
          </p:nvPr>
        </p:nvSpPr>
        <p:spPr/>
        <p:txBody>
          <a:bodyPr/>
          <a:lstStyle/>
          <a:p>
            <a:r>
              <a:rPr lang="en-US" dirty="0"/>
              <a:t>Yagi Structure</a:t>
            </a:r>
          </a:p>
        </p:txBody>
      </p:sp>
      <p:sp>
        <p:nvSpPr>
          <p:cNvPr id="3" name="Content Placeholder 2">
            <a:extLst>
              <a:ext uri="{FF2B5EF4-FFF2-40B4-BE49-F238E27FC236}">
                <a16:creationId xmlns:a16="http://schemas.microsoft.com/office/drawing/2014/main" id="{09663683-EC98-4A9A-8F71-F441A52C78EE}"/>
              </a:ext>
            </a:extLst>
          </p:cNvPr>
          <p:cNvSpPr>
            <a:spLocks noGrp="1"/>
          </p:cNvSpPr>
          <p:nvPr>
            <p:ph idx="1"/>
          </p:nvPr>
        </p:nvSpPr>
        <p:spPr>
          <a:xfrm>
            <a:off x="381000" y="1558070"/>
            <a:ext cx="11430000" cy="4763952"/>
          </a:xfrm>
        </p:spPr>
        <p:txBody>
          <a:bodyPr>
            <a:normAutofit/>
          </a:bodyPr>
          <a:lstStyle/>
          <a:p>
            <a:r>
              <a:rPr lang="en-US" sz="2500" dirty="0"/>
              <a:t> Most popular of all directional antennas because of simple construction &amp; good performance</a:t>
            </a:r>
          </a:p>
          <a:p>
            <a:r>
              <a:rPr lang="en-US" sz="2500" dirty="0"/>
              <a:t>Yagi is a parasitic array with a single driven element and at least one parasitic element</a:t>
            </a:r>
          </a:p>
          <a:p>
            <a:r>
              <a:rPr lang="en-US" sz="2500" dirty="0"/>
              <a:t>The driven element (DE) is a resonant dipole, approximately 1⁄2 wavelength long</a:t>
            </a:r>
          </a:p>
          <a:p>
            <a:r>
              <a:rPr lang="en-US" sz="2500" dirty="0"/>
              <a:t>Parasitic elements placed in the direction of maximum gain are called </a:t>
            </a:r>
            <a:r>
              <a:rPr lang="en-US" sz="2500" i="1" dirty="0">
                <a:solidFill>
                  <a:srgbClr val="C00000"/>
                </a:solidFill>
              </a:rPr>
              <a:t>directors </a:t>
            </a:r>
            <a:r>
              <a:rPr lang="en-US" sz="2500" dirty="0"/>
              <a:t>and are slightly </a:t>
            </a:r>
            <a:r>
              <a:rPr lang="en-US" sz="2500" i="1" dirty="0">
                <a:solidFill>
                  <a:srgbClr val="23408E"/>
                </a:solidFill>
              </a:rPr>
              <a:t>shorter</a:t>
            </a:r>
            <a:r>
              <a:rPr lang="en-US" sz="2500" dirty="0"/>
              <a:t> than the driven element</a:t>
            </a:r>
          </a:p>
          <a:p>
            <a:r>
              <a:rPr lang="en-US" sz="2500" dirty="0"/>
              <a:t>Parasitic elements in the direction of minimum gain are called </a:t>
            </a:r>
            <a:r>
              <a:rPr lang="en-US" sz="2500" i="1" dirty="0">
                <a:solidFill>
                  <a:srgbClr val="C00000"/>
                </a:solidFill>
              </a:rPr>
              <a:t>reflectors</a:t>
            </a:r>
            <a:r>
              <a:rPr lang="en-US" sz="2500" dirty="0"/>
              <a:t> and are slightly </a:t>
            </a:r>
            <a:r>
              <a:rPr lang="en-US" sz="2500" i="1" dirty="0">
                <a:solidFill>
                  <a:srgbClr val="23408E"/>
                </a:solidFill>
              </a:rPr>
              <a:t>longer</a:t>
            </a:r>
            <a:r>
              <a:rPr lang="en-US" sz="2500" dirty="0"/>
              <a:t> than the driven element</a:t>
            </a:r>
          </a:p>
          <a:p>
            <a:r>
              <a:rPr lang="en-US" sz="2500" dirty="0"/>
              <a:t>The front-to-back ratio is the ratio of signal strength at the peak of the radiation pattern’s major lobe to that in exactly the opposite direction</a:t>
            </a:r>
          </a:p>
        </p:txBody>
      </p:sp>
      <p:pic>
        <p:nvPicPr>
          <p:cNvPr id="4" name="Picture 3">
            <a:extLst>
              <a:ext uri="{FF2B5EF4-FFF2-40B4-BE49-F238E27FC236}">
                <a16:creationId xmlns:a16="http://schemas.microsoft.com/office/drawing/2014/main" id="{B5DC4858-8108-538C-B111-04F13AB2D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382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7A31E-369F-4022-B0F1-AE2728AA4CE8}"/>
              </a:ext>
            </a:extLst>
          </p:cNvPr>
          <p:cNvSpPr>
            <a:spLocks noGrp="1"/>
          </p:cNvSpPr>
          <p:nvPr>
            <p:ph type="title"/>
          </p:nvPr>
        </p:nvSpPr>
        <p:spPr>
          <a:xfrm>
            <a:off x="27708" y="152400"/>
            <a:ext cx="1828800" cy="756831"/>
          </a:xfrm>
          <a:solidFill>
            <a:schemeClr val="bg1">
              <a:lumMod val="95000"/>
            </a:schemeClr>
          </a:solidFill>
          <a:ln>
            <a:solidFill>
              <a:schemeClr val="tx1"/>
            </a:solidFill>
          </a:ln>
        </p:spPr>
        <p:txBody>
          <a:bodyPr/>
          <a:lstStyle/>
          <a:p>
            <a:r>
              <a:rPr lang="en-US" dirty="0"/>
              <a:t>Fig 7.1</a:t>
            </a:r>
          </a:p>
        </p:txBody>
      </p:sp>
      <p:pic>
        <p:nvPicPr>
          <p:cNvPr id="5" name="Picture 4">
            <a:extLst>
              <a:ext uri="{FF2B5EF4-FFF2-40B4-BE49-F238E27FC236}">
                <a16:creationId xmlns:a16="http://schemas.microsoft.com/office/drawing/2014/main" id="{0CC79A5F-9306-4077-B63D-E7AF1D5B1573}"/>
              </a:ext>
            </a:extLst>
          </p:cNvPr>
          <p:cNvPicPr>
            <a:picLocks noChangeAspect="1"/>
          </p:cNvPicPr>
          <p:nvPr/>
        </p:nvPicPr>
        <p:blipFill>
          <a:blip r:embed="rId2"/>
          <a:stretch>
            <a:fillRect/>
          </a:stretch>
        </p:blipFill>
        <p:spPr>
          <a:xfrm>
            <a:off x="304800" y="1604296"/>
            <a:ext cx="11125200" cy="4895088"/>
          </a:xfrm>
          <a:prstGeom prst="rect">
            <a:avLst/>
          </a:prstGeom>
        </p:spPr>
      </p:pic>
      <p:sp>
        <p:nvSpPr>
          <p:cNvPr id="6" name="TextBox 5">
            <a:extLst>
              <a:ext uri="{FF2B5EF4-FFF2-40B4-BE49-F238E27FC236}">
                <a16:creationId xmlns:a16="http://schemas.microsoft.com/office/drawing/2014/main" id="{0C90A6A6-A8F5-433C-A889-268A405EE41D}"/>
              </a:ext>
            </a:extLst>
          </p:cNvPr>
          <p:cNvSpPr txBox="1"/>
          <p:nvPr/>
        </p:nvSpPr>
        <p:spPr>
          <a:xfrm>
            <a:off x="1981200" y="34636"/>
            <a:ext cx="10030692" cy="1569660"/>
          </a:xfrm>
          <a:prstGeom prst="rect">
            <a:avLst/>
          </a:prstGeom>
          <a:solidFill>
            <a:schemeClr val="bg1">
              <a:lumMod val="95000"/>
            </a:schemeClr>
          </a:solidFill>
          <a:ln>
            <a:solidFill>
              <a:schemeClr val="tx1"/>
            </a:solidFill>
          </a:ln>
        </p:spPr>
        <p:txBody>
          <a:bodyPr wrap="square" rtlCol="0">
            <a:spAutoFit/>
          </a:bodyPr>
          <a:lstStyle/>
          <a:p>
            <a:r>
              <a:rPr lang="en-US" sz="2400" dirty="0">
                <a:latin typeface="Calibri" panose="020F0502020204030204" pitchFamily="34" charset="0"/>
                <a:cs typeface="Calibri" panose="020F0502020204030204" pitchFamily="34" charset="0"/>
              </a:rPr>
              <a:t>Part </a:t>
            </a:r>
            <a:r>
              <a:rPr lang="en-US" sz="2400" b="1" dirty="0">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 shows the radiation pattern in the plane of a dipole located in free space. The dipole element is located on the line from 270 to 90 degrees in this figure. Part </a:t>
            </a:r>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shows the three-dimensional radiation pattern in all directions around the dipole.</a:t>
            </a:r>
          </a:p>
        </p:txBody>
      </p:sp>
      <p:pic>
        <p:nvPicPr>
          <p:cNvPr id="3" name="Picture 2">
            <a:extLst>
              <a:ext uri="{FF2B5EF4-FFF2-40B4-BE49-F238E27FC236}">
                <a16:creationId xmlns:a16="http://schemas.microsoft.com/office/drawing/2014/main" id="{9A824637-D3F0-E036-B5AB-6C61F2A38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46401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B3A6-A618-9A15-7376-2B56FE791EDF}"/>
              </a:ext>
            </a:extLst>
          </p:cNvPr>
          <p:cNvSpPr>
            <a:spLocks noGrp="1"/>
          </p:cNvSpPr>
          <p:nvPr>
            <p:ph type="title"/>
          </p:nvPr>
        </p:nvSpPr>
        <p:spPr/>
        <p:txBody>
          <a:bodyPr/>
          <a:lstStyle/>
          <a:p>
            <a:r>
              <a:rPr lang="en-US" dirty="0"/>
              <a:t>Figure 7.8 – Two Element Yagi</a:t>
            </a:r>
          </a:p>
        </p:txBody>
      </p:sp>
      <p:pic>
        <p:nvPicPr>
          <p:cNvPr id="4" name="Picture 3">
            <a:extLst>
              <a:ext uri="{FF2B5EF4-FFF2-40B4-BE49-F238E27FC236}">
                <a16:creationId xmlns:a16="http://schemas.microsoft.com/office/drawing/2014/main" id="{9FA1D8C3-C41C-3112-6766-2D89DBF10F92}"/>
              </a:ext>
            </a:extLst>
          </p:cNvPr>
          <p:cNvPicPr>
            <a:picLocks noChangeAspect="1"/>
          </p:cNvPicPr>
          <p:nvPr/>
        </p:nvPicPr>
        <p:blipFill>
          <a:blip r:embed="rId2"/>
          <a:stretch>
            <a:fillRect/>
          </a:stretch>
        </p:blipFill>
        <p:spPr>
          <a:xfrm>
            <a:off x="6096000" y="1771869"/>
            <a:ext cx="3606050" cy="4176005"/>
          </a:xfrm>
          <a:prstGeom prst="rect">
            <a:avLst/>
          </a:prstGeom>
        </p:spPr>
      </p:pic>
      <p:sp>
        <p:nvSpPr>
          <p:cNvPr id="5" name="TextBox 4">
            <a:extLst>
              <a:ext uri="{FF2B5EF4-FFF2-40B4-BE49-F238E27FC236}">
                <a16:creationId xmlns:a16="http://schemas.microsoft.com/office/drawing/2014/main" id="{12572DE4-62D9-4F5A-D57B-975D297DB551}"/>
              </a:ext>
            </a:extLst>
          </p:cNvPr>
          <p:cNvSpPr txBox="1"/>
          <p:nvPr/>
        </p:nvSpPr>
        <p:spPr>
          <a:xfrm>
            <a:off x="838200" y="2025353"/>
            <a:ext cx="3888337" cy="2677656"/>
          </a:xfrm>
          <a:prstGeom prst="rect">
            <a:avLst/>
          </a:prstGeom>
          <a:noFill/>
        </p:spPr>
        <p:txBody>
          <a:bodyPr wrap="square" rtlCol="0">
            <a:spAutoFit/>
          </a:bodyPr>
          <a:lstStyle/>
          <a:p>
            <a:r>
              <a:rPr lang="en-US" sz="2400" dirty="0"/>
              <a:t>Two-element Yagi antenna with a single parasitic element. At </a:t>
            </a:r>
            <a:r>
              <a:rPr lang="en-US" sz="2400" b="1" dirty="0">
                <a:solidFill>
                  <a:srgbClr val="C00000"/>
                </a:solidFill>
              </a:rPr>
              <a:t>A</a:t>
            </a:r>
            <a:r>
              <a:rPr lang="en-US" sz="2400" dirty="0"/>
              <a:t> the parasitic element acts as a </a:t>
            </a:r>
            <a:r>
              <a:rPr lang="en-US" sz="2400" i="1" dirty="0">
                <a:solidFill>
                  <a:srgbClr val="23408E"/>
                </a:solidFill>
              </a:rPr>
              <a:t>director</a:t>
            </a:r>
            <a:r>
              <a:rPr lang="en-US" sz="2400" dirty="0"/>
              <a:t>, and at </a:t>
            </a:r>
            <a:r>
              <a:rPr lang="en-US" sz="2400" b="1" dirty="0">
                <a:solidFill>
                  <a:srgbClr val="C00000"/>
                </a:solidFill>
              </a:rPr>
              <a:t>B</a:t>
            </a:r>
            <a:r>
              <a:rPr lang="en-US" sz="2400" dirty="0"/>
              <a:t> as a </a:t>
            </a:r>
            <a:r>
              <a:rPr lang="en-US" sz="2400" i="1" dirty="0">
                <a:solidFill>
                  <a:srgbClr val="23408E"/>
                </a:solidFill>
              </a:rPr>
              <a:t>reflector</a:t>
            </a:r>
            <a:r>
              <a:rPr lang="en-US" sz="2400" dirty="0"/>
              <a:t>. The arrows show the direction of maximum radiation.</a:t>
            </a:r>
          </a:p>
        </p:txBody>
      </p:sp>
      <p:pic>
        <p:nvPicPr>
          <p:cNvPr id="3" name="Picture 2">
            <a:extLst>
              <a:ext uri="{FF2B5EF4-FFF2-40B4-BE49-F238E27FC236}">
                <a16:creationId xmlns:a16="http://schemas.microsoft.com/office/drawing/2014/main" id="{CD59A834-E286-BC91-EC6F-4810D4F12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971450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605-D4ED-4D52-BA6D-D0464358DD6B}"/>
              </a:ext>
            </a:extLst>
          </p:cNvPr>
          <p:cNvSpPr>
            <a:spLocks noGrp="1"/>
          </p:cNvSpPr>
          <p:nvPr>
            <p:ph type="title"/>
          </p:nvPr>
        </p:nvSpPr>
        <p:spPr/>
        <p:txBody>
          <a:bodyPr/>
          <a:lstStyle/>
          <a:p>
            <a:r>
              <a:rPr lang="en-US" dirty="0"/>
              <a:t>Yagi Design Tradeoffs – Typical Decisions</a:t>
            </a:r>
          </a:p>
        </p:txBody>
      </p:sp>
      <p:sp>
        <p:nvSpPr>
          <p:cNvPr id="3" name="Content Placeholder 2">
            <a:extLst>
              <a:ext uri="{FF2B5EF4-FFF2-40B4-BE49-F238E27FC236}">
                <a16:creationId xmlns:a16="http://schemas.microsoft.com/office/drawing/2014/main" id="{CF36DC9A-406C-4828-A4F7-E01ACB496CDB}"/>
              </a:ext>
            </a:extLst>
          </p:cNvPr>
          <p:cNvSpPr>
            <a:spLocks noGrp="1"/>
          </p:cNvSpPr>
          <p:nvPr>
            <p:ph idx="1"/>
          </p:nvPr>
        </p:nvSpPr>
        <p:spPr>
          <a:xfrm>
            <a:off x="381000" y="1690688"/>
            <a:ext cx="11506200" cy="4859534"/>
          </a:xfrm>
        </p:spPr>
        <p:txBody>
          <a:bodyPr>
            <a:normAutofit/>
          </a:bodyPr>
          <a:lstStyle/>
          <a:p>
            <a:r>
              <a:rPr lang="en-US" sz="2500" dirty="0"/>
              <a:t>Primary variables for Yagi antennas are the length and diameter of each element and their placement along the boom of the antenna</a:t>
            </a:r>
          </a:p>
          <a:p>
            <a:r>
              <a:rPr lang="en-US" sz="2500" dirty="0"/>
              <a:t>These affect gain, SWR, and front-to-back ratio in different ways:</a:t>
            </a:r>
          </a:p>
          <a:p>
            <a:pPr lvl="1"/>
            <a:r>
              <a:rPr lang="en-US" sz="2300" dirty="0"/>
              <a:t>More directors increase gain</a:t>
            </a:r>
          </a:p>
          <a:p>
            <a:pPr lvl="1"/>
            <a:r>
              <a:rPr lang="en-US" sz="2300" dirty="0"/>
              <a:t>A longer boom with a fixed number of directors increases gain up to a maximum length beyond which gain is reduced</a:t>
            </a:r>
          </a:p>
          <a:p>
            <a:pPr lvl="1"/>
            <a:r>
              <a:rPr lang="en-US" sz="2300" dirty="0"/>
              <a:t>Larger diameter elements reduce SWR variation with frequency (increases SWR bandwidth</a:t>
            </a:r>
          </a:p>
          <a:p>
            <a:pPr lvl="1"/>
            <a:r>
              <a:rPr lang="en-US" sz="2300" dirty="0"/>
              <a:t>Placement and tuning of elements affects gain and feed point impedance (and SWR)</a:t>
            </a:r>
          </a:p>
          <a:p>
            <a:r>
              <a:rPr lang="en-US" sz="2500" dirty="0"/>
              <a:t>There are other general rules of cause-and-effect, but these are typical of the decisions that antenna designers (and purchasers) should consider</a:t>
            </a:r>
          </a:p>
        </p:txBody>
      </p:sp>
      <p:pic>
        <p:nvPicPr>
          <p:cNvPr id="4" name="Picture 3">
            <a:extLst>
              <a:ext uri="{FF2B5EF4-FFF2-40B4-BE49-F238E27FC236}">
                <a16:creationId xmlns:a16="http://schemas.microsoft.com/office/drawing/2014/main" id="{D1742609-871A-C79F-F33D-3F476B153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140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B9F1-0EA6-48F9-A9FE-42174C3BB8D5}"/>
              </a:ext>
            </a:extLst>
          </p:cNvPr>
          <p:cNvSpPr>
            <a:spLocks noGrp="1"/>
          </p:cNvSpPr>
          <p:nvPr>
            <p:ph type="title"/>
          </p:nvPr>
        </p:nvSpPr>
        <p:spPr/>
        <p:txBody>
          <a:bodyPr/>
          <a:lstStyle/>
          <a:p>
            <a:r>
              <a:rPr lang="en-US" dirty="0"/>
              <a:t>Yagi Impedance Matching</a:t>
            </a:r>
          </a:p>
        </p:txBody>
      </p:sp>
      <p:sp>
        <p:nvSpPr>
          <p:cNvPr id="3" name="Content Placeholder 2">
            <a:extLst>
              <a:ext uri="{FF2B5EF4-FFF2-40B4-BE49-F238E27FC236}">
                <a16:creationId xmlns:a16="http://schemas.microsoft.com/office/drawing/2014/main" id="{516DBE51-8E2C-42FE-84A5-3F320F7992BB}"/>
              </a:ext>
            </a:extLst>
          </p:cNvPr>
          <p:cNvSpPr>
            <a:spLocks noGrp="1"/>
          </p:cNvSpPr>
          <p:nvPr>
            <p:ph idx="1"/>
          </p:nvPr>
        </p:nvSpPr>
        <p:spPr/>
        <p:txBody>
          <a:bodyPr>
            <a:normAutofit fontScale="92500" lnSpcReduction="10000"/>
          </a:bodyPr>
          <a:lstStyle/>
          <a:p>
            <a:r>
              <a:rPr lang="en-US" dirty="0"/>
              <a:t>Most Yagi designs that have desirable radiation patterns also have a feed point impedance somewhat below 50 Ω (regular coax), with feed point impedance from 20 to 25 Ω … results in undesirable SWR (&gt; 2:1)</a:t>
            </a:r>
          </a:p>
          <a:p>
            <a:r>
              <a:rPr lang="en-US" dirty="0"/>
              <a:t>Most common technique for matching impedance is gamma match (see Fig 7.9A in text)</a:t>
            </a:r>
          </a:p>
          <a:p>
            <a:pPr lvl="1"/>
            <a:r>
              <a:rPr lang="en-US" dirty="0"/>
              <a:t>A short section of parallel-conductor transmission line that uses the driven element as one of its conductors. The transmission line transforms the low impedance of the feed point to a higher value. An adjustable capacitor — either an actual variable capacitor or a short piece of insulated wire inside a hollow gamma rod — is used to adjust the gamma match for an SWR of 1:1.</a:t>
            </a:r>
          </a:p>
          <a:p>
            <a:r>
              <a:rPr lang="en-US" dirty="0"/>
              <a:t>A mechanical advantage of the gamma match over other techniques is that the driven element need not be insulated from the boom, simplifying construction</a:t>
            </a:r>
          </a:p>
        </p:txBody>
      </p:sp>
      <p:pic>
        <p:nvPicPr>
          <p:cNvPr id="4" name="Picture 3">
            <a:extLst>
              <a:ext uri="{FF2B5EF4-FFF2-40B4-BE49-F238E27FC236}">
                <a16:creationId xmlns:a16="http://schemas.microsoft.com/office/drawing/2014/main" id="{46BAD9ED-000A-128A-48D4-680D0E7AF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62808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AAA3-1684-45CF-81B4-FF57FC94CBC8}"/>
              </a:ext>
            </a:extLst>
          </p:cNvPr>
          <p:cNvSpPr>
            <a:spLocks noGrp="1"/>
          </p:cNvSpPr>
          <p:nvPr>
            <p:ph type="title"/>
          </p:nvPr>
        </p:nvSpPr>
        <p:spPr/>
        <p:txBody>
          <a:bodyPr/>
          <a:lstStyle/>
          <a:p>
            <a:r>
              <a:rPr lang="en-US" dirty="0"/>
              <a:t>Yagi Impedance Matching (cont.)</a:t>
            </a:r>
          </a:p>
        </p:txBody>
      </p:sp>
      <p:sp>
        <p:nvSpPr>
          <p:cNvPr id="3" name="Content Placeholder 2">
            <a:extLst>
              <a:ext uri="{FF2B5EF4-FFF2-40B4-BE49-F238E27FC236}">
                <a16:creationId xmlns:a16="http://schemas.microsoft.com/office/drawing/2014/main" id="{4C08D39C-DBDA-4133-85FD-457A55BEC303}"/>
              </a:ext>
            </a:extLst>
          </p:cNvPr>
          <p:cNvSpPr>
            <a:spLocks noGrp="1"/>
          </p:cNvSpPr>
          <p:nvPr>
            <p:ph idx="1"/>
          </p:nvPr>
        </p:nvSpPr>
        <p:spPr>
          <a:xfrm>
            <a:off x="609600" y="2169994"/>
            <a:ext cx="10972800" cy="4380228"/>
          </a:xfrm>
        </p:spPr>
        <p:txBody>
          <a:bodyPr/>
          <a:lstStyle/>
          <a:p>
            <a:pPr>
              <a:buClr>
                <a:schemeClr val="tx1"/>
              </a:buClr>
            </a:pPr>
            <a:r>
              <a:rPr lang="en-US" sz="2800" i="1" dirty="0">
                <a:solidFill>
                  <a:srgbClr val="C00000"/>
                </a:solidFill>
              </a:rPr>
              <a:t>Beta match </a:t>
            </a:r>
            <a:r>
              <a:rPr lang="en-US" sz="2800" dirty="0"/>
              <a:t>(or “hairpin”) … see Fig 7.9C in text:  a short length or “stub” of parallel conductor transmission line connected directly across the driven element feed point </a:t>
            </a:r>
          </a:p>
          <a:p>
            <a:pPr lvl="1">
              <a:buClr>
                <a:schemeClr val="tx1"/>
              </a:buClr>
            </a:pPr>
            <a:r>
              <a:rPr lang="en-US" sz="2400" dirty="0"/>
              <a:t>The stub acts as an inductive reactance that can compensate for any capacitive reactance at the feed point</a:t>
            </a:r>
          </a:p>
          <a:p>
            <a:pPr lvl="1">
              <a:buClr>
                <a:schemeClr val="tx1"/>
              </a:buClr>
            </a:pPr>
            <a:r>
              <a:rPr lang="en-US" sz="2400" dirty="0"/>
              <a:t>The balun is used to maintain electrical balance between both halves of the driven element</a:t>
            </a:r>
          </a:p>
          <a:p>
            <a:pPr>
              <a:buClr>
                <a:schemeClr val="tx1"/>
              </a:buClr>
            </a:pPr>
            <a:r>
              <a:rPr lang="en-US" sz="2800" dirty="0"/>
              <a:t>Other techniques, such as the omega match, impedance transformers, and transmission line stubs are described in references such as </a:t>
            </a:r>
            <a:r>
              <a:rPr lang="en-US" sz="2800" i="1" dirty="0">
                <a:solidFill>
                  <a:srgbClr val="C00000"/>
                </a:solidFill>
              </a:rPr>
              <a:t>The ARRL Antenna Book</a:t>
            </a:r>
            <a:endParaRPr lang="en-US" sz="2800" dirty="0"/>
          </a:p>
          <a:p>
            <a:pPr>
              <a:buClr>
                <a:schemeClr val="tx1"/>
              </a:buClr>
            </a:pPr>
            <a:endParaRPr lang="en-US" sz="2800" dirty="0"/>
          </a:p>
        </p:txBody>
      </p:sp>
      <p:pic>
        <p:nvPicPr>
          <p:cNvPr id="4" name="Picture 3">
            <a:extLst>
              <a:ext uri="{FF2B5EF4-FFF2-40B4-BE49-F238E27FC236}">
                <a16:creationId xmlns:a16="http://schemas.microsoft.com/office/drawing/2014/main" id="{17DB24F9-82C8-1E97-4E4E-57EC32589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06862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B03B-CC59-4656-A707-0396A87CE10A}"/>
              </a:ext>
            </a:extLst>
          </p:cNvPr>
          <p:cNvSpPr>
            <a:spLocks noGrp="1"/>
          </p:cNvSpPr>
          <p:nvPr>
            <p:ph type="title"/>
          </p:nvPr>
        </p:nvSpPr>
        <p:spPr>
          <a:xfrm>
            <a:off x="533400" y="2667000"/>
            <a:ext cx="10972800" cy="1143000"/>
          </a:xfrm>
        </p:spPr>
        <p:txBody>
          <a:bodyPr/>
          <a:lstStyle/>
          <a:p>
            <a:r>
              <a:rPr lang="en-US" b="1" dirty="0">
                <a:solidFill>
                  <a:srgbClr val="23408E"/>
                </a:solidFill>
              </a:rPr>
              <a:t>PRACTICE QUESTIONS</a:t>
            </a:r>
          </a:p>
        </p:txBody>
      </p:sp>
      <p:pic>
        <p:nvPicPr>
          <p:cNvPr id="3" name="Picture 2">
            <a:extLst>
              <a:ext uri="{FF2B5EF4-FFF2-40B4-BE49-F238E27FC236}">
                <a16:creationId xmlns:a16="http://schemas.microsoft.com/office/drawing/2014/main" id="{602611A0-77BC-1A36-6930-ABD04384A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81098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describes an azimuthal projection map?</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A map that shows accurate land masses</a:t>
            </a:r>
          </a:p>
          <a:p>
            <a:pPr marL="457200" indent="-457200">
              <a:buFont typeface="+mj-lt"/>
              <a:buAutoNum type="alphaUcPeriod"/>
            </a:pPr>
            <a:r>
              <a:rPr lang="en-US" b="0" i="0" u="none" strike="noStrike" baseline="0" dirty="0">
                <a:latin typeface="Calibri" panose="020F0502020204030204" pitchFamily="34" charset="0"/>
              </a:rPr>
              <a:t>A map that shows true bearings and distances from a specific location</a:t>
            </a:r>
          </a:p>
          <a:p>
            <a:pPr marL="457200" indent="-457200">
              <a:buFont typeface="+mj-lt"/>
              <a:buAutoNum type="alphaUcPeriod"/>
            </a:pPr>
            <a:r>
              <a:rPr lang="en-US" b="0" i="0" u="none" strike="noStrike" baseline="0" dirty="0">
                <a:latin typeface="Calibri" panose="020F0502020204030204" pitchFamily="34" charset="0"/>
              </a:rPr>
              <a:t>A map that shows the angle at which an amateur satellite crosses the equator</a:t>
            </a:r>
          </a:p>
          <a:p>
            <a:pPr marL="457200" indent="-457200">
              <a:buFont typeface="+mj-lt"/>
              <a:buAutoNum type="alphaUcPeriod"/>
            </a:pPr>
            <a:r>
              <a:rPr lang="en-US" b="0" i="0" u="none" strike="noStrike" baseline="0" dirty="0">
                <a:latin typeface="Calibri" panose="020F0502020204030204" pitchFamily="34" charset="0"/>
              </a:rPr>
              <a:t>A map that shows the number of degrees longitude that an amateur satellite appears to move westward at the equator with each orbit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G2D04 (B) Page 7-9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D41EA44-6542-9719-DE43-95F05BB3F81D}"/>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55</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B790AF1-AC29-3185-3F5D-63C23FCD1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5343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would increase the bandwidth of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Larger-diameter elements</a:t>
            </a:r>
          </a:p>
          <a:p>
            <a:pPr marL="457200" indent="-457200">
              <a:buFont typeface="+mj-lt"/>
              <a:buAutoNum type="alphaUcPeriod"/>
            </a:pPr>
            <a:r>
              <a:rPr lang="en-US" b="0" i="0" u="none" strike="noStrike" baseline="0" dirty="0">
                <a:latin typeface="Calibri" panose="020F0502020204030204" pitchFamily="34" charset="0"/>
              </a:rPr>
              <a:t>Closer element spacing</a:t>
            </a:r>
          </a:p>
          <a:p>
            <a:pPr marL="457200" indent="-457200">
              <a:buFont typeface="+mj-lt"/>
              <a:buAutoNum type="alphaUcPeriod"/>
            </a:pPr>
            <a:r>
              <a:rPr lang="en-US" b="0" i="0" u="none" strike="noStrike" baseline="0" dirty="0">
                <a:latin typeface="Calibri" panose="020F0502020204030204" pitchFamily="34" charset="0"/>
              </a:rPr>
              <a:t>Loading coils in series with the element</a:t>
            </a:r>
          </a:p>
          <a:p>
            <a:pPr marL="457200" indent="-457200">
              <a:buFont typeface="+mj-lt"/>
              <a:buAutoNum type="alphaUcPeriod"/>
            </a:pPr>
            <a:r>
              <a:rPr lang="en-US" b="0" i="0" u="none" strike="noStrike" baseline="0" dirty="0">
                <a:latin typeface="Calibri" panose="020F0502020204030204" pitchFamily="34" charset="0"/>
              </a:rPr>
              <a:t>Tapered-diameter elements</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G9C01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B725BEB-4755-2A34-7A38-485AC30007D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56</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932EA61-AC71-98E9-63DA-AD9085B797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5445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approximate length of the driven element of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1/4 wavelength</a:t>
            </a:r>
          </a:p>
          <a:p>
            <a:pPr marL="457200" indent="-457200">
              <a:buFont typeface="+mj-lt"/>
              <a:buAutoNum type="alphaUcPeriod"/>
            </a:pPr>
            <a:r>
              <a:rPr lang="en-US" b="0" i="0" u="none" strike="noStrike" baseline="0" dirty="0">
                <a:latin typeface="Calibri" panose="020F0502020204030204" pitchFamily="34" charset="0"/>
              </a:rPr>
              <a:t>1/2 wavelength</a:t>
            </a:r>
          </a:p>
          <a:p>
            <a:pPr marL="457200" indent="-457200">
              <a:buFont typeface="+mj-lt"/>
              <a:buAutoNum type="alphaUcPeriod"/>
            </a:pPr>
            <a:r>
              <a:rPr lang="en-US" b="0" i="0" u="none" strike="noStrike" baseline="0" dirty="0">
                <a:latin typeface="Calibri" panose="020F0502020204030204" pitchFamily="34" charset="0"/>
              </a:rPr>
              <a:t>3/4 wavelength</a:t>
            </a:r>
          </a:p>
          <a:p>
            <a:pPr marL="457200" indent="-457200">
              <a:buFont typeface="+mj-lt"/>
              <a:buAutoNum type="alphaUcPeriod"/>
            </a:pPr>
            <a:r>
              <a:rPr lang="en-US" b="0" i="0" u="none" strike="noStrike" baseline="0" dirty="0">
                <a:latin typeface="Calibri" panose="020F0502020204030204" pitchFamily="34" charset="0"/>
              </a:rPr>
              <a:t>1 wavelength</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G9C02 (B)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F9B08B4-7CA4-2206-F4FA-B8780142BC2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57</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3B1B9362-13D4-2529-A695-F088697B2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43328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How do the lengths of a three-element Yagi reflector and director compare to that of the driven element?</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reflector is longer, and the director is shorter</a:t>
            </a:r>
          </a:p>
          <a:p>
            <a:pPr marL="457200" indent="-457200">
              <a:buFont typeface="+mj-lt"/>
              <a:buAutoNum type="alphaUcPeriod"/>
            </a:pPr>
            <a:r>
              <a:rPr lang="en-US" b="0" i="0" u="none" strike="noStrike" baseline="0" dirty="0">
                <a:latin typeface="Calibri" panose="020F0502020204030204" pitchFamily="34" charset="0"/>
              </a:rPr>
              <a:t>The reflector is shorter, and the director is longer</a:t>
            </a:r>
          </a:p>
          <a:p>
            <a:pPr marL="457200" indent="-457200">
              <a:buFont typeface="+mj-lt"/>
              <a:buAutoNum type="alphaUcPeriod"/>
            </a:pPr>
            <a:r>
              <a:rPr lang="en-US" b="0" i="0" u="none" strike="noStrike" baseline="0" dirty="0">
                <a:latin typeface="Calibri" panose="020F0502020204030204" pitchFamily="34" charset="0"/>
              </a:rPr>
              <a:t>They are all the same length</a:t>
            </a:r>
          </a:p>
          <a:p>
            <a:pPr marL="457200" indent="-457200">
              <a:buFont typeface="+mj-lt"/>
              <a:buAutoNum type="alphaUcPeriod"/>
            </a:pPr>
            <a:r>
              <a:rPr lang="en-US" b="0" i="0" u="none" strike="noStrike" baseline="0" dirty="0">
                <a:latin typeface="Calibri" panose="020F0502020204030204" pitchFamily="34" charset="0"/>
              </a:rPr>
              <a:t>Relative length depends on the frequency of operation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G9C03 (A)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03B750-7DA6-555B-E932-5BB33B310F3A}"/>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58</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7B8847F4-B425-79BB-68F7-EB5FEB59C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9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the primary effect of increasing boom length and adding directors to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Gain increases</a:t>
            </a:r>
          </a:p>
          <a:p>
            <a:pPr marL="457200" indent="-457200">
              <a:buFont typeface="+mj-lt"/>
              <a:buAutoNum type="alphaUcPeriod"/>
            </a:pPr>
            <a:r>
              <a:rPr lang="en-US" b="0" i="0" u="none" strike="noStrike" baseline="0" dirty="0">
                <a:latin typeface="Calibri" panose="020F0502020204030204" pitchFamily="34" charset="0"/>
              </a:rPr>
              <a:t>Beamwidth increases</a:t>
            </a:r>
          </a:p>
          <a:p>
            <a:pPr marL="457200" indent="-457200">
              <a:buFont typeface="+mj-lt"/>
              <a:buAutoNum type="alphaUcPeriod"/>
            </a:pPr>
            <a:r>
              <a:rPr lang="en-US" b="0" i="0" u="none" strike="noStrike" baseline="0" dirty="0">
                <a:latin typeface="Calibri" panose="020F0502020204030204" pitchFamily="34" charset="0"/>
              </a:rPr>
              <a:t>Front-to-back ratio decreases</a:t>
            </a:r>
          </a:p>
          <a:p>
            <a:pPr marL="457200" indent="-457200">
              <a:buFont typeface="+mj-lt"/>
              <a:buAutoNum type="alphaUcPeriod"/>
            </a:pPr>
            <a:r>
              <a:rPr lang="en-US" b="0" i="0" u="none" strike="noStrike" baseline="0" dirty="0">
                <a:latin typeface="Calibri" panose="020F0502020204030204" pitchFamily="34" charset="0"/>
              </a:rPr>
              <a:t>Resonant frequency is lower</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G9C05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B4C6362-5DA8-22D6-D23D-91702F7B5288}"/>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59</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09AB5CE-A5F4-38B5-2482-43DDDABF5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2678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D8F3-50DF-47BC-83D3-503C28D8E689}"/>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id="{E8149DEF-CCB9-4FDA-88CD-9C1426DA46B8}"/>
              </a:ext>
            </a:extLst>
          </p:cNvPr>
          <p:cNvSpPr>
            <a:spLocks noGrp="1"/>
          </p:cNvSpPr>
          <p:nvPr>
            <p:ph idx="1"/>
          </p:nvPr>
        </p:nvSpPr>
        <p:spPr>
          <a:xfrm>
            <a:off x="381000" y="2169994"/>
            <a:ext cx="11506200" cy="4380228"/>
          </a:xfrm>
        </p:spPr>
        <p:txBody>
          <a:bodyPr/>
          <a:lstStyle/>
          <a:p>
            <a:r>
              <a:rPr lang="en-US" dirty="0"/>
              <a:t>Dipole is often used as reference antenna for gain measurements</a:t>
            </a:r>
          </a:p>
          <a:p>
            <a:pPr lvl="1"/>
            <a:r>
              <a:rPr lang="en-US" dirty="0"/>
              <a:t>Gain measured in dBd</a:t>
            </a:r>
          </a:p>
          <a:p>
            <a:pPr lvl="1"/>
            <a:r>
              <a:rPr lang="en-US" dirty="0"/>
              <a:t>Isotropic antenna as the reference, gain is given in dBi</a:t>
            </a:r>
          </a:p>
          <a:p>
            <a:pPr lvl="2"/>
            <a:r>
              <a:rPr lang="en-US" dirty="0"/>
              <a:t>Isotropic (theoretical) antenna: radiates equally in all directions</a:t>
            </a:r>
          </a:p>
          <a:p>
            <a:pPr lvl="1"/>
            <a:r>
              <a:rPr lang="en-US" dirty="0"/>
              <a:t>Convert dBd to dBi by adding 2.15 dB</a:t>
            </a:r>
          </a:p>
          <a:p>
            <a:pPr lvl="1"/>
            <a:r>
              <a:rPr lang="en-US" dirty="0"/>
              <a:t>Convert dBi to dBd by subtracting 2.15 dB</a:t>
            </a:r>
          </a:p>
          <a:p>
            <a:r>
              <a:rPr lang="en-US" dirty="0"/>
              <a:t>Current in half-wave dipole is highest in middle, Ø at ends; voltage along dipole is highest at ends and lowest in middle (Fig 7.2)</a:t>
            </a:r>
          </a:p>
        </p:txBody>
      </p:sp>
      <p:pic>
        <p:nvPicPr>
          <p:cNvPr id="4" name="Picture 3">
            <a:extLst>
              <a:ext uri="{FF2B5EF4-FFF2-40B4-BE49-F238E27FC236}">
                <a16:creationId xmlns:a16="http://schemas.microsoft.com/office/drawing/2014/main" id="{E57BC034-4AA6-8F39-F2FF-C6F1B3EAE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699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does “front-to-back ratio” mean in reference to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number of directors versus the number of reflectors</a:t>
            </a:r>
          </a:p>
          <a:p>
            <a:pPr marL="457200" indent="-457200">
              <a:buFont typeface="+mj-lt"/>
              <a:buAutoNum type="alphaUcPeriod"/>
            </a:pPr>
            <a:r>
              <a:rPr lang="en-US" b="0" i="0" u="none" strike="noStrike" baseline="0" dirty="0">
                <a:latin typeface="Calibri" panose="020F0502020204030204" pitchFamily="34" charset="0"/>
              </a:rPr>
              <a:t>The relative position of the driven element with respect to the reflectors and directors</a:t>
            </a:r>
          </a:p>
          <a:p>
            <a:pPr marL="457200" indent="-457200">
              <a:buFont typeface="+mj-lt"/>
              <a:buAutoNum type="alphaUcPeriod"/>
            </a:pPr>
            <a:r>
              <a:rPr lang="en-US" b="0" i="0" u="none" strike="noStrike" baseline="0" dirty="0">
                <a:latin typeface="Calibri" panose="020F0502020204030204" pitchFamily="34" charset="0"/>
              </a:rPr>
              <a:t>The power radiated in the major lobe compared to that in the opposite direction</a:t>
            </a:r>
          </a:p>
          <a:p>
            <a:pPr marL="457200" indent="-457200">
              <a:buFont typeface="+mj-lt"/>
              <a:buAutoNum type="alphaUcPeriod"/>
            </a:pPr>
            <a:r>
              <a:rPr lang="en-US" b="0" i="0" u="none" strike="noStrike" baseline="0" dirty="0">
                <a:latin typeface="Calibri" panose="020F0502020204030204" pitchFamily="34" charset="0"/>
              </a:rPr>
              <a:t>The ratio of forward gain to dipole gain</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G9C07 (C) Page 7-11</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605E6D1-57F6-F121-084D-A57511295A15}"/>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60</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59396104-4E45-2743-1571-0CA1001DB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2315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meant by the “main lobe” of a directive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magnitude of the maximum vertical angle of radiation</a:t>
            </a:r>
          </a:p>
          <a:p>
            <a:pPr marL="457200" indent="-457200">
              <a:buFont typeface="+mj-lt"/>
              <a:buAutoNum type="alphaUcPeriod"/>
            </a:pPr>
            <a:r>
              <a:rPr lang="en-US" b="0" i="0" u="none" strike="noStrike" baseline="0" dirty="0">
                <a:latin typeface="Calibri" panose="020F0502020204030204" pitchFamily="34" charset="0"/>
              </a:rPr>
              <a:t>The point of maximum current in a radiating antenna element</a:t>
            </a:r>
          </a:p>
          <a:p>
            <a:pPr marL="457200" indent="-457200">
              <a:buFont typeface="+mj-lt"/>
              <a:buAutoNum type="alphaUcPeriod"/>
            </a:pPr>
            <a:r>
              <a:rPr lang="en-US" b="0" i="0" u="none" strike="noStrike" baseline="0" dirty="0">
                <a:latin typeface="Calibri" panose="020F0502020204030204" pitchFamily="34" charset="0"/>
              </a:rPr>
              <a:t>The maximum voltage standing wave point on a radiating element</a:t>
            </a:r>
          </a:p>
          <a:p>
            <a:pPr marL="457200" indent="-457200">
              <a:buFont typeface="+mj-lt"/>
              <a:buAutoNum type="alphaUcPeriod"/>
            </a:pPr>
            <a:r>
              <a:rPr lang="en-US" b="0" i="0" u="none" strike="noStrike" baseline="0" dirty="0">
                <a:latin typeface="Calibri" panose="020F0502020204030204" pitchFamily="34" charset="0"/>
              </a:rPr>
              <a:t>The direction of maximum radiated field strength from the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G9C08 (D) Page 7-9</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A7ECE8-7AE5-0EAC-0B19-0246CFA83F20}"/>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61</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6958D499-F211-117C-9DEF-8E2A51D80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11557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can be adjusted to optimize forward gain, front-to-back ratio, or SWR bandwidth of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The physical length of the boom</a:t>
            </a:r>
          </a:p>
          <a:p>
            <a:pPr marL="457200" indent="-457200">
              <a:buFont typeface="+mj-lt"/>
              <a:buAutoNum type="alphaUcPeriod"/>
            </a:pPr>
            <a:r>
              <a:rPr lang="en-US" b="0" i="0" u="none" strike="noStrike" baseline="0" dirty="0">
                <a:latin typeface="Calibri" panose="020F0502020204030204" pitchFamily="34" charset="0"/>
              </a:rPr>
              <a:t>The number of elements on the boom</a:t>
            </a:r>
          </a:p>
          <a:p>
            <a:pPr marL="457200" indent="-457200">
              <a:buFont typeface="+mj-lt"/>
              <a:buAutoNum type="alphaUcPeriod"/>
            </a:pPr>
            <a:r>
              <a:rPr lang="en-US" b="0" i="0" u="none" strike="noStrike" baseline="0" dirty="0">
                <a:latin typeface="Calibri" panose="020F0502020204030204" pitchFamily="34" charset="0"/>
              </a:rPr>
              <a:t>The spacing of each element along the boom</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G9C10 (D)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CC5DAF8-6F74-993A-BC98-7FCECB107BC1}"/>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62</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857FD37B-A10A-DD8A-F627-05FDF0DF8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34425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What is a beta or hairpin match?</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normAutofit lnSpcReduction="10000"/>
          </a:bodyPr>
          <a:lstStyle/>
          <a:p>
            <a:pPr marL="457200" indent="-457200">
              <a:buFont typeface="+mj-lt"/>
              <a:buAutoNum type="alphaUcPeriod"/>
            </a:pPr>
            <a:r>
              <a:rPr lang="en-US" b="0" i="0" u="none" strike="noStrike" baseline="0" dirty="0">
                <a:latin typeface="Calibri" panose="020F0502020204030204" pitchFamily="34" charset="0"/>
              </a:rPr>
              <a:t>A shorted transmission line stub placed at the feed point of a Yagi antenna to provide impedance matching</a:t>
            </a:r>
          </a:p>
          <a:p>
            <a:pPr marL="457200" indent="-457200">
              <a:buFont typeface="+mj-lt"/>
              <a:buAutoNum type="alphaUcPeriod"/>
            </a:pPr>
            <a:r>
              <a:rPr lang="en-US" b="0" i="0" u="none" strike="noStrike" baseline="0" dirty="0">
                <a:latin typeface="Calibri" panose="020F0502020204030204" pitchFamily="34" charset="0"/>
              </a:rPr>
              <a:t>A 1/4 wavelength section of 75-ohm coax in series with the feed point of a Yagi to provide impedance matching</a:t>
            </a:r>
          </a:p>
          <a:p>
            <a:pPr marL="457200" indent="-457200">
              <a:buFont typeface="+mj-lt"/>
              <a:buAutoNum type="alphaUcPeriod"/>
            </a:pPr>
            <a:r>
              <a:rPr lang="en-US" b="0" i="0" u="none" strike="noStrike" baseline="0" dirty="0">
                <a:latin typeface="Calibri" panose="020F0502020204030204" pitchFamily="34" charset="0"/>
              </a:rPr>
              <a:t>A series capacitor selected to cancel the inductive reactance of a folded dipole antenna</a:t>
            </a:r>
          </a:p>
          <a:p>
            <a:pPr marL="457200" indent="-457200">
              <a:buFont typeface="+mj-lt"/>
              <a:buAutoNum type="alphaUcPeriod"/>
            </a:pPr>
            <a:r>
              <a:rPr lang="en-US" b="0" i="0" u="none" strike="noStrike" baseline="0" dirty="0">
                <a:latin typeface="Calibri" panose="020F0502020204030204" pitchFamily="34" charset="0"/>
              </a:rPr>
              <a:t>A section of 300-ohm twin-lead transmission line used to match a folded dipole antenna</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G9C11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B2F41DC-0364-C327-836B-87C337C26E6E}"/>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63</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E412344A-8598-0DE1-8C6D-2AB329F18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6157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8A27C-A392-4E6A-8B2A-D2D028678901}"/>
              </a:ext>
            </a:extLst>
          </p:cNvPr>
          <p:cNvSpPr>
            <a:spLocks noGrp="1"/>
          </p:cNvSpPr>
          <p:nvPr>
            <p:ph type="title"/>
          </p:nvPr>
        </p:nvSpPr>
        <p:spPr>
          <a:xfrm>
            <a:off x="609600" y="1523999"/>
            <a:ext cx="10972800" cy="1325565"/>
          </a:xfrm>
        </p:spPr>
        <p:txBody>
          <a:bodyPr/>
          <a:lstStyle/>
          <a:p>
            <a:pPr algn="l"/>
            <a:r>
              <a:rPr lang="en-US" b="0" i="0" u="none" strike="noStrike" baseline="0" dirty="0">
                <a:solidFill>
                  <a:srgbClr val="23408E"/>
                </a:solidFill>
                <a:latin typeface="Calibri" panose="020F0502020204030204" pitchFamily="34" charset="0"/>
              </a:rPr>
              <a:t>Which of the following is a characteristic of using a gamma match with a Yagi antenna?</a:t>
            </a:r>
          </a:p>
        </p:txBody>
      </p:sp>
      <p:sp>
        <p:nvSpPr>
          <p:cNvPr id="3" name="Text Placeholder 2">
            <a:extLst>
              <a:ext uri="{FF2B5EF4-FFF2-40B4-BE49-F238E27FC236}">
                <a16:creationId xmlns:a16="http://schemas.microsoft.com/office/drawing/2014/main" id="{B18AEFB2-6E7E-4F8D-A714-564734C5A27B}"/>
              </a:ext>
            </a:extLst>
          </p:cNvPr>
          <p:cNvSpPr>
            <a:spLocks noGrp="1"/>
          </p:cNvSpPr>
          <p:nvPr>
            <p:ph type="body" idx="1"/>
          </p:nvPr>
        </p:nvSpPr>
        <p:spPr/>
        <p:txBody>
          <a:bodyPr/>
          <a:lstStyle/>
          <a:p>
            <a:pPr marL="457200" indent="-457200">
              <a:buFont typeface="+mj-lt"/>
              <a:buAutoNum type="alphaUcPeriod"/>
            </a:pPr>
            <a:r>
              <a:rPr lang="en-US" b="0" i="0" u="none" strike="noStrike" baseline="0" dirty="0">
                <a:latin typeface="Calibri" panose="020F0502020204030204" pitchFamily="34" charset="0"/>
              </a:rPr>
              <a:t>It does not require that the driven element be insulated from the boom</a:t>
            </a:r>
          </a:p>
          <a:p>
            <a:pPr marL="457200" indent="-457200">
              <a:buFont typeface="+mj-lt"/>
              <a:buAutoNum type="alphaUcPeriod"/>
            </a:pPr>
            <a:r>
              <a:rPr lang="en-US" b="0" i="0" u="none" strike="noStrike" baseline="0" dirty="0">
                <a:latin typeface="Calibri" panose="020F0502020204030204" pitchFamily="34" charset="0"/>
              </a:rPr>
              <a:t>It does not require any inductors or capacitors</a:t>
            </a:r>
          </a:p>
          <a:p>
            <a:pPr marL="457200" indent="-457200">
              <a:buFont typeface="+mj-lt"/>
              <a:buAutoNum type="alphaUcPeriod"/>
            </a:pPr>
            <a:r>
              <a:rPr lang="en-US" b="0" i="0" u="none" strike="noStrike" baseline="0" dirty="0">
                <a:latin typeface="Calibri" panose="020F0502020204030204" pitchFamily="34" charset="0"/>
              </a:rPr>
              <a:t>It is useful for matching multiband antennas</a:t>
            </a:r>
          </a:p>
          <a:p>
            <a:pPr marL="457200" indent="-457200">
              <a:buFont typeface="+mj-lt"/>
              <a:buAutoNum type="alphaUcPeriod"/>
            </a:pPr>
            <a:r>
              <a:rPr lang="en-US" b="0" i="0" u="none" strike="noStrike" baseline="0" dirty="0">
                <a:latin typeface="Calibri" panose="020F0502020204030204" pitchFamily="34" charset="0"/>
              </a:rPr>
              <a:t>All these choices are correct</a:t>
            </a:r>
            <a:endParaRPr lang="pt-BR" b="0" i="0" u="none" strike="noStrike" baseline="0" dirty="0">
              <a:latin typeface="Calibri" panose="020F0502020204030204" pitchFamily="34" charset="0"/>
            </a:endParaRPr>
          </a:p>
        </p:txBody>
      </p:sp>
      <p:sp>
        <p:nvSpPr>
          <p:cNvPr id="5" name="TextBox 4">
            <a:extLst>
              <a:ext uri="{FF2B5EF4-FFF2-40B4-BE49-F238E27FC236}">
                <a16:creationId xmlns:a16="http://schemas.microsoft.com/office/drawing/2014/main" id="{68197C56-9C53-4F30-AAFA-DC763E33DD3F}"/>
              </a:ext>
            </a:extLst>
          </p:cNvPr>
          <p:cNvSpPr txBox="1"/>
          <p:nvPr/>
        </p:nvSpPr>
        <p:spPr>
          <a:xfrm>
            <a:off x="0" y="6477000"/>
            <a:ext cx="8001000" cy="338554"/>
          </a:xfrm>
          <a:prstGeom prst="rect">
            <a:avLst/>
          </a:prstGeom>
          <a:noFill/>
        </p:spPr>
        <p:txBody>
          <a:bodyPr wrap="square" rtlCol="0">
            <a:spAutoFit/>
          </a:bodyPr>
          <a:lstStyle/>
          <a:p>
            <a:r>
              <a:rPr lang="pt-BR" sz="1600" b="1" dirty="0">
                <a:solidFill>
                  <a:srgbClr val="23408E"/>
                </a:solidFill>
                <a:latin typeface="Arial" panose="020B0604020202020204" pitchFamily="34" charset="0"/>
                <a:cs typeface="Arial" panose="020B0604020202020204" pitchFamily="34" charset="0"/>
              </a:rPr>
              <a:t>G9C12 (A) Page 7-12</a:t>
            </a:r>
            <a:endParaRPr lang="en-US" sz="1600" b="1" dirty="0">
              <a:solidFill>
                <a:srgbClr val="23408E"/>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24262B4-4FE5-656E-E1F1-BE4A6EFE4DBF}"/>
              </a:ext>
            </a:extLst>
          </p:cNvPr>
          <p:cNvSpPr txBox="1"/>
          <p:nvPr/>
        </p:nvSpPr>
        <p:spPr>
          <a:xfrm>
            <a:off x="11430000" y="6559748"/>
            <a:ext cx="762000" cy="276999"/>
          </a:xfrm>
          <a:prstGeom prst="rect">
            <a:avLst/>
          </a:prstGeom>
          <a:noFill/>
        </p:spPr>
        <p:txBody>
          <a:bodyPr wrap="square" rtlCol="0">
            <a:spAutoFit/>
          </a:bodyPr>
          <a:lstStyle/>
          <a:p>
            <a:pPr algn="r"/>
            <a:fld id="{F46008E7-8CD5-47F9-9913-C07C17D1E8C6}" type="slidenum">
              <a:rPr lang="en-US" sz="1200" b="1" smtClean="0">
                <a:solidFill>
                  <a:srgbClr val="23408E"/>
                </a:solidFill>
                <a:cs typeface="Arial" panose="020B0604020202020204" pitchFamily="34" charset="0"/>
              </a:rPr>
              <a:pPr algn="r"/>
              <a:t>64</a:t>
            </a:fld>
            <a:endParaRPr lang="en-US" sz="1200" b="1" dirty="0">
              <a:solidFill>
                <a:srgbClr val="23408E"/>
              </a:solidFill>
              <a:cs typeface="Arial" panose="020B0604020202020204" pitchFamily="34" charset="0"/>
            </a:endParaRPr>
          </a:p>
        </p:txBody>
      </p:sp>
      <p:pic>
        <p:nvPicPr>
          <p:cNvPr id="6" name="Picture 5">
            <a:extLst>
              <a:ext uri="{FF2B5EF4-FFF2-40B4-BE49-F238E27FC236}">
                <a16:creationId xmlns:a16="http://schemas.microsoft.com/office/drawing/2014/main" id="{BC13BF0C-3803-0953-48CB-CF31E0ACC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extLst>
      <p:ext uri="{BB962C8B-B14F-4D97-AF65-F5344CB8AC3E}">
        <p14:creationId xmlns:p14="http://schemas.microsoft.com/office/powerpoint/2010/main" val="104093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18F6-4434-42A2-8D4D-C3C7D17A8E63}"/>
              </a:ext>
            </a:extLst>
          </p:cNvPr>
          <p:cNvSpPr>
            <a:spLocks noGrp="1"/>
          </p:cNvSpPr>
          <p:nvPr>
            <p:ph type="title"/>
          </p:nvPr>
        </p:nvSpPr>
        <p:spPr>
          <a:xfrm>
            <a:off x="457200" y="3124200"/>
            <a:ext cx="10972800" cy="1143000"/>
          </a:xfrm>
        </p:spPr>
        <p:txBody>
          <a:bodyPr/>
          <a:lstStyle/>
          <a:p>
            <a:r>
              <a:rPr lang="en-US" dirty="0"/>
              <a:t>END OF CHAPTER 7 PART </a:t>
            </a:r>
            <a:r>
              <a:rPr lang="en-US"/>
              <a:t>1 OF </a:t>
            </a:r>
            <a:r>
              <a:rPr lang="en-US" dirty="0"/>
              <a:t>2</a:t>
            </a:r>
          </a:p>
        </p:txBody>
      </p:sp>
      <p:pic>
        <p:nvPicPr>
          <p:cNvPr id="3" name="Picture 2">
            <a:extLst>
              <a:ext uri="{FF2B5EF4-FFF2-40B4-BE49-F238E27FC236}">
                <a16:creationId xmlns:a16="http://schemas.microsoft.com/office/drawing/2014/main" id="{57B46005-2E38-89E0-7D29-E9BEFF84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94516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447800" y="18288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BCF6EE8-B8EC-A8EC-C80E-845598EC1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357478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7209C-70C7-4B99-B540-4B8C341C0311}"/>
              </a:ext>
            </a:extLst>
          </p:cNvPr>
          <p:cNvSpPr>
            <a:spLocks noGrp="1"/>
          </p:cNvSpPr>
          <p:nvPr>
            <p:ph type="title"/>
          </p:nvPr>
        </p:nvSpPr>
        <p:spPr>
          <a:xfrm>
            <a:off x="180109" y="586115"/>
            <a:ext cx="1600200" cy="874595"/>
          </a:xfrm>
        </p:spPr>
        <p:txBody>
          <a:bodyPr>
            <a:normAutofit fontScale="90000"/>
          </a:bodyPr>
          <a:lstStyle/>
          <a:p>
            <a:pPr algn="l"/>
            <a:r>
              <a:rPr lang="en-US" dirty="0"/>
              <a:t>Fig 7.2</a:t>
            </a:r>
          </a:p>
        </p:txBody>
      </p:sp>
      <p:pic>
        <p:nvPicPr>
          <p:cNvPr id="5" name="Picture 4">
            <a:extLst>
              <a:ext uri="{FF2B5EF4-FFF2-40B4-BE49-F238E27FC236}">
                <a16:creationId xmlns:a16="http://schemas.microsoft.com/office/drawing/2014/main" id="{8778CF1B-F053-4898-A421-62AA0E0D0467}"/>
              </a:ext>
            </a:extLst>
          </p:cNvPr>
          <p:cNvPicPr>
            <a:picLocks noChangeAspect="1"/>
          </p:cNvPicPr>
          <p:nvPr/>
        </p:nvPicPr>
        <p:blipFill>
          <a:blip r:embed="rId2"/>
          <a:stretch>
            <a:fillRect/>
          </a:stretch>
        </p:blipFill>
        <p:spPr>
          <a:xfrm>
            <a:off x="4435833" y="990600"/>
            <a:ext cx="7576058" cy="5562600"/>
          </a:xfrm>
          <a:prstGeom prst="rect">
            <a:avLst/>
          </a:prstGeom>
        </p:spPr>
      </p:pic>
      <p:sp>
        <p:nvSpPr>
          <p:cNvPr id="6" name="TextBox 5">
            <a:extLst>
              <a:ext uri="{FF2B5EF4-FFF2-40B4-BE49-F238E27FC236}">
                <a16:creationId xmlns:a16="http://schemas.microsoft.com/office/drawing/2014/main" id="{A7652663-90A0-43BE-A04F-051606A24367}"/>
              </a:ext>
            </a:extLst>
          </p:cNvPr>
          <p:cNvSpPr txBox="1"/>
          <p:nvPr/>
        </p:nvSpPr>
        <p:spPr>
          <a:xfrm>
            <a:off x="180109" y="1460710"/>
            <a:ext cx="4163291" cy="4324261"/>
          </a:xfrm>
          <a:prstGeom prst="rect">
            <a:avLst/>
          </a:prstGeom>
          <a:noFill/>
        </p:spPr>
        <p:txBody>
          <a:bodyPr wrap="square" rtlCol="0">
            <a:spAutoFit/>
          </a:bodyPr>
          <a:lstStyle/>
          <a:p>
            <a:r>
              <a:rPr lang="en-US" sz="2500" dirty="0">
                <a:latin typeface="Calibri" panose="020F0502020204030204" pitchFamily="34" charset="0"/>
                <a:cs typeface="Calibri" panose="020F0502020204030204" pitchFamily="34" charset="0"/>
              </a:rPr>
              <a:t>The half-wave dipole at </a:t>
            </a:r>
            <a:r>
              <a:rPr lang="en-US" sz="2500" b="1" dirty="0">
                <a:solidFill>
                  <a:srgbClr val="23408E"/>
                </a:solidFill>
                <a:latin typeface="Calibri" panose="020F0502020204030204" pitchFamily="34" charset="0"/>
                <a:cs typeface="Calibri" panose="020F0502020204030204" pitchFamily="34" charset="0"/>
              </a:rPr>
              <a:t>A</a:t>
            </a:r>
            <a:r>
              <a:rPr lang="en-US" sz="2500" dirty="0">
                <a:latin typeface="Calibri" panose="020F0502020204030204" pitchFamily="34" charset="0"/>
                <a:cs typeface="Calibri" panose="020F0502020204030204" pitchFamily="34" charset="0"/>
              </a:rPr>
              <a:t> has its maximum current in the middle and maximum voltage at each end. Feed point impedance is lowest in the middle. At odd harmonics of the fundamental frequency, the dipole’s feed point impedance is low at the midpoint once again as shown at </a:t>
            </a:r>
            <a:r>
              <a:rPr lang="en-US" sz="2500" b="1" dirty="0">
                <a:solidFill>
                  <a:srgbClr val="23408E"/>
                </a:solidFill>
                <a:latin typeface="Calibri" panose="020F0502020204030204" pitchFamily="34" charset="0"/>
                <a:cs typeface="Calibri" panose="020F0502020204030204" pitchFamily="34" charset="0"/>
              </a:rPr>
              <a:t>B</a:t>
            </a:r>
            <a:r>
              <a:rPr lang="en-US" sz="2500" dirty="0">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8FF84DA1-7F3C-A0DA-E791-C68BAEFF3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28328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6967-B4D5-4DC6-B1AA-E9A69C98F9BE}"/>
              </a:ext>
            </a:extLst>
          </p:cNvPr>
          <p:cNvSpPr>
            <a:spLocks noGrp="1"/>
          </p:cNvSpPr>
          <p:nvPr>
            <p:ph type="title"/>
          </p:nvPr>
        </p:nvSpPr>
        <p:spPr/>
        <p:txBody>
          <a:bodyPr/>
          <a:lstStyle/>
          <a:p>
            <a:r>
              <a:rPr lang="en-US" dirty="0"/>
              <a:t>Dipoles (cont.)</a:t>
            </a:r>
          </a:p>
        </p:txBody>
      </p:sp>
      <p:sp>
        <p:nvSpPr>
          <p:cNvPr id="3" name="Content Placeholder 2">
            <a:extLst>
              <a:ext uri="{FF2B5EF4-FFF2-40B4-BE49-F238E27FC236}">
                <a16:creationId xmlns:a16="http://schemas.microsoft.com/office/drawing/2014/main" id="{8D62F0A1-173C-4196-B4B1-D9E012F28F65}"/>
              </a:ext>
            </a:extLst>
          </p:cNvPr>
          <p:cNvSpPr>
            <a:spLocks noGrp="1"/>
          </p:cNvSpPr>
          <p:nvPr>
            <p:ph idx="1"/>
          </p:nvPr>
        </p:nvSpPr>
        <p:spPr>
          <a:xfrm>
            <a:off x="533400" y="1563938"/>
            <a:ext cx="11125200" cy="4380228"/>
          </a:xfrm>
        </p:spPr>
        <p:txBody>
          <a:bodyPr>
            <a:normAutofit lnSpcReduction="10000"/>
          </a:bodyPr>
          <a:lstStyle/>
          <a:p>
            <a:r>
              <a:rPr lang="en-US" dirty="0"/>
              <a:t>Impedance increases as feed point is moved away from the center; several thousand ohms at the ends</a:t>
            </a:r>
          </a:p>
          <a:p>
            <a:r>
              <a:rPr lang="en-US" dirty="0"/>
              <a:t>Example: </a:t>
            </a:r>
            <a:r>
              <a:rPr lang="en-US" i="1" dirty="0">
                <a:solidFill>
                  <a:srgbClr val="C00000"/>
                </a:solidFill>
              </a:rPr>
              <a:t>End-fed half-wave </a:t>
            </a:r>
            <a:r>
              <a:rPr lang="en-US" dirty="0"/>
              <a:t>(EFHW) antenna … popular for portable operating (lightweight and easy to install)</a:t>
            </a:r>
          </a:p>
          <a:p>
            <a:pPr lvl="1"/>
            <a:r>
              <a:rPr lang="en-US" dirty="0"/>
              <a:t>EFHW is just a half-wave dipole fed at one end</a:t>
            </a:r>
          </a:p>
          <a:p>
            <a:r>
              <a:rPr lang="en-US" dirty="0"/>
              <a:t>Calculating free-space length …</a:t>
            </a:r>
          </a:p>
          <a:p>
            <a:pPr lvl="1"/>
            <a:r>
              <a:rPr lang="en-US" dirty="0"/>
              <a:t>In free space, </a:t>
            </a:r>
            <a:r>
              <a:rPr lang="en-US" i="1" dirty="0">
                <a:solidFill>
                  <a:srgbClr val="23408E"/>
                </a:solidFill>
              </a:rPr>
              <a:t>1⁄2 wavelength </a:t>
            </a:r>
            <a:r>
              <a:rPr lang="en-US" dirty="0"/>
              <a:t>in feet equals 492 divided by frequency in MHz</a:t>
            </a:r>
          </a:p>
          <a:p>
            <a:pPr lvl="1"/>
            <a:r>
              <a:rPr lang="en-US" dirty="0"/>
              <a:t>CAUTION: You will generally find that the length will be SHORTER than the free-space wavelength calculation. </a:t>
            </a:r>
            <a:r>
              <a:rPr lang="en-US" i="1" dirty="0"/>
              <a:t>However, exam questions won’t require you to answer the exceptions</a:t>
            </a:r>
            <a:r>
              <a:rPr lang="en-US" dirty="0"/>
              <a:t>. Just be aware that wire thickness and height above ground influence the resonant length.</a:t>
            </a:r>
          </a:p>
        </p:txBody>
      </p:sp>
      <p:sp>
        <p:nvSpPr>
          <p:cNvPr id="4" name="TextBox 3">
            <a:extLst>
              <a:ext uri="{FF2B5EF4-FFF2-40B4-BE49-F238E27FC236}">
                <a16:creationId xmlns:a16="http://schemas.microsoft.com/office/drawing/2014/main" id="{24F0FAB1-2D6B-DDF6-DCD3-2E34186B9805}"/>
              </a:ext>
            </a:extLst>
          </p:cNvPr>
          <p:cNvSpPr txBox="1"/>
          <p:nvPr/>
        </p:nvSpPr>
        <p:spPr>
          <a:xfrm>
            <a:off x="5688419" y="5944166"/>
            <a:ext cx="5358809" cy="492443"/>
          </a:xfrm>
          <a:prstGeom prst="rect">
            <a:avLst/>
          </a:prstGeom>
          <a:noFill/>
        </p:spPr>
        <p:txBody>
          <a:bodyPr wrap="square" rtlCol="0">
            <a:spAutoFit/>
          </a:bodyPr>
          <a:lstStyle/>
          <a:p>
            <a:r>
              <a:rPr lang="en-US" sz="2600" dirty="0">
                <a:solidFill>
                  <a:srgbClr val="23408E"/>
                </a:solidFill>
              </a:rPr>
              <a:t>Length (ft) = 492 / frequency (MHz)</a:t>
            </a:r>
          </a:p>
        </p:txBody>
      </p:sp>
      <p:pic>
        <p:nvPicPr>
          <p:cNvPr id="5" name="Picture 4">
            <a:extLst>
              <a:ext uri="{FF2B5EF4-FFF2-40B4-BE49-F238E27FC236}">
                <a16:creationId xmlns:a16="http://schemas.microsoft.com/office/drawing/2014/main" id="{08061CF9-818D-0357-B7C1-FD3284EA4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227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0A14-7C79-4705-9F01-57CD3D2E569C}"/>
              </a:ext>
            </a:extLst>
          </p:cNvPr>
          <p:cNvSpPr>
            <a:spLocks noGrp="1"/>
          </p:cNvSpPr>
          <p:nvPr>
            <p:ph type="title"/>
          </p:nvPr>
        </p:nvSpPr>
        <p:spPr>
          <a:xfrm>
            <a:off x="381000" y="1524000"/>
            <a:ext cx="10972800" cy="1066800"/>
          </a:xfrm>
        </p:spPr>
        <p:txBody>
          <a:bodyPr/>
          <a:lstStyle/>
          <a:p>
            <a:pPr algn="l"/>
            <a:r>
              <a:rPr lang="en-US" sz="3200" dirty="0"/>
              <a:t>Example: What is the approximate length in feet of a 1/2-wave dipole resonant at 3.550 MHz?</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005D4F-BF95-4C64-AFAA-FB2B716CC39D}"/>
                  </a:ext>
                </a:extLst>
              </p:cNvPr>
              <p:cNvSpPr txBox="1"/>
              <p:nvPr/>
            </p:nvSpPr>
            <p:spPr>
              <a:xfrm>
                <a:off x="990600" y="3429000"/>
                <a:ext cx="8458200" cy="667170"/>
              </a:xfrm>
              <a:prstGeom prst="rect">
                <a:avLst/>
              </a:prstGeom>
              <a:noFill/>
            </p:spPr>
            <p:txBody>
              <a:bodyPr wrap="square" lIns="0" tIns="0" rIns="0" bIns="0" rtlCol="0">
                <a:spAutoFit/>
              </a:bodyPr>
              <a:lstStyle/>
              <a:p>
                <a14:m>
                  <m:oMath xmlns:m="http://schemas.openxmlformats.org/officeDocument/2006/math">
                    <m:r>
                      <a:rPr lang="en-US" sz="2800" b="0" i="1" smtClean="0">
                        <a:solidFill>
                          <a:srgbClr val="23408E"/>
                        </a:solidFill>
                        <a:latin typeface="Cambria Math" panose="02040503050406030204" pitchFamily="18" charset="0"/>
                        <a:ea typeface="Cambria Math" panose="02040503050406030204" pitchFamily="18" charset="0"/>
                      </a:rPr>
                      <m:t>𝐹𝑟𝑒𝑒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𝑆𝑝𝑎𝑐𝑒</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𝐿𝑒𝑛𝑔𝑡h</m:t>
                    </m:r>
                    <m:r>
                      <a:rPr lang="en-US" sz="2800" b="0" i="1" smtClean="0">
                        <a:solidFill>
                          <a:srgbClr val="23408E"/>
                        </a:solidFill>
                        <a:latin typeface="Cambria Math" panose="02040503050406030204" pitchFamily="18" charset="0"/>
                        <a:ea typeface="Cambria Math" panose="02040503050406030204" pitchFamily="18" charset="0"/>
                      </a:rPr>
                      <m:t>= </m:t>
                    </m:r>
                    <m:f>
                      <m:fPr>
                        <m:ctrlPr>
                          <a:rPr lang="en-US" sz="2800" b="0" i="1" smtClean="0">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𝑓𝑟𝑒𝑞𝑢𝑒𝑛𝑐𝑦</m:t>
                        </m:r>
                        <m:r>
                          <a:rPr lang="en-US" sz="2800" b="0" i="1" smtClean="0">
                            <a:solidFill>
                              <a:srgbClr val="23408E"/>
                            </a:solidFill>
                            <a:latin typeface="Cambria Math" panose="02040503050406030204" pitchFamily="18" charset="0"/>
                            <a:ea typeface="Cambria Math" panose="02040503050406030204" pitchFamily="18" charset="0"/>
                          </a:rPr>
                          <m:t> (</m:t>
                        </m:r>
                        <m:r>
                          <a:rPr lang="en-US" sz="2800" b="0" i="1" smtClean="0">
                            <a:solidFill>
                              <a:srgbClr val="23408E"/>
                            </a:solidFill>
                            <a:latin typeface="Cambria Math" panose="02040503050406030204" pitchFamily="18" charset="0"/>
                            <a:ea typeface="Cambria Math" panose="02040503050406030204" pitchFamily="18" charset="0"/>
                          </a:rPr>
                          <m:t>𝑀𝐻𝑧</m:t>
                        </m:r>
                        <m:r>
                          <a:rPr lang="en-US" sz="2800" b="0" i="1" smtClean="0">
                            <a:solidFill>
                              <a:srgbClr val="23408E"/>
                            </a:solidFill>
                            <a:latin typeface="Cambria Math" panose="02040503050406030204" pitchFamily="18" charset="0"/>
                            <a:ea typeface="Cambria Math" panose="02040503050406030204" pitchFamily="18" charset="0"/>
                          </a:rPr>
                          <m:t>)</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a:t>
                </a:r>
                <a14:m>
                  <m:oMath xmlns:m="http://schemas.openxmlformats.org/officeDocument/2006/math">
                    <m:f>
                      <m:fPr>
                        <m:ctrlPr>
                          <a:rPr lang="en-US" sz="2800" i="1">
                            <a:solidFill>
                              <a:srgbClr val="23408E"/>
                            </a:solidFill>
                            <a:latin typeface="Cambria Math" panose="02040503050406030204" pitchFamily="18" charset="0"/>
                            <a:ea typeface="Cambria Math" panose="02040503050406030204" pitchFamily="18" charset="0"/>
                          </a:rPr>
                        </m:ctrlPr>
                      </m:fPr>
                      <m:num>
                        <m:r>
                          <a:rPr lang="en-US" sz="2800" b="0" i="1" smtClean="0">
                            <a:solidFill>
                              <a:srgbClr val="23408E"/>
                            </a:solidFill>
                            <a:latin typeface="Cambria Math" panose="02040503050406030204" pitchFamily="18" charset="0"/>
                            <a:ea typeface="Cambria Math" panose="02040503050406030204" pitchFamily="18" charset="0"/>
                          </a:rPr>
                          <m:t>492</m:t>
                        </m:r>
                      </m:num>
                      <m:den>
                        <m:r>
                          <a:rPr lang="en-US" sz="2800" b="0" i="1" smtClean="0">
                            <a:solidFill>
                              <a:srgbClr val="23408E"/>
                            </a:solidFill>
                            <a:latin typeface="Cambria Math" panose="02040503050406030204" pitchFamily="18" charset="0"/>
                            <a:ea typeface="Cambria Math" panose="02040503050406030204" pitchFamily="18" charset="0"/>
                          </a:rPr>
                          <m:t>3.55</m:t>
                        </m:r>
                      </m:den>
                    </m:f>
                  </m:oMath>
                </a14:m>
                <a:r>
                  <a:rPr lang="en-US" sz="2800" dirty="0">
                    <a:solidFill>
                      <a:srgbClr val="23408E"/>
                    </a:solidFill>
                    <a:latin typeface="Cambria Math" panose="02040503050406030204" pitchFamily="18" charset="0"/>
                    <a:ea typeface="Cambria Math" panose="02040503050406030204" pitchFamily="18" charset="0"/>
                    <a:cs typeface="Calibri" panose="020F0502020204030204" pitchFamily="34" charset="0"/>
                  </a:rPr>
                  <a:t>  =  139 ft</a:t>
                </a:r>
              </a:p>
            </p:txBody>
          </p:sp>
        </mc:Choice>
        <mc:Fallback xmlns="">
          <p:sp>
            <p:nvSpPr>
              <p:cNvPr id="4" name="TextBox 3">
                <a:extLst>
                  <a:ext uri="{FF2B5EF4-FFF2-40B4-BE49-F238E27FC236}">
                    <a16:creationId xmlns:a16="http://schemas.microsoft.com/office/drawing/2014/main" id="{2B005D4F-BF95-4C64-AFAA-FB2B716CC39D}"/>
                  </a:ext>
                </a:extLst>
              </p:cNvPr>
              <p:cNvSpPr txBox="1">
                <a:spLocks noRot="1" noChangeAspect="1" noMove="1" noResize="1" noEditPoints="1" noAdjustHandles="1" noChangeArrowheads="1" noChangeShapeType="1" noTextEdit="1"/>
              </p:cNvSpPr>
              <p:nvPr/>
            </p:nvSpPr>
            <p:spPr>
              <a:xfrm>
                <a:off x="990600" y="3429000"/>
                <a:ext cx="8458200" cy="667170"/>
              </a:xfrm>
              <a:prstGeom prst="rect">
                <a:avLst/>
              </a:prstGeom>
              <a:blipFill>
                <a:blip r:embed="rId2"/>
                <a:stretch>
                  <a:fillRect t="-4587" r="-433" b="-825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DC9C859F-CBF1-6646-22CA-8308EC5DE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5" name="TextBox 4">
            <a:extLst>
              <a:ext uri="{FF2B5EF4-FFF2-40B4-BE49-F238E27FC236}">
                <a16:creationId xmlns:a16="http://schemas.microsoft.com/office/drawing/2014/main" id="{21CCF63F-74DA-B28A-AE5D-122C0828B6C1}"/>
              </a:ext>
            </a:extLst>
          </p:cNvPr>
          <p:cNvSpPr txBox="1"/>
          <p:nvPr/>
        </p:nvSpPr>
        <p:spPr>
          <a:xfrm>
            <a:off x="3636335" y="4742854"/>
            <a:ext cx="6507125" cy="1446550"/>
          </a:xfrm>
          <a:prstGeom prst="rect">
            <a:avLst/>
          </a:prstGeom>
          <a:solidFill>
            <a:srgbClr val="87878D"/>
          </a:solidFill>
        </p:spPr>
        <p:txBody>
          <a:bodyPr wrap="square" rtlCol="0">
            <a:spAutoFit/>
          </a:bodyPr>
          <a:lstStyle/>
          <a:p>
            <a:pPr algn="ctr"/>
            <a:r>
              <a:rPr lang="en-US" sz="2200" b="1" i="1" dirty="0">
                <a:solidFill>
                  <a:schemeClr val="bg1"/>
                </a:solidFill>
              </a:rPr>
              <a:t>Remember, the actual antenna will be a little shorter than this. But, build it to the calculation, and use your tuner to tell you if it needs trimmed. Ideally, you want SWR as close to 1:1 as you can get without tuning.</a:t>
            </a:r>
          </a:p>
        </p:txBody>
      </p:sp>
    </p:spTree>
    <p:extLst>
      <p:ext uri="{BB962C8B-B14F-4D97-AF65-F5344CB8AC3E}">
        <p14:creationId xmlns:p14="http://schemas.microsoft.com/office/powerpoint/2010/main" val="292407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TotalTime>
  <Words>4278</Words>
  <Application>Microsoft Office PowerPoint</Application>
  <PresentationFormat>Widescreen</PresentationFormat>
  <Paragraphs>393</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Arial Narrow</vt:lpstr>
      <vt:lpstr>Bahnschrift SemiBold Condensed</vt:lpstr>
      <vt:lpstr>Calibri</vt:lpstr>
      <vt:lpstr>Cambria Math</vt:lpstr>
      <vt:lpstr>Office Theme</vt:lpstr>
      <vt:lpstr>PowerPoint Presentation</vt:lpstr>
      <vt:lpstr>Resource &amp; Reference</vt:lpstr>
      <vt:lpstr>Chapter 7 Part 1 of 2  ARRL General Class Antennas Sections 7.1, 7.2  Dipoles, Ground-planes, Yagi Antennas </vt:lpstr>
      <vt:lpstr>Section 7.1 – Dipoles &amp; Ground-planes  Dipoles</vt:lpstr>
      <vt:lpstr>Fig 7.1</vt:lpstr>
      <vt:lpstr>Dipoles (cont.)</vt:lpstr>
      <vt:lpstr>Fig 7.2</vt:lpstr>
      <vt:lpstr>Dipoles (cont.)</vt:lpstr>
      <vt:lpstr>Example: What is the approximate length in feet of a 1/2-wave dipole resonant at 3.550 MHz?</vt:lpstr>
      <vt:lpstr>Example: What is the approximate length in feet of a 1⁄2-wave dipole for 14.250 MHz?</vt:lpstr>
      <vt:lpstr>Dipoles (cont.)</vt:lpstr>
      <vt:lpstr>Ground Plane Verticals</vt:lpstr>
      <vt:lpstr>Ground Plane Verticals (cont.)</vt:lpstr>
      <vt:lpstr>Fig 7.3: Ground Plane</vt:lpstr>
      <vt:lpstr>Fig 7.4: Ground Plane</vt:lpstr>
      <vt:lpstr>Ground Planes (cont.)</vt:lpstr>
      <vt:lpstr>Example: What is the approximate length in feet of a 1⁄4-wave monopole antenna cut for 28.5 MHz?</vt:lpstr>
      <vt:lpstr>Mobile HF Antennas</vt:lpstr>
      <vt:lpstr>Mobile HF Antennas (cont.)</vt:lpstr>
      <vt:lpstr>Effects of Ground</vt:lpstr>
      <vt:lpstr>Fig 7.5</vt:lpstr>
      <vt:lpstr>Effects of Ground (cont.)</vt:lpstr>
      <vt:lpstr>Fig 7.6</vt:lpstr>
      <vt:lpstr>NVIS Propagation</vt:lpstr>
      <vt:lpstr>Effects of Ground (cont.)</vt:lpstr>
      <vt:lpstr>Antenna Terms</vt:lpstr>
      <vt:lpstr>PRACTICE QUESTIONS</vt:lpstr>
      <vt:lpstr>What is the purpose of a capacitance hat on a mobile antenna?</vt:lpstr>
      <vt:lpstr>What is the purpose of a corona ball on an HF mobile antenna?</vt:lpstr>
      <vt:lpstr>What is one disadvantage of using a shortened mobile antenna as opposed to a full-size antenna?</vt:lpstr>
      <vt:lpstr>Which of the following is a common way to adjust the feed point impedance of an elevated quarter-wave ground-plane vertical antenna to be approximately 50 ohms?</vt:lpstr>
      <vt:lpstr>Which of the following best describes the radiation pattern of a quarter-wave ground-plane vertical antenna?</vt:lpstr>
      <vt:lpstr>What is the radiation pattern of a dipole antenna in free space in a plane containing the conductor?</vt:lpstr>
      <vt:lpstr>How does antenna height affect the azimuthal radiation pattern of a horizontal dipole HF antenna at elevation angles higher than about 45 degrees?</vt:lpstr>
      <vt:lpstr>Where should the radial wires of a ground-mounted vertical antenna system be placed?</vt:lpstr>
      <vt:lpstr>How does the feed point impedance of a horizontal 1/2 wave dipole antenna change as the antenna height is reduced to 1/10 wavelength above ground?</vt:lpstr>
      <vt:lpstr>How does the feed point impedance of a 1/2 wave dipole change as the feed point is moved from the center toward the ends?</vt:lpstr>
      <vt:lpstr>Which of the following is an advantage of a horizontally polarized as compared to a vertically polarized HF antenna?</vt:lpstr>
      <vt:lpstr>What is the approximate length for a 1/2 wave dipole antenna cut for 14.250 MHz?</vt:lpstr>
      <vt:lpstr>What is the approximate length for a 1/2 wave dipole antenna cut for 3.550 MHz?</vt:lpstr>
      <vt:lpstr>What is the approximate length for a 1/4 wave vertical antenna cut for 28.5 MHz?</vt:lpstr>
      <vt:lpstr>How does antenna gain stated in dBi compare to gain stated in dBd for the same antenna?</vt:lpstr>
      <vt:lpstr>Which of the following antenna types will be most effective as a near vertical incidence skywave (NVIS) antenna for short-skip communications on 40 meters during the day?</vt:lpstr>
      <vt:lpstr>What is the feed point impedance of an end-fed half-wave antenna?</vt:lpstr>
      <vt:lpstr>How does a “screwdriver” mobile antenna adjust its feed point impedance?</vt:lpstr>
      <vt:lpstr>What is the common name of a dipole with a single central support?</vt:lpstr>
      <vt:lpstr>Section 7.2 Yagi/Directional Antenna Basics</vt:lpstr>
      <vt:lpstr>Directional Antennas (cont.)</vt:lpstr>
      <vt:lpstr>Yagi Structure</vt:lpstr>
      <vt:lpstr>Figure 7.8 – Two Element Yagi</vt:lpstr>
      <vt:lpstr>Yagi Design Tradeoffs – Typical Decisions</vt:lpstr>
      <vt:lpstr>Yagi Impedance Matching</vt:lpstr>
      <vt:lpstr>Yagi Impedance Matching (cont.)</vt:lpstr>
      <vt:lpstr>PRACTICE QUESTIONS</vt:lpstr>
      <vt:lpstr>Which of the following describes an azimuthal projection map?</vt:lpstr>
      <vt:lpstr>Which of the following would increase the bandwidth of a Yagi antenna?</vt:lpstr>
      <vt:lpstr>What is the approximate length of the driven element of a Yagi antenna?</vt:lpstr>
      <vt:lpstr>How do the lengths of a three-element Yagi reflector and director compare to that of the driven element?</vt:lpstr>
      <vt:lpstr>What is the primary effect of increasing boom length and adding directors to a Yagi antenna?</vt:lpstr>
      <vt:lpstr>What does “front-to-back ratio” mean in reference to a Yagi antenna?</vt:lpstr>
      <vt:lpstr>What is meant by the “main lobe” of a directive antenna?</vt:lpstr>
      <vt:lpstr>Which of the following can be adjusted to optimize forward gain, front-to-back ratio, or SWR bandwidth of a Yagi antenna?</vt:lpstr>
      <vt:lpstr>What is a beta or hairpin match?</vt:lpstr>
      <vt:lpstr>Which of the following is a characteristic of using a gamma match with a Yagi antenna?</vt:lpstr>
      <vt:lpstr>END OF CHAPTER 7 PART 1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59</cp:revision>
  <dcterms:created xsi:type="dcterms:W3CDTF">2023-04-13T22:40:08Z</dcterms:created>
  <dcterms:modified xsi:type="dcterms:W3CDTF">2023-06-18T22:37:29Z</dcterms:modified>
</cp:coreProperties>
</file>