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446" r:id="rId3"/>
    <p:sldId id="434" r:id="rId4"/>
    <p:sldId id="528" r:id="rId5"/>
    <p:sldId id="551" r:id="rId6"/>
    <p:sldId id="552" r:id="rId7"/>
    <p:sldId id="553" r:id="rId8"/>
    <p:sldId id="550" r:id="rId9"/>
    <p:sldId id="609" r:id="rId10"/>
    <p:sldId id="556" r:id="rId11"/>
    <p:sldId id="555" r:id="rId12"/>
    <p:sldId id="554" r:id="rId13"/>
    <p:sldId id="557" r:id="rId14"/>
    <p:sldId id="558" r:id="rId15"/>
    <p:sldId id="559" r:id="rId16"/>
    <p:sldId id="560" r:id="rId17"/>
    <p:sldId id="561" r:id="rId18"/>
    <p:sldId id="562" r:id="rId19"/>
    <p:sldId id="563" r:id="rId20"/>
    <p:sldId id="564" r:id="rId21"/>
    <p:sldId id="529" r:id="rId22"/>
    <p:sldId id="530" r:id="rId23"/>
    <p:sldId id="531" r:id="rId24"/>
    <p:sldId id="597" r:id="rId25"/>
    <p:sldId id="598" r:id="rId26"/>
    <p:sldId id="533" r:id="rId27"/>
    <p:sldId id="538" r:id="rId28"/>
    <p:sldId id="539" r:id="rId29"/>
    <p:sldId id="540" r:id="rId30"/>
    <p:sldId id="541" r:id="rId31"/>
    <p:sldId id="599" r:id="rId32"/>
    <p:sldId id="600" r:id="rId33"/>
    <p:sldId id="601" r:id="rId34"/>
    <p:sldId id="602" r:id="rId35"/>
    <p:sldId id="603" r:id="rId36"/>
    <p:sldId id="604" r:id="rId37"/>
    <p:sldId id="567" r:id="rId38"/>
    <p:sldId id="586" r:id="rId39"/>
    <p:sldId id="587" r:id="rId40"/>
    <p:sldId id="588" r:id="rId41"/>
    <p:sldId id="589" r:id="rId42"/>
    <p:sldId id="605" r:id="rId43"/>
    <p:sldId id="591" r:id="rId44"/>
    <p:sldId id="592" r:id="rId45"/>
    <p:sldId id="593" r:id="rId46"/>
    <p:sldId id="594" r:id="rId47"/>
    <p:sldId id="595" r:id="rId48"/>
    <p:sldId id="565" r:id="rId49"/>
    <p:sldId id="568" r:id="rId50"/>
    <p:sldId id="569" r:id="rId51"/>
    <p:sldId id="570" r:id="rId52"/>
    <p:sldId id="571" r:id="rId53"/>
    <p:sldId id="572" r:id="rId54"/>
    <p:sldId id="573" r:id="rId55"/>
    <p:sldId id="574" r:id="rId56"/>
    <p:sldId id="575" r:id="rId57"/>
    <p:sldId id="576" r:id="rId58"/>
    <p:sldId id="577" r:id="rId59"/>
    <p:sldId id="606" r:id="rId60"/>
    <p:sldId id="579" r:id="rId61"/>
    <p:sldId id="580" r:id="rId62"/>
    <p:sldId id="581" r:id="rId63"/>
    <p:sldId id="582" r:id="rId64"/>
    <p:sldId id="583" r:id="rId65"/>
    <p:sldId id="607" r:id="rId66"/>
    <p:sldId id="585" r:id="rId67"/>
    <p:sldId id="608" r:id="rId68"/>
    <p:sldId id="433" r:id="rId69"/>
    <p:sldId id="596"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08E"/>
    <a:srgbClr val="2812AE"/>
    <a:srgbClr val="87878D"/>
    <a:srgbClr val="F7EA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80" d="100"/>
          <a:sy n="80" d="100"/>
        </p:scale>
        <p:origin x="1656" y="8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7B55178-4DF4-ECBD-9A7C-59CCA467065C}"/>
              </a:ext>
            </a:extLst>
          </p:cNvPr>
          <p:cNvSpPr/>
          <p:nvPr userDrawn="1"/>
        </p:nvSpPr>
        <p:spPr>
          <a:xfrm>
            <a:off x="0" y="6482292"/>
            <a:ext cx="12192000" cy="365125"/>
          </a:xfrm>
          <a:prstGeom prst="rect">
            <a:avLst/>
          </a:prstGeom>
          <a:solidFill>
            <a:srgbClr val="F7EA77"/>
          </a:solidFill>
          <a:ln>
            <a:solidFill>
              <a:srgbClr val="F7EA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383990-C614-1D00-C104-BB24ECA79EE7}"/>
              </a:ext>
            </a:extLst>
          </p:cNvPr>
          <p:cNvSpPr>
            <a:spLocks noGrp="1"/>
          </p:cNvSpPr>
          <p:nvPr>
            <p:ph type="ctrTitle"/>
          </p:nvPr>
        </p:nvSpPr>
        <p:spPr>
          <a:xfrm>
            <a:off x="1524000" y="1122363"/>
            <a:ext cx="9144000" cy="2387600"/>
          </a:xfrm>
        </p:spPr>
        <p:txBody>
          <a:bodyPr anchor="b"/>
          <a:lstStyle>
            <a:lvl1pPr algn="ctr">
              <a:defRPr sz="6000">
                <a:latin typeface="+mn-lt"/>
              </a:defRPr>
            </a:lvl1pPr>
          </a:lstStyle>
          <a:p>
            <a:r>
              <a:rPr lang="en-US"/>
              <a:t>Click to edit Master title style</a:t>
            </a:r>
          </a:p>
        </p:txBody>
      </p:sp>
      <p:sp>
        <p:nvSpPr>
          <p:cNvPr id="3" name="Subtitle 2">
            <a:extLst>
              <a:ext uri="{FF2B5EF4-FFF2-40B4-BE49-F238E27FC236}">
                <a16:creationId xmlns:a16="http://schemas.microsoft.com/office/drawing/2014/main" id="{7752E08E-B14E-76B6-BDFB-DBADADE300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1380FCA-A355-BAE5-F019-ABB08C70F001}"/>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5" name="Footer Placeholder 4">
            <a:extLst>
              <a:ext uri="{FF2B5EF4-FFF2-40B4-BE49-F238E27FC236}">
                <a16:creationId xmlns:a16="http://schemas.microsoft.com/office/drawing/2014/main" id="{C50EF83B-D963-3B54-BB9E-27551E0BAA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126F77-6C17-5E73-9273-C979313114E2}"/>
              </a:ext>
            </a:extLst>
          </p:cNvPr>
          <p:cNvSpPr>
            <a:spLocks noGrp="1"/>
          </p:cNvSpPr>
          <p:nvPr>
            <p:ph type="sldNum" sz="quarter" idx="12"/>
          </p:nvPr>
        </p:nvSpPr>
        <p:spPr/>
        <p:txBody>
          <a:bodyPr/>
          <a:lstStyle/>
          <a:p>
            <a:fld id="{3E3EC0B7-8BBD-4273-AA27-877FAEC5D9D8}" type="slidenum">
              <a:rPr lang="en-US" smtClean="0"/>
              <a:t>‹#›</a:t>
            </a:fld>
            <a:endParaRPr lang="en-US"/>
          </a:p>
        </p:txBody>
      </p:sp>
      <p:grpSp>
        <p:nvGrpSpPr>
          <p:cNvPr id="11" name="Group 10">
            <a:extLst>
              <a:ext uri="{FF2B5EF4-FFF2-40B4-BE49-F238E27FC236}">
                <a16:creationId xmlns:a16="http://schemas.microsoft.com/office/drawing/2014/main" id="{0388DA59-A941-7693-0A15-E67D416BAFC9}"/>
              </a:ext>
            </a:extLst>
          </p:cNvPr>
          <p:cNvGrpSpPr/>
          <p:nvPr userDrawn="1"/>
        </p:nvGrpSpPr>
        <p:grpSpPr>
          <a:xfrm>
            <a:off x="0" y="-42333"/>
            <a:ext cx="12192000" cy="286808"/>
            <a:chOff x="0" y="-42333"/>
            <a:chExt cx="12192000" cy="286808"/>
          </a:xfrm>
        </p:grpSpPr>
        <p:sp>
          <p:nvSpPr>
            <p:cNvPr id="7" name="Rectangle 6">
              <a:extLst>
                <a:ext uri="{FF2B5EF4-FFF2-40B4-BE49-F238E27FC236}">
                  <a16:creationId xmlns:a16="http://schemas.microsoft.com/office/drawing/2014/main" id="{2A3B6317-F524-70FC-D86F-915168C36A34}"/>
                </a:ext>
              </a:extLst>
            </p:cNvPr>
            <p:cNvSpPr/>
            <p:nvPr userDrawn="1"/>
          </p:nvSpPr>
          <p:spPr>
            <a:xfrm>
              <a:off x="0" y="-42333"/>
              <a:ext cx="12192000" cy="194733"/>
            </a:xfrm>
            <a:prstGeom prst="rect">
              <a:avLst/>
            </a:prstGeom>
            <a:solidFill>
              <a:srgbClr val="23408E"/>
            </a:solidFill>
            <a:ln>
              <a:solidFill>
                <a:srgbClr val="2340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6886B23-0CDA-0791-4BCE-E19615BD18D9}"/>
                </a:ext>
              </a:extLst>
            </p:cNvPr>
            <p:cNvSpPr/>
            <p:nvPr userDrawn="1"/>
          </p:nvSpPr>
          <p:spPr>
            <a:xfrm>
              <a:off x="0" y="147636"/>
              <a:ext cx="12192000" cy="96839"/>
            </a:xfrm>
            <a:prstGeom prst="rect">
              <a:avLst/>
            </a:prstGeom>
            <a:solidFill>
              <a:srgbClr val="F7EA77"/>
            </a:solidFill>
            <a:ln>
              <a:solidFill>
                <a:srgbClr val="F7EA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1F4023D1-03EA-0AA7-4634-78F254C6429F}"/>
              </a:ext>
            </a:extLst>
          </p:cNvPr>
          <p:cNvSpPr txBox="1"/>
          <p:nvPr userDrawn="1"/>
        </p:nvSpPr>
        <p:spPr>
          <a:xfrm>
            <a:off x="11658600" y="6570134"/>
            <a:ext cx="533400" cy="276999"/>
          </a:xfrm>
          <a:prstGeom prst="rect">
            <a:avLst/>
          </a:prstGeom>
          <a:noFill/>
        </p:spPr>
        <p:txBody>
          <a:bodyPr wrap="square" rtlCol="0">
            <a:spAutoFit/>
          </a:bodyPr>
          <a:lstStyle/>
          <a:p>
            <a:pPr algn="r"/>
            <a:fld id="{23DAB6DC-39C0-40F6-AEBC-A62217DBB888}" type="slidenum">
              <a:rPr lang="en-US" sz="1200" b="1" smtClean="0">
                <a:solidFill>
                  <a:srgbClr val="23408E"/>
                </a:solidFill>
              </a:rPr>
              <a:pPr algn="r"/>
              <a:t>‹#›</a:t>
            </a:fld>
            <a:endParaRPr lang="en-US" sz="1200" b="1" dirty="0">
              <a:solidFill>
                <a:srgbClr val="23408E"/>
              </a:solidFill>
            </a:endParaRPr>
          </a:p>
        </p:txBody>
      </p:sp>
    </p:spTree>
    <p:extLst>
      <p:ext uri="{BB962C8B-B14F-4D97-AF65-F5344CB8AC3E}">
        <p14:creationId xmlns:p14="http://schemas.microsoft.com/office/powerpoint/2010/main" val="2582301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6D431-E2C4-EE6F-92A9-69786C1948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9AC9C0-FDDF-9147-474E-9DFB9329D1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DBC267-BD65-5F1D-326C-9C6430DDED0A}"/>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5" name="Footer Placeholder 4">
            <a:extLst>
              <a:ext uri="{FF2B5EF4-FFF2-40B4-BE49-F238E27FC236}">
                <a16:creationId xmlns:a16="http://schemas.microsoft.com/office/drawing/2014/main" id="{F5D12AF6-679E-EAF3-73A8-1FD6C7AFA7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BCE361-DCC1-17AA-BD7F-AD0839F5C59E}"/>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298918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C77C8F-8F0D-1461-D03E-5963043CB2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DC53B2-668B-790B-E12D-3246B7C73D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C3BE8C-E61C-B6E4-E639-A78B9E69F72E}"/>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5" name="Footer Placeholder 4">
            <a:extLst>
              <a:ext uri="{FF2B5EF4-FFF2-40B4-BE49-F238E27FC236}">
                <a16:creationId xmlns:a16="http://schemas.microsoft.com/office/drawing/2014/main" id="{E2D54D3F-EECC-E11F-20E1-3F60C522D2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9684CE-3162-3A20-D36C-3E415E6B30C6}"/>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4022216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Title and Text">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3200400"/>
            <a:ext cx="10972800" cy="2925764"/>
          </a:xfrm>
          <a:prstGeom prst="rect">
            <a:avLst/>
          </a:prstGeom>
        </p:spPr>
        <p:txBody>
          <a:bodyPr/>
          <a:lstStyle>
            <a:lvl1pPr>
              <a:buNone/>
              <a:defRPr sz="2400" baseline="0">
                <a:latin typeface="Arial" pitchFamily="34" charset="0"/>
              </a:defRPr>
            </a:lvl1pPr>
            <a:lvl2pPr marL="742950" indent="-285750" algn="r">
              <a:buNone/>
              <a:tabLst/>
              <a:defRPr sz="1600">
                <a:latin typeface="Arial" pitchFamily="34" charset="0"/>
                <a:cs typeface="Arial" pitchFamily="34" charset="0"/>
              </a:defRPr>
            </a:lvl2pPr>
          </a:lstStyle>
          <a:p>
            <a:pPr lvl="0"/>
            <a:r>
              <a:rPr lang="en-US"/>
              <a:t>Click to edit Master text styles</a:t>
            </a:r>
          </a:p>
          <a:p>
            <a:pPr lvl="1"/>
            <a:r>
              <a:rPr lang="en-US"/>
              <a:t>Second level</a:t>
            </a:r>
          </a:p>
        </p:txBody>
      </p:sp>
      <p:sp>
        <p:nvSpPr>
          <p:cNvPr id="7" name="Title 6"/>
          <p:cNvSpPr>
            <a:spLocks noGrp="1"/>
          </p:cNvSpPr>
          <p:nvPr>
            <p:ph type="title"/>
          </p:nvPr>
        </p:nvSpPr>
        <p:spPr>
          <a:xfrm>
            <a:off x="609600" y="1523999"/>
            <a:ext cx="10972800" cy="836613"/>
          </a:xfrm>
          <a:prstGeom prst="rect">
            <a:avLst/>
          </a:prstGeom>
        </p:spPr>
        <p:txBody>
          <a:bodyPr/>
          <a:lstStyle>
            <a:lvl1pPr>
              <a:defRPr sz="3200" baseline="0">
                <a:latin typeface="Arial" pitchFamily="34" charset="0"/>
              </a:defRPr>
            </a:lvl1pPr>
          </a:lstStyle>
          <a:p>
            <a:r>
              <a:rPr lang="en-US"/>
              <a:t>Click to edit Master title style</a:t>
            </a:r>
            <a:endParaRPr lang="en-US" dirty="0"/>
          </a:p>
        </p:txBody>
      </p:sp>
      <p:sp>
        <p:nvSpPr>
          <p:cNvPr id="4" name="Footer Placeholder 3"/>
          <p:cNvSpPr>
            <a:spLocks noGrp="1"/>
          </p:cNvSpPr>
          <p:nvPr>
            <p:ph type="ftr" sz="quarter" idx="10"/>
          </p:nvPr>
        </p:nvSpPr>
        <p:spPr/>
        <p:txBody>
          <a:bodyPr/>
          <a:lstStyle>
            <a:lvl1pPr>
              <a:defRPr sz="1050">
                <a:latin typeface="Arial" pitchFamily="34" charset="0"/>
                <a:cs typeface="Arial" pitchFamily="34" charset="0"/>
              </a:defRPr>
            </a:lvl1pPr>
          </a:lstStyle>
          <a:p>
            <a:endParaRPr lang="en-US" dirty="0"/>
          </a:p>
        </p:txBody>
      </p:sp>
    </p:spTree>
    <p:extLst>
      <p:ext uri="{BB962C8B-B14F-4D97-AF65-F5344CB8AC3E}">
        <p14:creationId xmlns:p14="http://schemas.microsoft.com/office/powerpoint/2010/main" val="2899626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AB0B3-C061-C5D2-7749-A720CE9E43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0A8891-DA93-E875-8C6D-8B47388A51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C6CD9B-A2A6-B3EF-A8DA-B9B119062254}"/>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5" name="Footer Placeholder 4">
            <a:extLst>
              <a:ext uri="{FF2B5EF4-FFF2-40B4-BE49-F238E27FC236}">
                <a16:creationId xmlns:a16="http://schemas.microsoft.com/office/drawing/2014/main" id="{2A38A77A-9A65-0C98-0CEC-AA814D5986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10FFD0-E334-05AF-5F42-1EF6D4ABB415}"/>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3062176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14F88-A13A-03CA-5555-CA6F57FCFE48}"/>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01DA97F3-4401-B9C7-F84A-7A0BF4E556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D23E0C-3183-E349-F4AD-2EE575E236BD}"/>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5" name="Footer Placeholder 4">
            <a:extLst>
              <a:ext uri="{FF2B5EF4-FFF2-40B4-BE49-F238E27FC236}">
                <a16:creationId xmlns:a16="http://schemas.microsoft.com/office/drawing/2014/main" id="{6D543920-9713-6AC0-7D0A-34DC2A0BDB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07F3E5-67FD-1114-3569-48DBE1A912AB}"/>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1409710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44ED3-A92D-F825-3194-083BC57DBB6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EF576996-87AD-8537-88EA-60940D84A6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7FB682-DD5F-1260-2D97-E0DDB4524D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F541596-BB42-5C12-C2EA-05C4271F8EBA}"/>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6" name="Footer Placeholder 5">
            <a:extLst>
              <a:ext uri="{FF2B5EF4-FFF2-40B4-BE49-F238E27FC236}">
                <a16:creationId xmlns:a16="http://schemas.microsoft.com/office/drawing/2014/main" id="{05230F34-EFF9-1CF4-C8B1-1B1C6ECF40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38E3F5-E921-DC92-3FF9-67642FC55EEA}"/>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690420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4CE0A-09AF-D0BA-4F28-A5F8A354BA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3C20E2-7EB6-B744-32D2-A3E94C9A58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FC4E8E-3A5E-006E-FA08-F2E1444C9D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DC7E6D-72E3-4A37-1F31-F69ADB5876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D18ECA-1795-FA2B-59DC-3F9044D8FDF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491A87-72C6-DC89-EBD6-8C2AA9EA5AC0}"/>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8" name="Footer Placeholder 7">
            <a:extLst>
              <a:ext uri="{FF2B5EF4-FFF2-40B4-BE49-F238E27FC236}">
                <a16:creationId xmlns:a16="http://schemas.microsoft.com/office/drawing/2014/main" id="{DE0BE6B0-F7C0-9C2F-D87F-C15752A75E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D25998-FA11-2528-FCCB-D80089E1E833}"/>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307304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CC861-D6FB-0095-1850-7C1908FC12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9C77BB-C2A0-A274-3808-E75A409A7790}"/>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4" name="Footer Placeholder 3">
            <a:extLst>
              <a:ext uri="{FF2B5EF4-FFF2-40B4-BE49-F238E27FC236}">
                <a16:creationId xmlns:a16="http://schemas.microsoft.com/office/drawing/2014/main" id="{257D7951-B622-96FD-D306-5F237F4B66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6C5D520-F2D1-EC9F-D12C-3CFD6B9004F4}"/>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347322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B5FF21-5383-5DE2-BFEA-9032A84FD951}"/>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3" name="Footer Placeholder 2">
            <a:extLst>
              <a:ext uri="{FF2B5EF4-FFF2-40B4-BE49-F238E27FC236}">
                <a16:creationId xmlns:a16="http://schemas.microsoft.com/office/drawing/2014/main" id="{D3976280-615B-5514-56BF-8E3D96B8DD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0C52E98-964E-E544-BDA7-DFA9EE7B71EF}"/>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3589960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4D16E-9279-7B89-E5CC-717677C7E6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E6B1E2-04B6-5073-DC12-3893EE0349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A01D7E-5DD8-4904-9851-3AD6DCFD50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012B0B-2758-5D87-EA2D-BB314B77CE98}"/>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6" name="Footer Placeholder 5">
            <a:extLst>
              <a:ext uri="{FF2B5EF4-FFF2-40B4-BE49-F238E27FC236}">
                <a16:creationId xmlns:a16="http://schemas.microsoft.com/office/drawing/2014/main" id="{5AA096DB-312C-CD7E-082C-3A3557AA4C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2050E3-A92F-62F3-13EB-E10FD0D17CBB}"/>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2826728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55117-F589-7026-9824-C1969093B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CB5527-7C00-B6D1-6C94-70B6AAD7C3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C8B794-C9FF-8126-38BD-12A9A217E8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2A111C-47BD-8C47-9E47-0EB5919F0129}"/>
              </a:ext>
            </a:extLst>
          </p:cNvPr>
          <p:cNvSpPr>
            <a:spLocks noGrp="1"/>
          </p:cNvSpPr>
          <p:nvPr>
            <p:ph type="dt" sz="half" idx="10"/>
          </p:nvPr>
        </p:nvSpPr>
        <p:spPr/>
        <p:txBody>
          <a:bodyPr/>
          <a:lstStyle/>
          <a:p>
            <a:fld id="{D9E2EDEA-0E9A-441B-8165-5B5A8D292561}" type="datetimeFigureOut">
              <a:rPr lang="en-US" smtClean="0"/>
              <a:t>6/18/2023</a:t>
            </a:fld>
            <a:endParaRPr lang="en-US"/>
          </a:p>
        </p:txBody>
      </p:sp>
      <p:sp>
        <p:nvSpPr>
          <p:cNvPr id="6" name="Footer Placeholder 5">
            <a:extLst>
              <a:ext uri="{FF2B5EF4-FFF2-40B4-BE49-F238E27FC236}">
                <a16:creationId xmlns:a16="http://schemas.microsoft.com/office/drawing/2014/main" id="{E1E7D2D9-3A7A-9336-CFF3-B59EC7DC43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4406B4-AA23-6764-4A88-EFEF00A0FA62}"/>
              </a:ext>
            </a:extLst>
          </p:cNvPr>
          <p:cNvSpPr>
            <a:spLocks noGrp="1"/>
          </p:cNvSpPr>
          <p:nvPr>
            <p:ph type="sldNum" sz="quarter" idx="12"/>
          </p:nvPr>
        </p:nvSpPr>
        <p:spPr/>
        <p:txBody>
          <a:bodyPr/>
          <a:lstStyle/>
          <a:p>
            <a:fld id="{3E3EC0B7-8BBD-4273-AA27-877FAEC5D9D8}" type="slidenum">
              <a:rPr lang="en-US" smtClean="0"/>
              <a:t>‹#›</a:t>
            </a:fld>
            <a:endParaRPr lang="en-US"/>
          </a:p>
        </p:txBody>
      </p:sp>
    </p:spTree>
    <p:extLst>
      <p:ext uri="{BB962C8B-B14F-4D97-AF65-F5344CB8AC3E}">
        <p14:creationId xmlns:p14="http://schemas.microsoft.com/office/powerpoint/2010/main" val="205490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EDB2F3-23EA-889E-E4FC-4E21309485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1E622B-BB25-8166-20A5-2429C9E2F2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732715-B16E-CD1C-4708-0641E05FEA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2EDEA-0E9A-441B-8165-5B5A8D292561}" type="datetimeFigureOut">
              <a:rPr lang="en-US" smtClean="0"/>
              <a:t>6/18/2023</a:t>
            </a:fld>
            <a:endParaRPr lang="en-US"/>
          </a:p>
        </p:txBody>
      </p:sp>
      <p:sp>
        <p:nvSpPr>
          <p:cNvPr id="5" name="Footer Placeholder 4">
            <a:extLst>
              <a:ext uri="{FF2B5EF4-FFF2-40B4-BE49-F238E27FC236}">
                <a16:creationId xmlns:a16="http://schemas.microsoft.com/office/drawing/2014/main" id="{65AFFFFC-F536-7CA9-2C73-5ADFCA8477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C64EB4A-D891-A607-7236-0E1177ECF9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EC0B7-8BBD-4273-AA27-877FAEC5D9D8}" type="slidenum">
              <a:rPr lang="en-US" smtClean="0"/>
              <a:t>‹#›</a:t>
            </a:fld>
            <a:endParaRPr lang="en-US"/>
          </a:p>
        </p:txBody>
      </p:sp>
      <p:sp>
        <p:nvSpPr>
          <p:cNvPr id="12" name="Rectangle 11">
            <a:extLst>
              <a:ext uri="{FF2B5EF4-FFF2-40B4-BE49-F238E27FC236}">
                <a16:creationId xmlns:a16="http://schemas.microsoft.com/office/drawing/2014/main" id="{42A32206-C825-1E6B-26FC-71FBD77AD45A}"/>
              </a:ext>
            </a:extLst>
          </p:cNvPr>
          <p:cNvSpPr/>
          <p:nvPr userDrawn="1"/>
        </p:nvSpPr>
        <p:spPr>
          <a:xfrm>
            <a:off x="0" y="6482292"/>
            <a:ext cx="12192000" cy="365125"/>
          </a:xfrm>
          <a:prstGeom prst="rect">
            <a:avLst/>
          </a:prstGeom>
          <a:solidFill>
            <a:srgbClr val="F7EA77"/>
          </a:solidFill>
          <a:ln>
            <a:solidFill>
              <a:srgbClr val="F7EA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FBFDB0E-226E-24B9-3B9E-9D9A559745E4}"/>
              </a:ext>
            </a:extLst>
          </p:cNvPr>
          <p:cNvGrpSpPr/>
          <p:nvPr userDrawn="1"/>
        </p:nvGrpSpPr>
        <p:grpSpPr>
          <a:xfrm>
            <a:off x="0" y="-42333"/>
            <a:ext cx="12192000" cy="286808"/>
            <a:chOff x="0" y="-42333"/>
            <a:chExt cx="12192000" cy="286808"/>
          </a:xfrm>
        </p:grpSpPr>
        <p:sp>
          <p:nvSpPr>
            <p:cNvPr id="14" name="Rectangle 13">
              <a:extLst>
                <a:ext uri="{FF2B5EF4-FFF2-40B4-BE49-F238E27FC236}">
                  <a16:creationId xmlns:a16="http://schemas.microsoft.com/office/drawing/2014/main" id="{F3003E8A-C5C2-13F4-3167-B43906143EBF}"/>
                </a:ext>
              </a:extLst>
            </p:cNvPr>
            <p:cNvSpPr/>
            <p:nvPr userDrawn="1"/>
          </p:nvSpPr>
          <p:spPr>
            <a:xfrm>
              <a:off x="0" y="-42333"/>
              <a:ext cx="12192000" cy="194733"/>
            </a:xfrm>
            <a:prstGeom prst="rect">
              <a:avLst/>
            </a:prstGeom>
            <a:solidFill>
              <a:srgbClr val="23408E"/>
            </a:solidFill>
            <a:ln>
              <a:solidFill>
                <a:srgbClr val="23408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2A70860-3340-2EAA-ABF4-ECEA157BA64A}"/>
                </a:ext>
              </a:extLst>
            </p:cNvPr>
            <p:cNvSpPr/>
            <p:nvPr userDrawn="1"/>
          </p:nvSpPr>
          <p:spPr>
            <a:xfrm>
              <a:off x="0" y="147636"/>
              <a:ext cx="12192000" cy="96839"/>
            </a:xfrm>
            <a:prstGeom prst="rect">
              <a:avLst/>
            </a:prstGeom>
            <a:solidFill>
              <a:srgbClr val="F7EA77"/>
            </a:solidFill>
            <a:ln>
              <a:solidFill>
                <a:srgbClr val="F7EA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
            <a:extLst>
              <a:ext uri="{FF2B5EF4-FFF2-40B4-BE49-F238E27FC236}">
                <a16:creationId xmlns:a16="http://schemas.microsoft.com/office/drawing/2014/main" id="{1D67DC44-64FA-EF38-CDAB-69D6A9C8DE30}"/>
              </a:ext>
            </a:extLst>
          </p:cNvPr>
          <p:cNvSpPr txBox="1"/>
          <p:nvPr userDrawn="1"/>
        </p:nvSpPr>
        <p:spPr>
          <a:xfrm>
            <a:off x="11658600" y="6570134"/>
            <a:ext cx="533400" cy="276999"/>
          </a:xfrm>
          <a:prstGeom prst="rect">
            <a:avLst/>
          </a:prstGeom>
          <a:noFill/>
        </p:spPr>
        <p:txBody>
          <a:bodyPr wrap="square" rtlCol="0">
            <a:spAutoFit/>
          </a:bodyPr>
          <a:lstStyle/>
          <a:p>
            <a:pPr algn="r"/>
            <a:fld id="{23DAB6DC-39C0-40F6-AEBC-A62217DBB888}" type="slidenum">
              <a:rPr lang="en-US" sz="1200" b="1" smtClean="0">
                <a:solidFill>
                  <a:srgbClr val="23408E"/>
                </a:solidFill>
              </a:rPr>
              <a:pPr algn="r"/>
              <a:t>‹#›</a:t>
            </a:fld>
            <a:endParaRPr lang="en-US" sz="1200" b="1" dirty="0">
              <a:solidFill>
                <a:srgbClr val="23408E"/>
              </a:solidFill>
            </a:endParaRPr>
          </a:p>
        </p:txBody>
      </p:sp>
    </p:spTree>
    <p:extLst>
      <p:ext uri="{BB962C8B-B14F-4D97-AF65-F5344CB8AC3E}">
        <p14:creationId xmlns:p14="http://schemas.microsoft.com/office/powerpoint/2010/main" val="3291353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rrl.org/shop/Licensing-Education-and-Training/" TargetMode="External"/><Relationship Id="rId2" Type="http://schemas.openxmlformats.org/officeDocument/2006/relationships/image" Target="../media/image5.jp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K0ILP.NC@gmail.co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9AA233E-AA3E-4FDD-7A99-F4B86BBCEC2B}"/>
              </a:ext>
            </a:extLst>
          </p:cNvPr>
          <p:cNvSpPr/>
          <p:nvPr/>
        </p:nvSpPr>
        <p:spPr>
          <a:xfrm>
            <a:off x="4272" y="3377724"/>
            <a:ext cx="12192000" cy="474487"/>
          </a:xfrm>
          <a:prstGeom prst="rect">
            <a:avLst/>
          </a:prstGeom>
          <a:solidFill>
            <a:srgbClr val="8787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3408E"/>
              </a:solidFill>
            </a:endParaRPr>
          </a:p>
        </p:txBody>
      </p:sp>
      <p:sp>
        <p:nvSpPr>
          <p:cNvPr id="6" name="Rectangle 5">
            <a:extLst>
              <a:ext uri="{FF2B5EF4-FFF2-40B4-BE49-F238E27FC236}">
                <a16:creationId xmlns:a16="http://schemas.microsoft.com/office/drawing/2014/main" id="{BF7DCE88-E9DB-0B9E-5C8E-C865854A86B8}"/>
              </a:ext>
            </a:extLst>
          </p:cNvPr>
          <p:cNvSpPr/>
          <p:nvPr/>
        </p:nvSpPr>
        <p:spPr>
          <a:xfrm>
            <a:off x="4272" y="260389"/>
            <a:ext cx="12192000" cy="311733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3408E"/>
              </a:solidFill>
            </a:endParaRPr>
          </a:p>
        </p:txBody>
      </p:sp>
      <p:sp>
        <p:nvSpPr>
          <p:cNvPr id="4" name="TextBox 3">
            <a:extLst>
              <a:ext uri="{FF2B5EF4-FFF2-40B4-BE49-F238E27FC236}">
                <a16:creationId xmlns:a16="http://schemas.microsoft.com/office/drawing/2014/main" id="{58AEA185-0AF7-2CEA-61D9-125BD24EF643}"/>
              </a:ext>
            </a:extLst>
          </p:cNvPr>
          <p:cNvSpPr txBox="1"/>
          <p:nvPr/>
        </p:nvSpPr>
        <p:spPr>
          <a:xfrm>
            <a:off x="478565" y="871673"/>
            <a:ext cx="589660" cy="369332"/>
          </a:xfrm>
          <a:prstGeom prst="rect">
            <a:avLst/>
          </a:prstGeom>
          <a:noFill/>
        </p:spPr>
        <p:txBody>
          <a:bodyPr wrap="square" rtlCol="0">
            <a:spAutoFit/>
          </a:bodyPr>
          <a:lstStyle/>
          <a:p>
            <a:r>
              <a:rPr lang="en-US" b="1" dirty="0">
                <a:solidFill>
                  <a:srgbClr val="F7EA77"/>
                </a:solidFill>
                <a:latin typeface="Bahnschrift SemiBold Condensed" panose="020B0502040204020203" pitchFamily="34" charset="0"/>
              </a:rPr>
              <a:t>THE</a:t>
            </a:r>
          </a:p>
        </p:txBody>
      </p:sp>
      <p:sp>
        <p:nvSpPr>
          <p:cNvPr id="5" name="TextBox 4">
            <a:extLst>
              <a:ext uri="{FF2B5EF4-FFF2-40B4-BE49-F238E27FC236}">
                <a16:creationId xmlns:a16="http://schemas.microsoft.com/office/drawing/2014/main" id="{67E7735F-E768-E65C-68C5-C58E208D2A00}"/>
              </a:ext>
            </a:extLst>
          </p:cNvPr>
          <p:cNvSpPr txBox="1"/>
          <p:nvPr/>
        </p:nvSpPr>
        <p:spPr>
          <a:xfrm>
            <a:off x="850305" y="820397"/>
            <a:ext cx="1572426" cy="646331"/>
          </a:xfrm>
          <a:prstGeom prst="rect">
            <a:avLst/>
          </a:prstGeom>
          <a:noFill/>
        </p:spPr>
        <p:txBody>
          <a:bodyPr wrap="square" rtlCol="0">
            <a:spAutoFit/>
          </a:bodyPr>
          <a:lstStyle/>
          <a:p>
            <a:r>
              <a:rPr lang="en-US" sz="3600" b="1" u="sng" dirty="0">
                <a:solidFill>
                  <a:srgbClr val="F7EA77"/>
                </a:solidFill>
                <a:latin typeface="Bahnschrift SemiBold Condensed" panose="020B0502040204020203" pitchFamily="34" charset="0"/>
                <a:ea typeface="Yu Gothic UI" panose="020B0500000000000000" pitchFamily="34" charset="-128"/>
              </a:rPr>
              <a:t>ARRL</a:t>
            </a:r>
          </a:p>
        </p:txBody>
      </p:sp>
      <p:sp>
        <p:nvSpPr>
          <p:cNvPr id="7" name="TextBox 6">
            <a:extLst>
              <a:ext uri="{FF2B5EF4-FFF2-40B4-BE49-F238E27FC236}">
                <a16:creationId xmlns:a16="http://schemas.microsoft.com/office/drawing/2014/main" id="{FA96BB73-5953-7B0B-EC4A-7087ED917660}"/>
              </a:ext>
            </a:extLst>
          </p:cNvPr>
          <p:cNvSpPr txBox="1"/>
          <p:nvPr/>
        </p:nvSpPr>
        <p:spPr>
          <a:xfrm>
            <a:off x="10642361" y="734876"/>
            <a:ext cx="1287568" cy="338554"/>
          </a:xfrm>
          <a:prstGeom prst="rect">
            <a:avLst/>
          </a:prstGeom>
          <a:noFill/>
        </p:spPr>
        <p:txBody>
          <a:bodyPr wrap="square" rtlCol="0">
            <a:spAutoFit/>
          </a:bodyPr>
          <a:lstStyle/>
          <a:p>
            <a:r>
              <a:rPr lang="en-US" sz="1600" b="1" dirty="0">
                <a:solidFill>
                  <a:schemeClr val="bg1"/>
                </a:solidFill>
                <a:latin typeface="Bahnschrift SemiBold Condensed" panose="020B0502040204020203" pitchFamily="34" charset="0"/>
              </a:rPr>
              <a:t>TENTH EDITION</a:t>
            </a:r>
          </a:p>
        </p:txBody>
      </p:sp>
      <p:sp>
        <p:nvSpPr>
          <p:cNvPr id="8" name="TextBox 7">
            <a:extLst>
              <a:ext uri="{FF2B5EF4-FFF2-40B4-BE49-F238E27FC236}">
                <a16:creationId xmlns:a16="http://schemas.microsoft.com/office/drawing/2014/main" id="{1220DABC-DDFB-7460-866F-74511D41AA16}"/>
              </a:ext>
            </a:extLst>
          </p:cNvPr>
          <p:cNvSpPr txBox="1"/>
          <p:nvPr/>
        </p:nvSpPr>
        <p:spPr>
          <a:xfrm>
            <a:off x="478565" y="1518004"/>
            <a:ext cx="9084180" cy="1569660"/>
          </a:xfrm>
          <a:prstGeom prst="rect">
            <a:avLst/>
          </a:prstGeom>
          <a:noFill/>
        </p:spPr>
        <p:txBody>
          <a:bodyPr wrap="square" rtlCol="0">
            <a:spAutoFit/>
          </a:bodyPr>
          <a:lstStyle/>
          <a:p>
            <a:r>
              <a:rPr lang="en-US" sz="9600" b="1" dirty="0">
                <a:solidFill>
                  <a:schemeClr val="bg1"/>
                </a:solidFill>
                <a:latin typeface="Bahnschrift SemiBold Condensed" panose="020B0502040204020203" pitchFamily="34" charset="0"/>
              </a:rPr>
              <a:t>GENERAL CLASS</a:t>
            </a:r>
          </a:p>
        </p:txBody>
      </p:sp>
      <p:sp>
        <p:nvSpPr>
          <p:cNvPr id="9" name="TextBox 8">
            <a:extLst>
              <a:ext uri="{FF2B5EF4-FFF2-40B4-BE49-F238E27FC236}">
                <a16:creationId xmlns:a16="http://schemas.microsoft.com/office/drawing/2014/main" id="{B09E6011-ED69-D9EF-CCDC-80A219ECB46C}"/>
              </a:ext>
            </a:extLst>
          </p:cNvPr>
          <p:cNvSpPr txBox="1"/>
          <p:nvPr/>
        </p:nvSpPr>
        <p:spPr>
          <a:xfrm>
            <a:off x="576841" y="2952091"/>
            <a:ext cx="4892467" cy="861774"/>
          </a:xfrm>
          <a:prstGeom prst="rect">
            <a:avLst/>
          </a:prstGeom>
          <a:noFill/>
        </p:spPr>
        <p:txBody>
          <a:bodyPr wrap="square" rtlCol="0">
            <a:spAutoFit/>
          </a:bodyPr>
          <a:lstStyle/>
          <a:p>
            <a:r>
              <a:rPr lang="en-US" sz="5000" dirty="0">
                <a:solidFill>
                  <a:schemeClr val="bg1"/>
                </a:solidFill>
                <a:latin typeface="Arial Narrow" panose="020B0606020202030204" pitchFamily="34" charset="0"/>
              </a:rPr>
              <a:t>LICENSE COURSE</a:t>
            </a:r>
          </a:p>
        </p:txBody>
      </p:sp>
      <p:sp>
        <p:nvSpPr>
          <p:cNvPr id="10" name="TextBox 9">
            <a:extLst>
              <a:ext uri="{FF2B5EF4-FFF2-40B4-BE49-F238E27FC236}">
                <a16:creationId xmlns:a16="http://schemas.microsoft.com/office/drawing/2014/main" id="{49D15708-65B3-B8B3-2031-303FAF48EDDC}"/>
              </a:ext>
            </a:extLst>
          </p:cNvPr>
          <p:cNvSpPr txBox="1"/>
          <p:nvPr/>
        </p:nvSpPr>
        <p:spPr>
          <a:xfrm>
            <a:off x="5584673" y="2953679"/>
            <a:ext cx="1845892" cy="830997"/>
          </a:xfrm>
          <a:prstGeom prst="rect">
            <a:avLst/>
          </a:prstGeom>
          <a:noFill/>
        </p:spPr>
        <p:txBody>
          <a:bodyPr wrap="square" rtlCol="0">
            <a:spAutoFit/>
          </a:bodyPr>
          <a:lstStyle/>
          <a:p>
            <a:r>
              <a:rPr lang="en-US" sz="2400" b="1" dirty="0">
                <a:solidFill>
                  <a:srgbClr val="F7EA77"/>
                </a:solidFill>
                <a:latin typeface="Bahnschrift SemiBold Condensed" panose="020B0502040204020203" pitchFamily="34" charset="0"/>
              </a:rPr>
              <a:t>FOR </a:t>
            </a:r>
          </a:p>
          <a:p>
            <a:r>
              <a:rPr lang="en-US" sz="2400" b="1" dirty="0">
                <a:solidFill>
                  <a:srgbClr val="F7EA77"/>
                </a:solidFill>
                <a:latin typeface="Bahnschrift SemiBold Condensed" panose="020B0502040204020203" pitchFamily="34" charset="0"/>
              </a:rPr>
              <a:t>HAM RADIO</a:t>
            </a:r>
          </a:p>
        </p:txBody>
      </p:sp>
      <p:sp>
        <p:nvSpPr>
          <p:cNvPr id="12" name="Rectangle 11">
            <a:extLst>
              <a:ext uri="{FF2B5EF4-FFF2-40B4-BE49-F238E27FC236}">
                <a16:creationId xmlns:a16="http://schemas.microsoft.com/office/drawing/2014/main" id="{C1E82B10-8A61-3F3B-5465-13542D779257}"/>
              </a:ext>
            </a:extLst>
          </p:cNvPr>
          <p:cNvSpPr/>
          <p:nvPr/>
        </p:nvSpPr>
        <p:spPr>
          <a:xfrm>
            <a:off x="4272" y="3842554"/>
            <a:ext cx="12192000" cy="792785"/>
          </a:xfrm>
          <a:prstGeom prst="rect">
            <a:avLst/>
          </a:prstGeom>
          <a:solidFill>
            <a:srgbClr val="F7EA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3408E"/>
              </a:solidFill>
            </a:endParaRPr>
          </a:p>
        </p:txBody>
      </p:sp>
      <p:sp>
        <p:nvSpPr>
          <p:cNvPr id="13" name="TextBox 12">
            <a:extLst>
              <a:ext uri="{FF2B5EF4-FFF2-40B4-BE49-F238E27FC236}">
                <a16:creationId xmlns:a16="http://schemas.microsoft.com/office/drawing/2014/main" id="{DB740A69-4D01-CD3F-CA49-9B3641D6746C}"/>
              </a:ext>
            </a:extLst>
          </p:cNvPr>
          <p:cNvSpPr txBox="1"/>
          <p:nvPr/>
        </p:nvSpPr>
        <p:spPr>
          <a:xfrm>
            <a:off x="1380147" y="3943208"/>
            <a:ext cx="7281016" cy="523220"/>
          </a:xfrm>
          <a:prstGeom prst="rect">
            <a:avLst/>
          </a:prstGeom>
          <a:noFill/>
        </p:spPr>
        <p:txBody>
          <a:bodyPr wrap="square" rtlCol="0">
            <a:spAutoFit/>
          </a:bodyPr>
          <a:lstStyle/>
          <a:p>
            <a:r>
              <a:rPr lang="en-US" sz="2800" b="1" dirty="0"/>
              <a:t>All You Need to Pass Your General Class Exam!</a:t>
            </a:r>
          </a:p>
        </p:txBody>
      </p:sp>
      <p:pic>
        <p:nvPicPr>
          <p:cNvPr id="15" name="Picture 14">
            <a:extLst>
              <a:ext uri="{FF2B5EF4-FFF2-40B4-BE49-F238E27FC236}">
                <a16:creationId xmlns:a16="http://schemas.microsoft.com/office/drawing/2014/main" id="{8F47E2C6-758C-93F4-9DBF-7BDF1FA0C6ED}"/>
              </a:ext>
            </a:extLst>
          </p:cNvPr>
          <p:cNvPicPr>
            <a:picLocks noChangeAspect="1"/>
          </p:cNvPicPr>
          <p:nvPr/>
        </p:nvPicPr>
        <p:blipFill>
          <a:blip r:embed="rId2"/>
          <a:stretch>
            <a:fillRect/>
          </a:stretch>
        </p:blipFill>
        <p:spPr>
          <a:xfrm>
            <a:off x="2091821" y="4811811"/>
            <a:ext cx="2333951" cy="1571844"/>
          </a:xfrm>
          <a:prstGeom prst="rect">
            <a:avLst/>
          </a:prstGeom>
        </p:spPr>
      </p:pic>
      <p:pic>
        <p:nvPicPr>
          <p:cNvPr id="17" name="Picture 16">
            <a:extLst>
              <a:ext uri="{FF2B5EF4-FFF2-40B4-BE49-F238E27FC236}">
                <a16:creationId xmlns:a16="http://schemas.microsoft.com/office/drawing/2014/main" id="{BDB340B4-A42A-C8E0-F3C8-8BDDCF2721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93217"/>
            <a:ext cx="1512605" cy="1512605"/>
          </a:xfrm>
          <a:prstGeom prst="rect">
            <a:avLst/>
          </a:prstGeom>
        </p:spPr>
      </p:pic>
      <p:pic>
        <p:nvPicPr>
          <p:cNvPr id="19" name="Picture 18">
            <a:extLst>
              <a:ext uri="{FF2B5EF4-FFF2-40B4-BE49-F238E27FC236}">
                <a16:creationId xmlns:a16="http://schemas.microsoft.com/office/drawing/2014/main" id="{9F7CD733-B363-CE30-5DA7-2AB43FBECF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55169" y="4712153"/>
            <a:ext cx="2211061" cy="1671502"/>
          </a:xfrm>
          <a:prstGeom prst="rect">
            <a:avLst/>
          </a:prstGeom>
          <a:ln w="19050">
            <a:solidFill>
              <a:srgbClr val="23408E"/>
            </a:solidFill>
          </a:ln>
        </p:spPr>
      </p:pic>
      <p:pic>
        <p:nvPicPr>
          <p:cNvPr id="21" name="Picture 20">
            <a:extLst>
              <a:ext uri="{FF2B5EF4-FFF2-40B4-BE49-F238E27FC236}">
                <a16:creationId xmlns:a16="http://schemas.microsoft.com/office/drawing/2014/main" id="{FC176A0A-D55B-759F-35D2-4456E9FF04C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18364" y="4712153"/>
            <a:ext cx="1683316" cy="1683316"/>
          </a:xfrm>
          <a:prstGeom prst="rect">
            <a:avLst/>
          </a:prstGeom>
          <a:ln w="19050">
            <a:solidFill>
              <a:srgbClr val="87878D"/>
            </a:solidFill>
          </a:ln>
        </p:spPr>
      </p:pic>
    </p:spTree>
    <p:extLst>
      <p:ext uri="{BB962C8B-B14F-4D97-AF65-F5344CB8AC3E}">
        <p14:creationId xmlns:p14="http://schemas.microsoft.com/office/powerpoint/2010/main" val="2754208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ED9F5-506B-4373-9A49-2F8905C1D20F}"/>
              </a:ext>
            </a:extLst>
          </p:cNvPr>
          <p:cNvSpPr>
            <a:spLocks noGrp="1"/>
          </p:cNvSpPr>
          <p:nvPr>
            <p:ph type="title"/>
          </p:nvPr>
        </p:nvSpPr>
        <p:spPr/>
        <p:txBody>
          <a:bodyPr/>
          <a:lstStyle/>
          <a:p>
            <a:r>
              <a:rPr lang="en-US" dirty="0" err="1"/>
              <a:t>Superhet</a:t>
            </a:r>
            <a:r>
              <a:rPr lang="en-US" dirty="0"/>
              <a:t> (cont.)</a:t>
            </a:r>
          </a:p>
        </p:txBody>
      </p:sp>
      <p:sp>
        <p:nvSpPr>
          <p:cNvPr id="3" name="Content Placeholder 2">
            <a:extLst>
              <a:ext uri="{FF2B5EF4-FFF2-40B4-BE49-F238E27FC236}">
                <a16:creationId xmlns:a16="http://schemas.microsoft.com/office/drawing/2014/main" id="{90DB2A7F-D68E-4C79-B031-1D70946464EA}"/>
              </a:ext>
            </a:extLst>
          </p:cNvPr>
          <p:cNvSpPr>
            <a:spLocks noGrp="1"/>
          </p:cNvSpPr>
          <p:nvPr>
            <p:ph idx="1"/>
          </p:nvPr>
        </p:nvSpPr>
        <p:spPr>
          <a:xfrm>
            <a:off x="609600" y="1981200"/>
            <a:ext cx="10972800" cy="4569022"/>
          </a:xfrm>
        </p:spPr>
        <p:txBody>
          <a:bodyPr/>
          <a:lstStyle/>
          <a:p>
            <a:r>
              <a:rPr lang="en-US" sz="2800" dirty="0"/>
              <a:t>Another flaw is caused by the LO and other oscillator circuits. Leakage of signals into the signal path can cause steady signals to appear (called </a:t>
            </a:r>
            <a:r>
              <a:rPr lang="en-US" sz="2800" i="1" dirty="0">
                <a:solidFill>
                  <a:srgbClr val="C00000"/>
                </a:solidFill>
              </a:rPr>
              <a:t>birdies</a:t>
            </a:r>
            <a:r>
              <a:rPr lang="en-US" sz="2800" dirty="0"/>
              <a:t>).</a:t>
            </a:r>
          </a:p>
          <a:p>
            <a:r>
              <a:rPr lang="en-US" sz="2800" dirty="0"/>
              <a:t>Fig. 5.16 shows a </a:t>
            </a:r>
            <a:r>
              <a:rPr lang="en-US" sz="2800" i="1" dirty="0">
                <a:solidFill>
                  <a:srgbClr val="C00000"/>
                </a:solidFill>
              </a:rPr>
              <a:t>single-conversion</a:t>
            </a:r>
            <a:r>
              <a:rPr lang="en-US" sz="2800" dirty="0"/>
              <a:t>, with only one mixer converting the signal from RF to IF</a:t>
            </a:r>
          </a:p>
          <a:p>
            <a:pPr lvl="1"/>
            <a:r>
              <a:rPr lang="en-US" sz="2600" dirty="0"/>
              <a:t>The IF stages provide most of the gain and selectivity</a:t>
            </a:r>
          </a:p>
          <a:p>
            <a:pPr lvl="1"/>
            <a:r>
              <a:rPr lang="en-US" sz="2600" dirty="0"/>
              <a:t>Filtering is applied at each IF (allows filter bandwidth selection for desired signal) … this gives the best received signal quality with the lowest unwanted noise and interference, maximizing the </a:t>
            </a:r>
            <a:r>
              <a:rPr lang="en-US" sz="2600" i="1" dirty="0">
                <a:solidFill>
                  <a:srgbClr val="C00000"/>
                </a:solidFill>
              </a:rPr>
              <a:t>signal-to-noise ratio </a:t>
            </a:r>
            <a:r>
              <a:rPr lang="en-US" sz="2600" dirty="0"/>
              <a:t>(SNR)</a:t>
            </a:r>
          </a:p>
        </p:txBody>
      </p:sp>
      <p:pic>
        <p:nvPicPr>
          <p:cNvPr id="4" name="Picture 3">
            <a:extLst>
              <a:ext uri="{FF2B5EF4-FFF2-40B4-BE49-F238E27FC236}">
                <a16:creationId xmlns:a16="http://schemas.microsoft.com/office/drawing/2014/main" id="{F8703B0C-1B26-C030-2CBE-174F408D4A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168462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01AF6-517F-4E3A-AE19-ADC1D7A5819B}"/>
              </a:ext>
            </a:extLst>
          </p:cNvPr>
          <p:cNvSpPr>
            <a:spLocks noGrp="1"/>
          </p:cNvSpPr>
          <p:nvPr>
            <p:ph type="title"/>
          </p:nvPr>
        </p:nvSpPr>
        <p:spPr>
          <a:xfrm>
            <a:off x="304800" y="365126"/>
            <a:ext cx="11049000" cy="997084"/>
          </a:xfrm>
        </p:spPr>
        <p:txBody>
          <a:bodyPr/>
          <a:lstStyle/>
          <a:p>
            <a:r>
              <a:rPr lang="en-US" dirty="0"/>
              <a:t>Superhet Mixer Weakness Example (see Fig 5.4)</a:t>
            </a:r>
          </a:p>
        </p:txBody>
      </p:sp>
      <p:sp>
        <p:nvSpPr>
          <p:cNvPr id="6" name="TextBox 5">
            <a:extLst>
              <a:ext uri="{FF2B5EF4-FFF2-40B4-BE49-F238E27FC236}">
                <a16:creationId xmlns:a16="http://schemas.microsoft.com/office/drawing/2014/main" id="{CB533C3E-879F-4C21-8EEC-F5AD782C0950}"/>
              </a:ext>
            </a:extLst>
          </p:cNvPr>
          <p:cNvSpPr txBox="1"/>
          <p:nvPr/>
        </p:nvSpPr>
        <p:spPr>
          <a:xfrm>
            <a:off x="304800" y="1591698"/>
            <a:ext cx="11277600" cy="830997"/>
          </a:xfrm>
          <a:prstGeom prst="rect">
            <a:avLst/>
          </a:prstGeom>
          <a:noFill/>
        </p:spPr>
        <p:txBody>
          <a:bodyPr wrap="square" rtlCol="0">
            <a:spAutoFit/>
          </a:bodyPr>
          <a:lstStyle/>
          <a:p>
            <a:r>
              <a:rPr lang="en-US" sz="2400" dirty="0">
                <a:latin typeface="Calibri" panose="020F0502020204030204" pitchFamily="34" charset="0"/>
                <a:cs typeface="Calibri" panose="020F0502020204030204" pitchFamily="34" charset="0"/>
              </a:rPr>
              <a:t>In a mixer, with an RF Input or Input Frequency (</a:t>
            </a:r>
            <a:r>
              <a:rPr lang="en-US" sz="2400" b="1" i="1" dirty="0">
                <a:solidFill>
                  <a:srgbClr val="23408E"/>
                </a:solidFill>
                <a:latin typeface="Calibri" panose="020F0502020204030204" pitchFamily="34" charset="0"/>
                <a:cs typeface="Calibri" panose="020F0502020204030204" pitchFamily="34" charset="0"/>
              </a:rPr>
              <a:t>f</a:t>
            </a:r>
            <a:r>
              <a:rPr lang="en-US" sz="2400" b="1" i="1" baseline="-25000" dirty="0">
                <a:solidFill>
                  <a:srgbClr val="23408E"/>
                </a:solidFill>
                <a:latin typeface="Calibri" panose="020F0502020204030204" pitchFamily="34" charset="0"/>
                <a:cs typeface="Calibri" panose="020F0502020204030204" pitchFamily="34" charset="0"/>
              </a:rPr>
              <a:t>1</a:t>
            </a:r>
            <a:r>
              <a:rPr lang="en-US" sz="2400" dirty="0">
                <a:latin typeface="Calibri" panose="020F0502020204030204" pitchFamily="34" charset="0"/>
                <a:cs typeface="Calibri" panose="020F0502020204030204" pitchFamily="34" charset="0"/>
              </a:rPr>
              <a:t>) and Local Oscillator (</a:t>
            </a:r>
            <a:r>
              <a:rPr lang="en-US" sz="2400" b="1" i="1" dirty="0">
                <a:solidFill>
                  <a:srgbClr val="23408E"/>
                </a:solidFill>
                <a:latin typeface="Calibri" panose="020F0502020204030204" pitchFamily="34" charset="0"/>
                <a:cs typeface="Calibri" panose="020F0502020204030204" pitchFamily="34" charset="0"/>
              </a:rPr>
              <a:t>f</a:t>
            </a:r>
            <a:r>
              <a:rPr lang="en-US" sz="2400" b="1" i="1" baseline="-25000" dirty="0">
                <a:solidFill>
                  <a:srgbClr val="23408E"/>
                </a:solidFill>
                <a:latin typeface="Calibri" panose="020F0502020204030204" pitchFamily="34" charset="0"/>
                <a:cs typeface="Calibri" panose="020F0502020204030204" pitchFamily="34" charset="0"/>
              </a:rPr>
              <a:t>2</a:t>
            </a:r>
            <a:r>
              <a:rPr lang="en-US" sz="2400" dirty="0">
                <a:latin typeface="Calibri" panose="020F0502020204030204" pitchFamily="34" charset="0"/>
                <a:cs typeface="Calibri" panose="020F0502020204030204" pitchFamily="34" charset="0"/>
              </a:rPr>
              <a:t>), remember there are mixing products at …</a:t>
            </a:r>
          </a:p>
        </p:txBody>
      </p:sp>
      <p:sp>
        <p:nvSpPr>
          <p:cNvPr id="7" name="TextBox 6">
            <a:extLst>
              <a:ext uri="{FF2B5EF4-FFF2-40B4-BE49-F238E27FC236}">
                <a16:creationId xmlns:a16="http://schemas.microsoft.com/office/drawing/2014/main" id="{5ED24D6F-C571-4348-B0FB-9A9FE54EA16E}"/>
              </a:ext>
            </a:extLst>
          </p:cNvPr>
          <p:cNvSpPr txBox="1"/>
          <p:nvPr/>
        </p:nvSpPr>
        <p:spPr>
          <a:xfrm>
            <a:off x="2514600" y="2381403"/>
            <a:ext cx="5867400" cy="461665"/>
          </a:xfrm>
          <a:prstGeom prst="rect">
            <a:avLst/>
          </a:prstGeom>
          <a:noFill/>
        </p:spPr>
        <p:txBody>
          <a:bodyPr wrap="square" rtlCol="0">
            <a:spAutoFit/>
          </a:bodyPr>
          <a:lstStyle/>
          <a:p>
            <a:r>
              <a:rPr lang="en-US" sz="2400" dirty="0">
                <a:solidFill>
                  <a:srgbClr val="C00000"/>
                </a:solidFill>
                <a:latin typeface="Calibri" panose="020F0502020204030204" pitchFamily="34" charset="0"/>
                <a:cs typeface="Calibri" panose="020F0502020204030204" pitchFamily="34" charset="0"/>
              </a:rPr>
              <a:t>f</a:t>
            </a:r>
            <a:r>
              <a:rPr lang="en-US" sz="2400" baseline="-25000" dirty="0">
                <a:solidFill>
                  <a:srgbClr val="C00000"/>
                </a:solidFill>
                <a:latin typeface="Calibri" panose="020F0502020204030204" pitchFamily="34" charset="0"/>
                <a:cs typeface="Calibri" panose="020F0502020204030204" pitchFamily="34" charset="0"/>
              </a:rPr>
              <a:t>1</a:t>
            </a:r>
            <a:r>
              <a:rPr lang="en-US" sz="2400" dirty="0">
                <a:solidFill>
                  <a:srgbClr val="C00000"/>
                </a:solidFill>
                <a:latin typeface="Calibri" panose="020F0502020204030204" pitchFamily="34" charset="0"/>
                <a:cs typeface="Calibri" panose="020F0502020204030204" pitchFamily="34" charset="0"/>
              </a:rPr>
              <a:t> ± f</a:t>
            </a:r>
            <a:r>
              <a:rPr lang="en-US" sz="2400" baseline="-25000" dirty="0">
                <a:solidFill>
                  <a:srgbClr val="C00000"/>
                </a:solidFill>
                <a:latin typeface="Calibri" panose="020F0502020204030204" pitchFamily="34" charset="0"/>
                <a:cs typeface="Calibri" panose="020F0502020204030204" pitchFamily="34" charset="0"/>
              </a:rPr>
              <a:t>2</a:t>
            </a:r>
            <a:r>
              <a:rPr lang="en-US" sz="2400" dirty="0">
                <a:solidFill>
                  <a:srgbClr val="C00000"/>
                </a:solidFill>
                <a:latin typeface="Calibri" panose="020F0502020204030204" pitchFamily="34" charset="0"/>
                <a:cs typeface="Calibri" panose="020F0502020204030204" pitchFamily="34" charset="0"/>
              </a:rPr>
              <a:t>    meaning    f</a:t>
            </a:r>
            <a:r>
              <a:rPr lang="en-US" sz="2400" baseline="-25000" dirty="0">
                <a:solidFill>
                  <a:srgbClr val="C00000"/>
                </a:solidFill>
                <a:latin typeface="Calibri" panose="020F0502020204030204" pitchFamily="34" charset="0"/>
                <a:cs typeface="Calibri" panose="020F0502020204030204" pitchFamily="34" charset="0"/>
              </a:rPr>
              <a:t>1</a:t>
            </a:r>
            <a:r>
              <a:rPr lang="en-US" sz="2400" dirty="0">
                <a:solidFill>
                  <a:srgbClr val="C00000"/>
                </a:solidFill>
                <a:latin typeface="Calibri" panose="020F0502020204030204" pitchFamily="34" charset="0"/>
                <a:cs typeface="Calibri" panose="020F0502020204030204" pitchFamily="34" charset="0"/>
              </a:rPr>
              <a:t> + f</a:t>
            </a:r>
            <a:r>
              <a:rPr lang="en-US" sz="2400" baseline="-25000" dirty="0">
                <a:solidFill>
                  <a:srgbClr val="C00000"/>
                </a:solidFill>
                <a:latin typeface="Calibri" panose="020F0502020204030204" pitchFamily="34" charset="0"/>
                <a:cs typeface="Calibri" panose="020F0502020204030204" pitchFamily="34" charset="0"/>
              </a:rPr>
              <a:t>2</a:t>
            </a:r>
            <a:r>
              <a:rPr lang="en-US" sz="2400" dirty="0">
                <a:solidFill>
                  <a:srgbClr val="C00000"/>
                </a:solidFill>
                <a:latin typeface="Calibri" panose="020F0502020204030204" pitchFamily="34" charset="0"/>
                <a:cs typeface="Calibri" panose="020F0502020204030204" pitchFamily="34" charset="0"/>
              </a:rPr>
              <a:t>    AND    f</a:t>
            </a:r>
            <a:r>
              <a:rPr lang="en-US" sz="2400" baseline="-25000" dirty="0">
                <a:solidFill>
                  <a:srgbClr val="C00000"/>
                </a:solidFill>
                <a:latin typeface="Calibri" panose="020F0502020204030204" pitchFamily="34" charset="0"/>
                <a:cs typeface="Calibri" panose="020F0502020204030204" pitchFamily="34" charset="0"/>
              </a:rPr>
              <a:t>1</a:t>
            </a:r>
            <a:r>
              <a:rPr lang="en-US" sz="2400" dirty="0">
                <a:solidFill>
                  <a:srgbClr val="C00000"/>
                </a:solidFill>
                <a:latin typeface="Calibri" panose="020F0502020204030204" pitchFamily="34" charset="0"/>
                <a:cs typeface="Calibri" panose="020F0502020204030204" pitchFamily="34" charset="0"/>
              </a:rPr>
              <a:t> – f</a:t>
            </a:r>
            <a:r>
              <a:rPr lang="en-US" sz="2400" baseline="-25000" dirty="0">
                <a:solidFill>
                  <a:srgbClr val="C00000"/>
                </a:solidFill>
                <a:latin typeface="Calibri" panose="020F0502020204030204" pitchFamily="34" charset="0"/>
                <a:cs typeface="Calibri" panose="020F0502020204030204" pitchFamily="34" charset="0"/>
              </a:rPr>
              <a:t>2</a:t>
            </a:r>
            <a:r>
              <a:rPr lang="en-US" sz="2400" dirty="0">
                <a:solidFill>
                  <a:srgbClr val="C00000"/>
                </a:solidFill>
                <a:latin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D8BC41F5-19CC-4A97-944A-66ACC74A165A}"/>
              </a:ext>
            </a:extLst>
          </p:cNvPr>
          <p:cNvSpPr txBox="1"/>
          <p:nvPr/>
        </p:nvSpPr>
        <p:spPr>
          <a:xfrm>
            <a:off x="311727" y="2969936"/>
            <a:ext cx="11277600" cy="830997"/>
          </a:xfrm>
          <a:prstGeom prst="rect">
            <a:avLst/>
          </a:prstGeom>
          <a:noFill/>
        </p:spPr>
        <p:txBody>
          <a:bodyPr wrap="square" rtlCol="0">
            <a:spAutoFit/>
          </a:bodyPr>
          <a:lstStyle/>
          <a:p>
            <a:r>
              <a:rPr lang="en-US" sz="2400" dirty="0">
                <a:latin typeface="Calibri" panose="020F0502020204030204" pitchFamily="34" charset="0"/>
                <a:cs typeface="Calibri" panose="020F0502020204030204" pitchFamily="34" charset="0"/>
              </a:rPr>
              <a:t>With a LO = 13.800 MHz, a mixing product of 455 kHz (0.455 can be generated by a signal of either 14.255 MHz or 13.345 MHz).</a:t>
            </a:r>
          </a:p>
        </p:txBody>
      </p:sp>
      <p:sp>
        <p:nvSpPr>
          <p:cNvPr id="10" name="TextBox 9">
            <a:extLst>
              <a:ext uri="{FF2B5EF4-FFF2-40B4-BE49-F238E27FC236}">
                <a16:creationId xmlns:a16="http://schemas.microsoft.com/office/drawing/2014/main" id="{11D03793-B93B-4E4A-AD74-FFC479619815}"/>
              </a:ext>
            </a:extLst>
          </p:cNvPr>
          <p:cNvSpPr txBox="1"/>
          <p:nvPr/>
        </p:nvSpPr>
        <p:spPr>
          <a:xfrm>
            <a:off x="1367557" y="3932675"/>
            <a:ext cx="10234863" cy="830997"/>
          </a:xfrm>
          <a:prstGeom prst="rect">
            <a:avLst/>
          </a:prstGeom>
          <a:noFill/>
        </p:spPr>
        <p:txBody>
          <a:bodyPr wrap="square" rtlCol="0">
            <a:spAutoFit/>
          </a:bodyPr>
          <a:lstStyle/>
          <a:p>
            <a:r>
              <a:rPr lang="en-US" sz="2400" dirty="0">
                <a:latin typeface="Calibri" panose="020F0502020204030204" pitchFamily="34" charset="0"/>
                <a:cs typeface="Calibri" panose="020F0502020204030204" pitchFamily="34" charset="0"/>
              </a:rPr>
              <a:t>14.255 MHz (signal) – 13.800 MHz (LO) = 0.455 MHz</a:t>
            </a:r>
          </a:p>
          <a:p>
            <a:r>
              <a:rPr lang="en-US" sz="2400" dirty="0">
                <a:latin typeface="Calibri" panose="020F0502020204030204" pitchFamily="34" charset="0"/>
                <a:cs typeface="Calibri" panose="020F0502020204030204" pitchFamily="34" charset="0"/>
              </a:rPr>
              <a:t>13.800 MHz (LO) – 13.345 MHz (signal) = 0.455 MHz</a:t>
            </a:r>
          </a:p>
        </p:txBody>
      </p:sp>
      <p:sp>
        <p:nvSpPr>
          <p:cNvPr id="11" name="TextBox 10">
            <a:extLst>
              <a:ext uri="{FF2B5EF4-FFF2-40B4-BE49-F238E27FC236}">
                <a16:creationId xmlns:a16="http://schemas.microsoft.com/office/drawing/2014/main" id="{F1257078-667C-4B95-AFE8-99979008E0C1}"/>
              </a:ext>
            </a:extLst>
          </p:cNvPr>
          <p:cNvSpPr txBox="1"/>
          <p:nvPr/>
        </p:nvSpPr>
        <p:spPr>
          <a:xfrm>
            <a:off x="304800" y="5469175"/>
            <a:ext cx="11277600" cy="461665"/>
          </a:xfrm>
          <a:prstGeom prst="rect">
            <a:avLst/>
          </a:prstGeom>
          <a:noFill/>
        </p:spPr>
        <p:txBody>
          <a:bodyPr wrap="square" rtlCol="0">
            <a:spAutoFit/>
          </a:bodyPr>
          <a:lstStyle/>
          <a:p>
            <a:r>
              <a:rPr lang="en-US" sz="2400" dirty="0">
                <a:latin typeface="Calibri" panose="020F0502020204030204" pitchFamily="34" charset="0"/>
                <a:cs typeface="Calibri" panose="020F0502020204030204" pitchFamily="34" charset="0"/>
              </a:rPr>
              <a:t>Assuming that the INTENDED signal at 14.255 MHz is an </a:t>
            </a:r>
            <a:r>
              <a:rPr lang="en-US" sz="2400" i="1" dirty="0">
                <a:solidFill>
                  <a:srgbClr val="C00000"/>
                </a:solidFill>
                <a:latin typeface="Calibri" panose="020F0502020204030204" pitchFamily="34" charset="0"/>
                <a:cs typeface="Calibri" panose="020F0502020204030204" pitchFamily="34" charset="0"/>
              </a:rPr>
              <a:t>image response</a:t>
            </a:r>
            <a:r>
              <a:rPr lang="en-US" sz="2400" dirty="0">
                <a:latin typeface="Calibri" panose="020F0502020204030204" pitchFamily="34" charset="0"/>
                <a:cs typeface="Calibri" panose="020F0502020204030204" pitchFamily="34" charset="0"/>
              </a:rPr>
              <a:t>.</a:t>
            </a:r>
          </a:p>
        </p:txBody>
      </p:sp>
      <p:pic>
        <p:nvPicPr>
          <p:cNvPr id="3" name="Picture 2">
            <a:extLst>
              <a:ext uri="{FF2B5EF4-FFF2-40B4-BE49-F238E27FC236}">
                <a16:creationId xmlns:a16="http://schemas.microsoft.com/office/drawing/2014/main" id="{1A108FB6-C028-9ADC-3453-18C98B5903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85294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randombar(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randombar(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AD284-F6B7-49EF-80C6-FAB9C9718F2C}"/>
              </a:ext>
            </a:extLst>
          </p:cNvPr>
          <p:cNvSpPr>
            <a:spLocks noGrp="1"/>
          </p:cNvSpPr>
          <p:nvPr>
            <p:ph type="title"/>
          </p:nvPr>
        </p:nvSpPr>
        <p:spPr>
          <a:xfrm>
            <a:off x="838200" y="365125"/>
            <a:ext cx="10515600" cy="921415"/>
          </a:xfrm>
        </p:spPr>
        <p:txBody>
          <a:bodyPr/>
          <a:lstStyle/>
          <a:p>
            <a:r>
              <a:rPr lang="en-US" dirty="0"/>
              <a:t>FM Receivers (see Fig. 5.17)</a:t>
            </a:r>
          </a:p>
        </p:txBody>
      </p:sp>
      <p:sp>
        <p:nvSpPr>
          <p:cNvPr id="3" name="Content Placeholder 2">
            <a:extLst>
              <a:ext uri="{FF2B5EF4-FFF2-40B4-BE49-F238E27FC236}">
                <a16:creationId xmlns:a16="http://schemas.microsoft.com/office/drawing/2014/main" id="{B2B9EA89-862C-42FA-A2D1-A1688372E444}"/>
              </a:ext>
            </a:extLst>
          </p:cNvPr>
          <p:cNvSpPr>
            <a:spLocks noGrp="1"/>
          </p:cNvSpPr>
          <p:nvPr>
            <p:ph idx="1"/>
          </p:nvPr>
        </p:nvSpPr>
        <p:spPr>
          <a:xfrm>
            <a:off x="251637" y="1576413"/>
            <a:ext cx="11503216" cy="4356272"/>
          </a:xfrm>
        </p:spPr>
        <p:txBody>
          <a:bodyPr>
            <a:normAutofit/>
          </a:bodyPr>
          <a:lstStyle/>
          <a:p>
            <a:r>
              <a:rPr lang="en-US" dirty="0"/>
              <a:t>Similar to AM/SSB/CW superhets</a:t>
            </a:r>
          </a:p>
          <a:p>
            <a:pPr marL="457200" lvl="1"/>
            <a:r>
              <a:rPr lang="en-US" sz="2600" dirty="0"/>
              <a:t>The linear IF amplifier is replaced by a limiter</a:t>
            </a:r>
          </a:p>
          <a:p>
            <a:pPr marL="457200" lvl="1"/>
            <a:r>
              <a:rPr lang="en-US" sz="2600" dirty="0"/>
              <a:t>Limiter amplifies the received signal until all amplitude modulated info (noise) is removed and only a square wave of the varying frequency remains</a:t>
            </a:r>
          </a:p>
          <a:p>
            <a:pPr marL="457200" lvl="1"/>
            <a:r>
              <a:rPr lang="en-US" sz="2600" dirty="0"/>
              <a:t>Audio information is recovered by a </a:t>
            </a:r>
            <a:r>
              <a:rPr lang="en-US" sz="2600" i="1" dirty="0">
                <a:solidFill>
                  <a:srgbClr val="C00000"/>
                </a:solidFill>
              </a:rPr>
              <a:t>discriminator</a:t>
            </a:r>
            <a:r>
              <a:rPr lang="en-US" sz="2600" dirty="0"/>
              <a:t> or </a:t>
            </a:r>
            <a:r>
              <a:rPr lang="en-US" sz="2600" i="1" dirty="0">
                <a:solidFill>
                  <a:srgbClr val="C00000"/>
                </a:solidFill>
              </a:rPr>
              <a:t>quadrature detector </a:t>
            </a:r>
            <a:r>
              <a:rPr lang="en-US" sz="2600" dirty="0"/>
              <a:t>that replaces the product detector</a:t>
            </a:r>
          </a:p>
          <a:p>
            <a:endParaRPr lang="en-US" dirty="0"/>
          </a:p>
        </p:txBody>
      </p:sp>
      <p:pic>
        <p:nvPicPr>
          <p:cNvPr id="4" name="Picture 3">
            <a:extLst>
              <a:ext uri="{FF2B5EF4-FFF2-40B4-BE49-F238E27FC236}">
                <a16:creationId xmlns:a16="http://schemas.microsoft.com/office/drawing/2014/main" id="{9BD9A7A3-F915-F851-CF45-BC16E47973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468830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4C6CB-BE18-4324-BF79-990E93117954}"/>
              </a:ext>
            </a:extLst>
          </p:cNvPr>
          <p:cNvSpPr>
            <a:spLocks noGrp="1"/>
          </p:cNvSpPr>
          <p:nvPr>
            <p:ph type="title"/>
          </p:nvPr>
        </p:nvSpPr>
        <p:spPr>
          <a:xfrm>
            <a:off x="88605" y="538083"/>
            <a:ext cx="11658600" cy="1684122"/>
          </a:xfrm>
        </p:spPr>
        <p:txBody>
          <a:bodyPr>
            <a:noAutofit/>
          </a:bodyPr>
          <a:lstStyle/>
          <a:p>
            <a:pPr algn="l"/>
            <a:r>
              <a:rPr lang="en-US" sz="3200" b="1" dirty="0"/>
              <a:t>Fig 5.17</a:t>
            </a:r>
            <a:r>
              <a:rPr lang="en-US" sz="3200" dirty="0"/>
              <a:t>:  Once the FM signal is converted to the IF, hi-gain amplifiers called limiters change the signal to a square wave that only varies in frequency (not amplitude). A discriminator converts the frequency variations to audio. </a:t>
            </a:r>
          </a:p>
        </p:txBody>
      </p:sp>
      <p:pic>
        <p:nvPicPr>
          <p:cNvPr id="4" name="Picture 3">
            <a:extLst>
              <a:ext uri="{FF2B5EF4-FFF2-40B4-BE49-F238E27FC236}">
                <a16:creationId xmlns:a16="http://schemas.microsoft.com/office/drawing/2014/main" id="{4B6A5B23-DE25-41EC-89D8-5565D0A52C09}"/>
              </a:ext>
            </a:extLst>
          </p:cNvPr>
          <p:cNvPicPr>
            <a:picLocks noChangeAspect="1"/>
          </p:cNvPicPr>
          <p:nvPr/>
        </p:nvPicPr>
        <p:blipFill>
          <a:blip r:embed="rId2"/>
          <a:stretch>
            <a:fillRect/>
          </a:stretch>
        </p:blipFill>
        <p:spPr>
          <a:xfrm>
            <a:off x="198069" y="2455546"/>
            <a:ext cx="11795861" cy="3500517"/>
          </a:xfrm>
          <a:prstGeom prst="rect">
            <a:avLst/>
          </a:prstGeom>
          <a:ln>
            <a:solidFill>
              <a:schemeClr val="tx1"/>
            </a:solidFill>
          </a:ln>
        </p:spPr>
      </p:pic>
      <p:pic>
        <p:nvPicPr>
          <p:cNvPr id="3" name="Picture 2">
            <a:extLst>
              <a:ext uri="{FF2B5EF4-FFF2-40B4-BE49-F238E27FC236}">
                <a16:creationId xmlns:a16="http://schemas.microsoft.com/office/drawing/2014/main" id="{97A7D615-F638-9BCC-CB97-EA57DB8F09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348397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415FC-4677-4E83-81A6-8BD7AD836D02}"/>
              </a:ext>
            </a:extLst>
          </p:cNvPr>
          <p:cNvSpPr>
            <a:spLocks noGrp="1"/>
          </p:cNvSpPr>
          <p:nvPr>
            <p:ph type="title"/>
          </p:nvPr>
        </p:nvSpPr>
        <p:spPr/>
        <p:txBody>
          <a:bodyPr/>
          <a:lstStyle/>
          <a:p>
            <a:r>
              <a:rPr lang="en-US" dirty="0"/>
              <a:t>Digital Signal Processing (DSP)</a:t>
            </a:r>
          </a:p>
        </p:txBody>
      </p:sp>
      <p:sp>
        <p:nvSpPr>
          <p:cNvPr id="5" name="Content Placeholder 4">
            <a:extLst>
              <a:ext uri="{FF2B5EF4-FFF2-40B4-BE49-F238E27FC236}">
                <a16:creationId xmlns:a16="http://schemas.microsoft.com/office/drawing/2014/main" id="{3D9C419F-7C3C-4841-8488-4C3583B520BC}"/>
              </a:ext>
            </a:extLst>
          </p:cNvPr>
          <p:cNvSpPr>
            <a:spLocks noGrp="1"/>
          </p:cNvSpPr>
          <p:nvPr>
            <p:ph idx="1"/>
          </p:nvPr>
        </p:nvSpPr>
        <p:spPr>
          <a:xfrm>
            <a:off x="304800" y="1567679"/>
            <a:ext cx="11506199" cy="4188022"/>
          </a:xfrm>
        </p:spPr>
        <p:txBody>
          <a:bodyPr/>
          <a:lstStyle/>
          <a:p>
            <a:r>
              <a:rPr lang="en-US" sz="2400" dirty="0"/>
              <a:t>The general term for converting signals from analog to digital is </a:t>
            </a:r>
            <a:r>
              <a:rPr lang="en-US" sz="2400" i="1" dirty="0">
                <a:solidFill>
                  <a:srgbClr val="C00000"/>
                </a:solidFill>
              </a:rPr>
              <a:t>digital signal processing</a:t>
            </a:r>
          </a:p>
          <a:p>
            <a:r>
              <a:rPr lang="en-US" sz="2400" dirty="0"/>
              <a:t>Fig 5.18 (below): DSP systems use an analog-to-digital converter (ADC) to change the signal to digital data. A special type of microprocessor then performs the mathematical operations on the data to accomplish filtering, noise reduction, or other functions. A digital-to-analog converter (DAC) changes the processed data back to analog form for output as audio.</a:t>
            </a:r>
          </a:p>
        </p:txBody>
      </p:sp>
      <p:pic>
        <p:nvPicPr>
          <p:cNvPr id="6" name="Picture 5">
            <a:extLst>
              <a:ext uri="{FF2B5EF4-FFF2-40B4-BE49-F238E27FC236}">
                <a16:creationId xmlns:a16="http://schemas.microsoft.com/office/drawing/2014/main" id="{EFA0D138-AD7A-8E6D-5C96-41031F4A7E30}"/>
              </a:ext>
            </a:extLst>
          </p:cNvPr>
          <p:cNvPicPr>
            <a:picLocks noChangeAspect="1"/>
          </p:cNvPicPr>
          <p:nvPr/>
        </p:nvPicPr>
        <p:blipFill>
          <a:blip r:embed="rId2"/>
          <a:stretch>
            <a:fillRect/>
          </a:stretch>
        </p:blipFill>
        <p:spPr>
          <a:xfrm>
            <a:off x="2303152" y="4008474"/>
            <a:ext cx="9507848" cy="2821009"/>
          </a:xfrm>
          <a:prstGeom prst="rect">
            <a:avLst/>
          </a:prstGeom>
        </p:spPr>
      </p:pic>
      <p:pic>
        <p:nvPicPr>
          <p:cNvPr id="3" name="Picture 2">
            <a:extLst>
              <a:ext uri="{FF2B5EF4-FFF2-40B4-BE49-F238E27FC236}">
                <a16:creationId xmlns:a16="http://schemas.microsoft.com/office/drawing/2014/main" id="{62AD1F06-8DAF-BAE7-934A-587644544F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10178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2A190-4E61-48E1-9077-EE5B3E339938}"/>
              </a:ext>
            </a:extLst>
          </p:cNvPr>
          <p:cNvSpPr>
            <a:spLocks noGrp="1"/>
          </p:cNvSpPr>
          <p:nvPr>
            <p:ph type="title"/>
          </p:nvPr>
        </p:nvSpPr>
        <p:spPr/>
        <p:txBody>
          <a:bodyPr/>
          <a:lstStyle/>
          <a:p>
            <a:r>
              <a:rPr lang="en-US" dirty="0"/>
              <a:t>Digital Signal Processing (cont.)</a:t>
            </a:r>
          </a:p>
        </p:txBody>
      </p:sp>
      <p:sp>
        <p:nvSpPr>
          <p:cNvPr id="3" name="Content Placeholder 2">
            <a:extLst>
              <a:ext uri="{FF2B5EF4-FFF2-40B4-BE49-F238E27FC236}">
                <a16:creationId xmlns:a16="http://schemas.microsoft.com/office/drawing/2014/main" id="{11703F92-21D8-4D06-95AD-EA294D729961}"/>
              </a:ext>
            </a:extLst>
          </p:cNvPr>
          <p:cNvSpPr>
            <a:spLocks noGrp="1"/>
          </p:cNvSpPr>
          <p:nvPr>
            <p:ph idx="1"/>
          </p:nvPr>
        </p:nvSpPr>
        <p:spPr/>
        <p:txBody>
          <a:bodyPr/>
          <a:lstStyle/>
          <a:p>
            <a:r>
              <a:rPr lang="en-US" dirty="0"/>
              <a:t>Two advantages over analog circuitry</a:t>
            </a:r>
          </a:p>
          <a:p>
            <a:pPr lvl="1"/>
            <a:r>
              <a:rPr lang="en-US" dirty="0"/>
              <a:t>Performance &amp; flexibility</a:t>
            </a:r>
          </a:p>
          <a:p>
            <a:r>
              <a:rPr lang="en-US" dirty="0"/>
              <a:t>DSP offers selectable preprogrammed filters and allow the operator to adjust the filter bandwidth and shape and even to define new filters</a:t>
            </a:r>
          </a:p>
          <a:p>
            <a:r>
              <a:rPr lang="en-US" dirty="0"/>
              <a:t>Expensive functions in analog circuits can be implemented in DSP as a program without additional hardware</a:t>
            </a:r>
          </a:p>
        </p:txBody>
      </p:sp>
      <p:pic>
        <p:nvPicPr>
          <p:cNvPr id="4" name="Picture 3">
            <a:extLst>
              <a:ext uri="{FF2B5EF4-FFF2-40B4-BE49-F238E27FC236}">
                <a16:creationId xmlns:a16="http://schemas.microsoft.com/office/drawing/2014/main" id="{C92D10CE-2E74-82FB-FA1F-0AF5F643C8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267292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324D8-A260-4945-92E5-ECA64B907458}"/>
              </a:ext>
            </a:extLst>
          </p:cNvPr>
          <p:cNvSpPr>
            <a:spLocks noGrp="1"/>
          </p:cNvSpPr>
          <p:nvPr>
            <p:ph type="title"/>
          </p:nvPr>
        </p:nvSpPr>
        <p:spPr/>
        <p:txBody>
          <a:bodyPr/>
          <a:lstStyle/>
          <a:p>
            <a:r>
              <a:rPr lang="en-US" dirty="0"/>
              <a:t>Managing Receiver Gain (RF Gain)</a:t>
            </a:r>
          </a:p>
        </p:txBody>
      </p:sp>
      <p:sp>
        <p:nvSpPr>
          <p:cNvPr id="3" name="Content Placeholder 2">
            <a:extLst>
              <a:ext uri="{FF2B5EF4-FFF2-40B4-BE49-F238E27FC236}">
                <a16:creationId xmlns:a16="http://schemas.microsoft.com/office/drawing/2014/main" id="{DD59EC9D-F1BE-42AB-B8A4-5FFAA4A98CB1}"/>
              </a:ext>
            </a:extLst>
          </p:cNvPr>
          <p:cNvSpPr>
            <a:spLocks noGrp="1"/>
          </p:cNvSpPr>
          <p:nvPr>
            <p:ph idx="1"/>
          </p:nvPr>
        </p:nvSpPr>
        <p:spPr/>
        <p:txBody>
          <a:bodyPr/>
          <a:lstStyle/>
          <a:p>
            <a:r>
              <a:rPr lang="en-US" dirty="0"/>
              <a:t>When looking for weak signals, set RF gain to maximum (for highest receiver sensitivity)</a:t>
            </a:r>
          </a:p>
          <a:p>
            <a:r>
              <a:rPr lang="en-US" dirty="0"/>
              <a:t>Lower RF gain volume to reduce background noise</a:t>
            </a:r>
          </a:p>
          <a:p>
            <a:r>
              <a:rPr lang="en-US" dirty="0"/>
              <a:t>Automatic gain control (AGC) circuits vary gain of the RF and IF amplifiers so output volume stays constant for both weak and strong signals</a:t>
            </a:r>
          </a:p>
          <a:p>
            <a:pPr lvl="1"/>
            <a:r>
              <a:rPr lang="en-US" dirty="0"/>
              <a:t>AGC circuit changes the voltage that controls the IF amp gain. This voltage is read by the </a:t>
            </a:r>
            <a:r>
              <a:rPr lang="en-US" i="1" dirty="0">
                <a:solidFill>
                  <a:srgbClr val="C00000"/>
                </a:solidFill>
              </a:rPr>
              <a:t>S-meter</a:t>
            </a:r>
            <a:r>
              <a:rPr lang="en-US" dirty="0"/>
              <a:t> (measures </a:t>
            </a:r>
            <a:r>
              <a:rPr lang="en-US" i="1" dirty="0">
                <a:solidFill>
                  <a:srgbClr val="C00000"/>
                </a:solidFill>
              </a:rPr>
              <a:t>signal</a:t>
            </a:r>
            <a:r>
              <a:rPr lang="en-US" dirty="0"/>
              <a:t> strength).</a:t>
            </a:r>
          </a:p>
          <a:p>
            <a:endParaRPr lang="en-US" dirty="0"/>
          </a:p>
        </p:txBody>
      </p:sp>
      <p:pic>
        <p:nvPicPr>
          <p:cNvPr id="4" name="Picture 3">
            <a:extLst>
              <a:ext uri="{FF2B5EF4-FFF2-40B4-BE49-F238E27FC236}">
                <a16:creationId xmlns:a16="http://schemas.microsoft.com/office/drawing/2014/main" id="{697C7A16-92EA-3A17-D1C8-054A5549C9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597846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2C9A1-67C7-48A2-9082-62CB82532074}"/>
              </a:ext>
            </a:extLst>
          </p:cNvPr>
          <p:cNvSpPr>
            <a:spLocks noGrp="1"/>
          </p:cNvSpPr>
          <p:nvPr>
            <p:ph type="title"/>
          </p:nvPr>
        </p:nvSpPr>
        <p:spPr/>
        <p:txBody>
          <a:bodyPr/>
          <a:lstStyle/>
          <a:p>
            <a:r>
              <a:rPr lang="en-US" dirty="0"/>
              <a:t>RF Gain and AGC (cont.)</a:t>
            </a:r>
          </a:p>
        </p:txBody>
      </p:sp>
      <p:sp>
        <p:nvSpPr>
          <p:cNvPr id="3" name="Content Placeholder 2">
            <a:extLst>
              <a:ext uri="{FF2B5EF4-FFF2-40B4-BE49-F238E27FC236}">
                <a16:creationId xmlns:a16="http://schemas.microsoft.com/office/drawing/2014/main" id="{939ED93A-B6EB-4BB8-A9B0-BD1BCEAE9CF1}"/>
              </a:ext>
            </a:extLst>
          </p:cNvPr>
          <p:cNvSpPr>
            <a:spLocks noGrp="1"/>
          </p:cNvSpPr>
          <p:nvPr>
            <p:ph idx="1"/>
          </p:nvPr>
        </p:nvSpPr>
        <p:spPr/>
        <p:txBody>
          <a:bodyPr/>
          <a:lstStyle/>
          <a:p>
            <a:r>
              <a:rPr lang="en-US" dirty="0"/>
              <a:t>S-meters are calibrated in </a:t>
            </a:r>
            <a:r>
              <a:rPr lang="en-US" i="1" dirty="0">
                <a:solidFill>
                  <a:srgbClr val="C00000"/>
                </a:solidFill>
              </a:rPr>
              <a:t>S-units</a:t>
            </a:r>
          </a:p>
          <a:p>
            <a:pPr lvl="1"/>
            <a:r>
              <a:rPr lang="en-US" dirty="0"/>
              <a:t>One S-unit equals up to 6 dB (fourfold = 4X) change in signal strength</a:t>
            </a:r>
          </a:p>
          <a:p>
            <a:r>
              <a:rPr lang="en-US" dirty="0"/>
              <a:t>S-9 (a strong signal) is located at the midpoint of the display</a:t>
            </a:r>
          </a:p>
          <a:p>
            <a:pPr lvl="1"/>
            <a:r>
              <a:rPr lang="en-US" dirty="0"/>
              <a:t>Larger values to the right (20, 40, 60)</a:t>
            </a:r>
          </a:p>
          <a:p>
            <a:pPr lvl="1"/>
            <a:r>
              <a:rPr lang="en-US" dirty="0"/>
              <a:t>These correspond to “dB above S-9”</a:t>
            </a:r>
          </a:p>
          <a:p>
            <a:r>
              <a:rPr lang="en-US" dirty="0"/>
              <a:t>Reading of “S-9 + 20 dB” is a signal 20 dB (100 times) stronger than an S-9 signal</a:t>
            </a:r>
          </a:p>
          <a:p>
            <a:pPr lvl="1"/>
            <a:endParaRPr lang="en-US" dirty="0"/>
          </a:p>
          <a:p>
            <a:pPr lvl="1"/>
            <a:endParaRPr lang="en-US" dirty="0"/>
          </a:p>
        </p:txBody>
      </p:sp>
      <p:pic>
        <p:nvPicPr>
          <p:cNvPr id="4" name="Picture 3">
            <a:extLst>
              <a:ext uri="{FF2B5EF4-FFF2-40B4-BE49-F238E27FC236}">
                <a16:creationId xmlns:a16="http://schemas.microsoft.com/office/drawing/2014/main" id="{08FD970B-E261-ACCA-E1FE-407228CCFF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387255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0FF09-E069-4B11-A9E9-3B3123B76065}"/>
              </a:ext>
            </a:extLst>
          </p:cNvPr>
          <p:cNvSpPr>
            <a:spLocks noGrp="1"/>
          </p:cNvSpPr>
          <p:nvPr>
            <p:ph type="title"/>
          </p:nvPr>
        </p:nvSpPr>
        <p:spPr/>
        <p:txBody>
          <a:bodyPr/>
          <a:lstStyle/>
          <a:p>
            <a:r>
              <a:rPr lang="en-US" dirty="0"/>
              <a:t>Receiver Linearity</a:t>
            </a:r>
          </a:p>
        </p:txBody>
      </p:sp>
      <p:sp>
        <p:nvSpPr>
          <p:cNvPr id="3" name="Content Placeholder 2">
            <a:extLst>
              <a:ext uri="{FF2B5EF4-FFF2-40B4-BE49-F238E27FC236}">
                <a16:creationId xmlns:a16="http://schemas.microsoft.com/office/drawing/2014/main" id="{E0CBA7B4-A456-402F-9BF1-74C773BF79B3}"/>
              </a:ext>
            </a:extLst>
          </p:cNvPr>
          <p:cNvSpPr>
            <a:spLocks noGrp="1"/>
          </p:cNvSpPr>
          <p:nvPr>
            <p:ph idx="1"/>
          </p:nvPr>
        </p:nvSpPr>
        <p:spPr>
          <a:xfrm>
            <a:off x="609600" y="2169994"/>
            <a:ext cx="10972800" cy="4380228"/>
          </a:xfrm>
        </p:spPr>
        <p:txBody>
          <a:bodyPr/>
          <a:lstStyle/>
          <a:p>
            <a:r>
              <a:rPr lang="en-US" dirty="0"/>
              <a:t>If the received signal is distorted, spurious signals will appear just as if a transmitting station were emitting them</a:t>
            </a:r>
          </a:p>
          <a:p>
            <a:r>
              <a:rPr lang="en-US" dirty="0"/>
              <a:t>The most common form of receiver nonlinearity is </a:t>
            </a:r>
            <a:r>
              <a:rPr lang="en-US" i="1" dirty="0">
                <a:solidFill>
                  <a:srgbClr val="C00000"/>
                </a:solidFill>
              </a:rPr>
              <a:t>overload</a:t>
            </a:r>
            <a:r>
              <a:rPr lang="en-US" dirty="0"/>
              <a:t> (also called </a:t>
            </a:r>
            <a:r>
              <a:rPr lang="en-US" i="1" dirty="0">
                <a:solidFill>
                  <a:srgbClr val="C00000"/>
                </a:solidFill>
              </a:rPr>
              <a:t>front-end overload</a:t>
            </a:r>
            <a:r>
              <a:rPr lang="en-US" dirty="0"/>
              <a:t>) or </a:t>
            </a:r>
            <a:r>
              <a:rPr lang="en-US" i="1" dirty="0">
                <a:solidFill>
                  <a:srgbClr val="C00000"/>
                </a:solidFill>
              </a:rPr>
              <a:t>gain compression</a:t>
            </a:r>
          </a:p>
          <a:p>
            <a:r>
              <a:rPr lang="en-US" dirty="0"/>
              <a:t>Solution to overload is to filter out the offending signal or reduce receiver gain (attenuator circuit). Proper use of attenuator and RF gain controls can dramatically reduce received noise distortion caused by strong signals.</a:t>
            </a:r>
          </a:p>
        </p:txBody>
      </p:sp>
      <p:pic>
        <p:nvPicPr>
          <p:cNvPr id="4" name="Picture 3">
            <a:extLst>
              <a:ext uri="{FF2B5EF4-FFF2-40B4-BE49-F238E27FC236}">
                <a16:creationId xmlns:a16="http://schemas.microsoft.com/office/drawing/2014/main" id="{F671B840-A3A4-B853-824C-913C718C88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4006801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7AE27-5617-43F7-AADC-9DD1897B0BAF}"/>
              </a:ext>
            </a:extLst>
          </p:cNvPr>
          <p:cNvSpPr>
            <a:spLocks noGrp="1"/>
          </p:cNvSpPr>
          <p:nvPr>
            <p:ph type="title"/>
          </p:nvPr>
        </p:nvSpPr>
        <p:spPr/>
        <p:txBody>
          <a:bodyPr/>
          <a:lstStyle/>
          <a:p>
            <a:r>
              <a:rPr lang="en-US" dirty="0"/>
              <a:t>Rejecting Interference and Noise</a:t>
            </a:r>
          </a:p>
        </p:txBody>
      </p:sp>
      <p:sp>
        <p:nvSpPr>
          <p:cNvPr id="3" name="Content Placeholder 2">
            <a:extLst>
              <a:ext uri="{FF2B5EF4-FFF2-40B4-BE49-F238E27FC236}">
                <a16:creationId xmlns:a16="http://schemas.microsoft.com/office/drawing/2014/main" id="{161F03A8-C91D-4D08-803F-5A6B896477A6}"/>
              </a:ext>
            </a:extLst>
          </p:cNvPr>
          <p:cNvSpPr>
            <a:spLocks noGrp="1"/>
          </p:cNvSpPr>
          <p:nvPr>
            <p:ph idx="1"/>
          </p:nvPr>
        </p:nvSpPr>
        <p:spPr>
          <a:xfrm>
            <a:off x="228600" y="1846035"/>
            <a:ext cx="11734800" cy="4188022"/>
          </a:xfrm>
        </p:spPr>
        <p:txBody>
          <a:bodyPr/>
          <a:lstStyle/>
          <a:p>
            <a:pPr>
              <a:buClr>
                <a:schemeClr val="tx1"/>
              </a:buClr>
            </a:pPr>
            <a:r>
              <a:rPr lang="en-US" sz="2800" b="1" i="1" dirty="0">
                <a:solidFill>
                  <a:srgbClr val="23408E"/>
                </a:solidFill>
              </a:rPr>
              <a:t>IF</a:t>
            </a:r>
            <a:r>
              <a:rPr lang="en-US" sz="2800" dirty="0"/>
              <a:t> filters narrow the receiver’s passband (removes unwanted signals)</a:t>
            </a:r>
          </a:p>
          <a:p>
            <a:r>
              <a:rPr lang="en-US" sz="2800" dirty="0"/>
              <a:t>Notch filters remove signals in a very narrow band of frequencies (such as a signal tone from an interfering carrier)</a:t>
            </a:r>
          </a:p>
          <a:p>
            <a:r>
              <a:rPr lang="en-US" sz="2800" dirty="0"/>
              <a:t>Passband or </a:t>
            </a:r>
            <a:r>
              <a:rPr lang="en-US" sz="2800" b="1" i="1" dirty="0">
                <a:solidFill>
                  <a:srgbClr val="23408E"/>
                </a:solidFill>
              </a:rPr>
              <a:t>IF</a:t>
            </a:r>
            <a:r>
              <a:rPr lang="en-US" sz="2800" dirty="0"/>
              <a:t> shift adjust receiver’s passband above or below the displayed carrier frequency (avoids interference on adjacent frequencies)</a:t>
            </a:r>
          </a:p>
          <a:p>
            <a:r>
              <a:rPr lang="en-US" sz="2800" dirty="0"/>
              <a:t>Reverse sideband controls allow switching between receiving CW signals above carrier frequency (USB) and below it (LSB). Avoids interference by placing the signals on the “other side” of the carrier where filtering rejects them.</a:t>
            </a:r>
          </a:p>
          <a:p>
            <a:endParaRPr lang="en-US" sz="2800" dirty="0"/>
          </a:p>
        </p:txBody>
      </p:sp>
      <p:pic>
        <p:nvPicPr>
          <p:cNvPr id="4" name="Picture 3">
            <a:extLst>
              <a:ext uri="{FF2B5EF4-FFF2-40B4-BE49-F238E27FC236}">
                <a16:creationId xmlns:a16="http://schemas.microsoft.com/office/drawing/2014/main" id="{2B28CC3E-7F97-A39B-1828-4E933F30EC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4246972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92248-CE7E-820C-44AC-0AD37BC4EB55}"/>
              </a:ext>
            </a:extLst>
          </p:cNvPr>
          <p:cNvSpPr>
            <a:spLocks noGrp="1"/>
          </p:cNvSpPr>
          <p:nvPr>
            <p:ph type="title"/>
          </p:nvPr>
        </p:nvSpPr>
        <p:spPr/>
        <p:txBody>
          <a:bodyPr/>
          <a:lstStyle/>
          <a:p>
            <a:r>
              <a:rPr lang="en-US" dirty="0"/>
              <a:t>Resource &amp; Reference</a:t>
            </a:r>
          </a:p>
        </p:txBody>
      </p:sp>
      <p:pic>
        <p:nvPicPr>
          <p:cNvPr id="4" name="Picture 3">
            <a:extLst>
              <a:ext uri="{FF2B5EF4-FFF2-40B4-BE49-F238E27FC236}">
                <a16:creationId xmlns:a16="http://schemas.microsoft.com/office/drawing/2014/main" id="{72943E6C-FEB3-FB30-EB87-A292834E2F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5336" y="517021"/>
            <a:ext cx="5576131" cy="5576131"/>
          </a:xfrm>
          <a:prstGeom prst="rect">
            <a:avLst/>
          </a:prstGeom>
        </p:spPr>
      </p:pic>
      <p:sp>
        <p:nvSpPr>
          <p:cNvPr id="5" name="TextBox 4">
            <a:extLst>
              <a:ext uri="{FF2B5EF4-FFF2-40B4-BE49-F238E27FC236}">
                <a16:creationId xmlns:a16="http://schemas.microsoft.com/office/drawing/2014/main" id="{238569CE-BBD4-AE15-B722-F14F761AB2E6}"/>
              </a:ext>
            </a:extLst>
          </p:cNvPr>
          <p:cNvSpPr txBox="1"/>
          <p:nvPr/>
        </p:nvSpPr>
        <p:spPr>
          <a:xfrm>
            <a:off x="307649" y="3429000"/>
            <a:ext cx="5682953" cy="369332"/>
          </a:xfrm>
          <a:prstGeom prst="rect">
            <a:avLst/>
          </a:prstGeom>
          <a:noFill/>
        </p:spPr>
        <p:txBody>
          <a:bodyPr wrap="square" rtlCol="0">
            <a:spAutoFit/>
          </a:bodyPr>
          <a:lstStyle/>
          <a:p>
            <a:r>
              <a:rPr lang="en-US" altLang="en-US" dirty="0">
                <a:solidFill>
                  <a:srgbClr val="0000FF"/>
                </a:solidFill>
                <a:latin typeface="Arial" charset="0"/>
                <a:ea typeface="Gill Sans"/>
                <a:cs typeface="Gill Sans"/>
                <a:hlinkClick r:id="rId3"/>
              </a:rPr>
              <a:t>www.arrl.org/shop/Licensing-Education-and-Training</a:t>
            </a:r>
            <a:endParaRPr lang="en-US" dirty="0"/>
          </a:p>
        </p:txBody>
      </p:sp>
      <p:pic>
        <p:nvPicPr>
          <p:cNvPr id="3" name="Picture 2">
            <a:extLst>
              <a:ext uri="{FF2B5EF4-FFF2-40B4-BE49-F238E27FC236}">
                <a16:creationId xmlns:a16="http://schemas.microsoft.com/office/drawing/2014/main" id="{6C5DF9F1-1CDA-6E3A-665D-AACEB0357F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1507457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7AE27-5617-43F7-AADC-9DD1897B0BAF}"/>
              </a:ext>
            </a:extLst>
          </p:cNvPr>
          <p:cNvSpPr>
            <a:spLocks noGrp="1"/>
          </p:cNvSpPr>
          <p:nvPr>
            <p:ph type="title"/>
          </p:nvPr>
        </p:nvSpPr>
        <p:spPr/>
        <p:txBody>
          <a:bodyPr/>
          <a:lstStyle/>
          <a:p>
            <a:r>
              <a:rPr lang="en-US" dirty="0"/>
              <a:t>Rejecting Interference and Noise (cont.)</a:t>
            </a:r>
          </a:p>
        </p:txBody>
      </p:sp>
      <p:sp>
        <p:nvSpPr>
          <p:cNvPr id="3" name="Content Placeholder 2">
            <a:extLst>
              <a:ext uri="{FF2B5EF4-FFF2-40B4-BE49-F238E27FC236}">
                <a16:creationId xmlns:a16="http://schemas.microsoft.com/office/drawing/2014/main" id="{161F03A8-C91D-4D08-803F-5A6B896477A6}"/>
              </a:ext>
            </a:extLst>
          </p:cNvPr>
          <p:cNvSpPr>
            <a:spLocks noGrp="1"/>
          </p:cNvSpPr>
          <p:nvPr>
            <p:ph idx="1"/>
          </p:nvPr>
        </p:nvSpPr>
        <p:spPr>
          <a:xfrm>
            <a:off x="228600" y="2128284"/>
            <a:ext cx="11582400" cy="4188022"/>
          </a:xfrm>
        </p:spPr>
        <p:txBody>
          <a:bodyPr/>
          <a:lstStyle/>
          <a:p>
            <a:r>
              <a:rPr lang="en-US" sz="2900" dirty="0"/>
              <a:t>Noise blankers sense short, sharp pulses in the IF signals and reduce the gain of the IF and audio amplifiers during the pulse … called </a:t>
            </a:r>
            <a:r>
              <a:rPr lang="en-US" sz="2900" i="1" dirty="0">
                <a:solidFill>
                  <a:srgbClr val="C00000"/>
                </a:solidFill>
              </a:rPr>
              <a:t>blanking</a:t>
            </a:r>
          </a:p>
          <a:p>
            <a:pPr lvl="1"/>
            <a:r>
              <a:rPr lang="en-US" sz="2500" dirty="0"/>
              <a:t>Adjustable noise blankers can be set to blank the receiver at different noise levels</a:t>
            </a:r>
          </a:p>
          <a:p>
            <a:r>
              <a:rPr lang="en-US" sz="2900" dirty="0"/>
              <a:t>Noise reduction is performed by the DSP</a:t>
            </a:r>
          </a:p>
          <a:p>
            <a:pPr lvl="1"/>
            <a:r>
              <a:rPr lang="en-US" sz="2500" dirty="0"/>
              <a:t>Removes hiss and noise from the audio that is not part of the desired speech, data, or CW</a:t>
            </a:r>
          </a:p>
          <a:p>
            <a:pPr lvl="1"/>
            <a:r>
              <a:rPr lang="en-US" sz="2500" dirty="0"/>
              <a:t>Increasing the noise reduction level may cause some of the desired signal to be removed (causes distortion) … use the least noise reduction require to minimize this</a:t>
            </a:r>
          </a:p>
        </p:txBody>
      </p:sp>
      <p:pic>
        <p:nvPicPr>
          <p:cNvPr id="4" name="Picture 3">
            <a:extLst>
              <a:ext uri="{FF2B5EF4-FFF2-40B4-BE49-F238E27FC236}">
                <a16:creationId xmlns:a16="http://schemas.microsoft.com/office/drawing/2014/main" id="{2E0B5D63-9CFD-068B-257A-7DDABB9993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1668836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B03B-CC59-4656-A707-0396A87CE10A}"/>
              </a:ext>
            </a:extLst>
          </p:cNvPr>
          <p:cNvSpPr>
            <a:spLocks noGrp="1"/>
          </p:cNvSpPr>
          <p:nvPr>
            <p:ph type="title"/>
          </p:nvPr>
        </p:nvSpPr>
        <p:spPr>
          <a:xfrm>
            <a:off x="533400" y="2667000"/>
            <a:ext cx="10972800" cy="1143000"/>
          </a:xfrm>
        </p:spPr>
        <p:txBody>
          <a:bodyPr/>
          <a:lstStyle/>
          <a:p>
            <a:r>
              <a:rPr lang="en-US" b="1" dirty="0">
                <a:solidFill>
                  <a:srgbClr val="23408E"/>
                </a:solidFill>
              </a:rPr>
              <a:t>PRACTICE QUESTIONS</a:t>
            </a:r>
          </a:p>
        </p:txBody>
      </p:sp>
      <p:pic>
        <p:nvPicPr>
          <p:cNvPr id="3" name="Picture 2">
            <a:extLst>
              <a:ext uri="{FF2B5EF4-FFF2-40B4-BE49-F238E27FC236}">
                <a16:creationId xmlns:a16="http://schemas.microsoft.com/office/drawing/2014/main" id="{69343612-7287-3B39-5801-70B66E6962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3766324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is the purpose of the notch filter found on many HF transceivers?</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To restrict the transmitter voice bandwidth</a:t>
            </a:r>
          </a:p>
          <a:p>
            <a:pPr marL="457200" indent="-457200">
              <a:buFont typeface="+mj-lt"/>
              <a:buAutoNum type="alphaUcPeriod"/>
            </a:pPr>
            <a:r>
              <a:rPr lang="en-US" b="0" i="0" u="none" strike="noStrike" baseline="0" dirty="0">
                <a:latin typeface="Calibri" panose="020F0502020204030204" pitchFamily="34" charset="0"/>
              </a:rPr>
              <a:t>To reduce interference from carriers in the receiver passband</a:t>
            </a:r>
          </a:p>
          <a:p>
            <a:pPr marL="457200" indent="-457200">
              <a:buFont typeface="+mj-lt"/>
              <a:buAutoNum type="alphaUcPeriod"/>
            </a:pPr>
            <a:r>
              <a:rPr lang="en-US" b="0" i="0" u="none" strike="noStrike" baseline="0" dirty="0">
                <a:latin typeface="Calibri" panose="020F0502020204030204" pitchFamily="34" charset="0"/>
              </a:rPr>
              <a:t>To eliminate receiver interference from impulse noise sources</a:t>
            </a:r>
          </a:p>
          <a:p>
            <a:pPr marL="457200" indent="-457200">
              <a:buFont typeface="+mj-lt"/>
              <a:buAutoNum type="alphaUcPeriod"/>
            </a:pPr>
            <a:r>
              <a:rPr lang="en-US" b="0" i="0" u="none" strike="noStrike" baseline="0" dirty="0">
                <a:latin typeface="Calibri" panose="020F0502020204030204" pitchFamily="34" charset="0"/>
              </a:rPr>
              <a:t>To remove interfering splatter generated by signals on adjacent frequencies</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G4A01 (B) Page 5-21</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102EFF9-4413-53BB-2978-A271155AE9BA}"/>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22</a:t>
            </a:fld>
            <a:endParaRPr lang="en-US" sz="1200" b="1" dirty="0">
              <a:solidFill>
                <a:srgbClr val="23408E"/>
              </a:solidFill>
            </a:endParaRPr>
          </a:p>
        </p:txBody>
      </p:sp>
      <p:pic>
        <p:nvPicPr>
          <p:cNvPr id="6" name="Picture 5">
            <a:extLst>
              <a:ext uri="{FF2B5EF4-FFF2-40B4-BE49-F238E27FC236}">
                <a16:creationId xmlns:a16="http://schemas.microsoft.com/office/drawing/2014/main" id="{BC5697FB-E9C6-8D8B-88DF-DEC524916F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91278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is one advantage of selecting the opposite, or “reverse,” sideband when receiving CW?</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Interference from impulse noise will be eliminated</a:t>
            </a:r>
          </a:p>
          <a:p>
            <a:pPr marL="457200" indent="-457200">
              <a:buFont typeface="+mj-lt"/>
              <a:buAutoNum type="alphaUcPeriod"/>
            </a:pPr>
            <a:r>
              <a:rPr lang="en-US" b="0" i="0" u="none" strike="noStrike" baseline="0" dirty="0">
                <a:latin typeface="Calibri" panose="020F0502020204030204" pitchFamily="34" charset="0"/>
              </a:rPr>
              <a:t>More stations can be accommodated within a given signal passband</a:t>
            </a:r>
          </a:p>
          <a:p>
            <a:pPr marL="457200" indent="-457200">
              <a:buFont typeface="+mj-lt"/>
              <a:buAutoNum type="alphaUcPeriod"/>
            </a:pPr>
            <a:r>
              <a:rPr lang="en-US" b="0" i="0" u="none" strike="noStrike" baseline="0" dirty="0">
                <a:latin typeface="Calibri" panose="020F0502020204030204" pitchFamily="34" charset="0"/>
              </a:rPr>
              <a:t>It may be possible to reduce or eliminate interference from other signals</a:t>
            </a:r>
          </a:p>
          <a:p>
            <a:pPr marL="457200" indent="-457200">
              <a:buFont typeface="+mj-lt"/>
              <a:buAutoNum type="alphaUcPeriod"/>
            </a:pPr>
            <a:r>
              <a:rPr lang="en-US" b="0" i="0" u="none" strike="noStrike" baseline="0" dirty="0">
                <a:latin typeface="Calibri" panose="020F0502020204030204" pitchFamily="34" charset="0"/>
              </a:rPr>
              <a:t>Accidental out-of-band operation can be prevented</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G4A02 (C) Page 5-21</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973519C-8F1D-5F72-F4F8-04587EA80C0B}"/>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23</a:t>
            </a:fld>
            <a:endParaRPr lang="en-US" sz="1200" b="1" dirty="0">
              <a:solidFill>
                <a:srgbClr val="23408E"/>
              </a:solidFill>
            </a:endParaRPr>
          </a:p>
        </p:txBody>
      </p:sp>
      <p:pic>
        <p:nvPicPr>
          <p:cNvPr id="6" name="Picture 5">
            <a:extLst>
              <a:ext uri="{FF2B5EF4-FFF2-40B4-BE49-F238E27FC236}">
                <a16:creationId xmlns:a16="http://schemas.microsoft.com/office/drawing/2014/main" id="{9C546416-AA01-3AA8-3F51-2593F49D21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622565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How does a noise blanker work?</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By temporarily increasing received bandwidth</a:t>
            </a:r>
          </a:p>
          <a:p>
            <a:pPr marL="457200" indent="-457200">
              <a:buFont typeface="+mj-lt"/>
              <a:buAutoNum type="alphaUcPeriod"/>
            </a:pPr>
            <a:r>
              <a:rPr lang="en-US" b="0" i="0" u="none" strike="noStrike" baseline="0" dirty="0">
                <a:latin typeface="Calibri" panose="020F0502020204030204" pitchFamily="34" charset="0"/>
              </a:rPr>
              <a:t>By redirecting noise pulses into a filter capacitor</a:t>
            </a:r>
          </a:p>
          <a:p>
            <a:pPr marL="457200" indent="-457200">
              <a:buFont typeface="+mj-lt"/>
              <a:buAutoNum type="alphaUcPeriod"/>
            </a:pPr>
            <a:r>
              <a:rPr lang="en-US" b="0" i="0" u="none" strike="noStrike" baseline="0" dirty="0">
                <a:latin typeface="Calibri" panose="020F0502020204030204" pitchFamily="34" charset="0"/>
              </a:rPr>
              <a:t>By reducing receiver gain during a noise pulse</a:t>
            </a:r>
          </a:p>
          <a:p>
            <a:pPr marL="457200" indent="-457200">
              <a:buFont typeface="+mj-lt"/>
              <a:buAutoNum type="alphaUcPeriod"/>
            </a:pPr>
            <a:r>
              <a:rPr lang="en-US" b="0" i="0" u="none" strike="noStrike" baseline="0" dirty="0">
                <a:latin typeface="Calibri" panose="020F0502020204030204" pitchFamily="34" charset="0"/>
              </a:rPr>
              <a:t>By clipping noise peaks</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G4A03 (C) Page 5-21</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D77C13D-F847-7BA2-8B60-1EB65FF75FB1}"/>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24</a:t>
            </a:fld>
            <a:endParaRPr lang="en-US" sz="1200" b="1" dirty="0">
              <a:solidFill>
                <a:srgbClr val="23408E"/>
              </a:solidFill>
            </a:endParaRPr>
          </a:p>
        </p:txBody>
      </p:sp>
      <p:pic>
        <p:nvPicPr>
          <p:cNvPr id="6" name="Picture 5">
            <a:extLst>
              <a:ext uri="{FF2B5EF4-FFF2-40B4-BE49-F238E27FC236}">
                <a16:creationId xmlns:a16="http://schemas.microsoft.com/office/drawing/2014/main" id="{D195A63E-7992-987B-71DD-E90DE67332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852525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happens as a receiver’s noise reduction control level is increased?</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Received signals may become distorted</a:t>
            </a:r>
          </a:p>
          <a:p>
            <a:pPr marL="457200" indent="-457200">
              <a:buFont typeface="+mj-lt"/>
              <a:buAutoNum type="alphaUcPeriod"/>
            </a:pPr>
            <a:r>
              <a:rPr lang="en-US" b="0" i="0" u="none" strike="noStrike" baseline="0" dirty="0">
                <a:latin typeface="Calibri" panose="020F0502020204030204" pitchFamily="34" charset="0"/>
              </a:rPr>
              <a:t>Received frequency may become unstable</a:t>
            </a:r>
          </a:p>
          <a:p>
            <a:pPr marL="457200" indent="-457200">
              <a:buFont typeface="+mj-lt"/>
              <a:buAutoNum type="alphaUcPeriod"/>
            </a:pPr>
            <a:r>
              <a:rPr lang="en-US" b="0" i="0" u="none" strike="noStrike" baseline="0" dirty="0">
                <a:latin typeface="Calibri" panose="020F0502020204030204" pitchFamily="34" charset="0"/>
              </a:rPr>
              <a:t>CW signals may become severely attenuated</a:t>
            </a:r>
          </a:p>
          <a:p>
            <a:pPr marL="457200" indent="-457200">
              <a:buFont typeface="+mj-lt"/>
              <a:buAutoNum type="alphaUcPeriod"/>
            </a:pPr>
            <a:r>
              <a:rPr lang="en-US" b="0" i="0" u="none" strike="noStrike" baseline="0" dirty="0">
                <a:latin typeface="Calibri" panose="020F0502020204030204" pitchFamily="34" charset="0"/>
              </a:rPr>
              <a:t>Received frequency may shift several kHz</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G4A07 (A) Page 5-21</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A4D7CC8-E206-7FF5-DBCA-2DBDBC5C25F8}"/>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25</a:t>
            </a:fld>
            <a:endParaRPr lang="en-US" sz="1200" b="1" dirty="0">
              <a:solidFill>
                <a:srgbClr val="23408E"/>
              </a:solidFill>
            </a:endParaRPr>
          </a:p>
        </p:txBody>
      </p:sp>
      <p:pic>
        <p:nvPicPr>
          <p:cNvPr id="6" name="Picture 5">
            <a:extLst>
              <a:ext uri="{FF2B5EF4-FFF2-40B4-BE49-F238E27FC236}">
                <a16:creationId xmlns:a16="http://schemas.microsoft.com/office/drawing/2014/main" id="{F267A990-B53B-D74C-1ADD-BEDFBB39CF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197992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is the purpose of using a receive attenuator?</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To prevent receiver overload from strong incoming signals</a:t>
            </a:r>
          </a:p>
          <a:p>
            <a:pPr marL="457200" indent="-457200">
              <a:buFont typeface="+mj-lt"/>
              <a:buAutoNum type="alphaUcPeriod"/>
            </a:pPr>
            <a:r>
              <a:rPr lang="en-US" b="0" i="0" u="none" strike="noStrike" baseline="0" dirty="0">
                <a:latin typeface="Calibri" panose="020F0502020204030204" pitchFamily="34" charset="0"/>
              </a:rPr>
              <a:t>To reduce the transmitter power when driving a linear amplifier</a:t>
            </a:r>
          </a:p>
          <a:p>
            <a:pPr marL="457200" indent="-457200">
              <a:buFont typeface="+mj-lt"/>
              <a:buAutoNum type="alphaUcPeriod"/>
            </a:pPr>
            <a:r>
              <a:rPr lang="en-US" b="0" i="0" u="none" strike="noStrike" baseline="0" dirty="0">
                <a:latin typeface="Calibri" panose="020F0502020204030204" pitchFamily="34" charset="0"/>
              </a:rPr>
              <a:t>To reduce power consumption when operating from batteries</a:t>
            </a:r>
          </a:p>
          <a:p>
            <a:pPr marL="457200" indent="-457200">
              <a:buFont typeface="+mj-lt"/>
              <a:buAutoNum type="alphaUcPeriod"/>
            </a:pPr>
            <a:r>
              <a:rPr lang="en-US" b="0" i="0" u="none" strike="noStrike" baseline="0" dirty="0">
                <a:latin typeface="Calibri" panose="020F0502020204030204" pitchFamily="34" charset="0"/>
              </a:rPr>
              <a:t>To reduce excessive audio level on strong signals</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G4A13 (A) Page 5-20</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B7026D0-27CF-A398-FECE-1D4311B5EEFC}"/>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26</a:t>
            </a:fld>
            <a:endParaRPr lang="en-US" sz="1200" b="1" dirty="0">
              <a:solidFill>
                <a:srgbClr val="23408E"/>
              </a:solidFill>
            </a:endParaRPr>
          </a:p>
        </p:txBody>
      </p:sp>
      <p:pic>
        <p:nvPicPr>
          <p:cNvPr id="6" name="Picture 5">
            <a:extLst>
              <a:ext uri="{FF2B5EF4-FFF2-40B4-BE49-F238E27FC236}">
                <a16:creationId xmlns:a16="http://schemas.microsoft.com/office/drawing/2014/main" id="{9325F00F-592F-9E6F-9274-0F2A56EF6C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557496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does an S meter measure?</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Carrier suppression</a:t>
            </a:r>
          </a:p>
          <a:p>
            <a:pPr marL="457200" indent="-457200">
              <a:buFont typeface="+mj-lt"/>
              <a:buAutoNum type="alphaUcPeriod"/>
            </a:pPr>
            <a:r>
              <a:rPr lang="en-US" b="0" i="0" u="none" strike="noStrike" baseline="0" dirty="0">
                <a:latin typeface="Calibri" panose="020F0502020204030204" pitchFamily="34" charset="0"/>
              </a:rPr>
              <a:t>Impedance</a:t>
            </a:r>
          </a:p>
          <a:p>
            <a:pPr marL="457200" indent="-457200">
              <a:buFont typeface="+mj-lt"/>
              <a:buAutoNum type="alphaUcPeriod"/>
            </a:pPr>
            <a:r>
              <a:rPr lang="en-US" b="0" i="0" u="none" strike="noStrike" baseline="0" dirty="0">
                <a:latin typeface="Calibri" panose="020F0502020204030204" pitchFamily="34" charset="0"/>
              </a:rPr>
              <a:t>Received signal strength</a:t>
            </a:r>
          </a:p>
          <a:p>
            <a:pPr marL="457200" indent="-457200">
              <a:buFont typeface="+mj-lt"/>
              <a:buAutoNum type="alphaUcPeriod"/>
            </a:pPr>
            <a:r>
              <a:rPr lang="en-US" b="0" i="0" u="none" strike="noStrike" baseline="0" dirty="0">
                <a:latin typeface="Calibri" panose="020F0502020204030204" pitchFamily="34" charset="0"/>
              </a:rPr>
              <a:t>Transmitter power output</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G4D04 (C) Page 5-20</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73489A3-E319-165A-31BF-9377B387ACAD}"/>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27</a:t>
            </a:fld>
            <a:endParaRPr lang="en-US" sz="1200" b="1" dirty="0">
              <a:solidFill>
                <a:srgbClr val="23408E"/>
              </a:solidFill>
            </a:endParaRPr>
          </a:p>
        </p:txBody>
      </p:sp>
      <p:pic>
        <p:nvPicPr>
          <p:cNvPr id="6" name="Picture 5">
            <a:extLst>
              <a:ext uri="{FF2B5EF4-FFF2-40B4-BE49-F238E27FC236}">
                <a16:creationId xmlns:a16="http://schemas.microsoft.com/office/drawing/2014/main" id="{DE360DD4-560C-FC87-1967-A585FE7F97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247076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How does a signal that reads 20 dB over S9 compare to one that reads S9 on a receiver, assuming a properly calibrated S meter?</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It is 10 times less powerful</a:t>
            </a:r>
          </a:p>
          <a:p>
            <a:pPr marL="457200" indent="-457200">
              <a:buFont typeface="+mj-lt"/>
              <a:buAutoNum type="alphaUcPeriod"/>
            </a:pPr>
            <a:r>
              <a:rPr lang="en-US" b="0" i="0" u="none" strike="noStrike" baseline="0" dirty="0">
                <a:latin typeface="Calibri" panose="020F0502020204030204" pitchFamily="34" charset="0"/>
              </a:rPr>
              <a:t>It is 20 times less powerful</a:t>
            </a:r>
          </a:p>
          <a:p>
            <a:pPr marL="457200" indent="-457200">
              <a:buFont typeface="+mj-lt"/>
              <a:buAutoNum type="alphaUcPeriod"/>
            </a:pPr>
            <a:r>
              <a:rPr lang="en-US" b="0" i="0" u="none" strike="noStrike" baseline="0" dirty="0">
                <a:latin typeface="Calibri" panose="020F0502020204030204" pitchFamily="34" charset="0"/>
              </a:rPr>
              <a:t>It is 20 times more powerful</a:t>
            </a:r>
          </a:p>
          <a:p>
            <a:pPr marL="457200" indent="-457200">
              <a:buFont typeface="+mj-lt"/>
              <a:buAutoNum type="alphaUcPeriod"/>
            </a:pPr>
            <a:r>
              <a:rPr lang="en-US" b="0" i="0" u="none" strike="noStrike" baseline="0" dirty="0">
                <a:latin typeface="Calibri" panose="020F0502020204030204" pitchFamily="34" charset="0"/>
              </a:rPr>
              <a:t>It is 100 times more powerful</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G4D05 (D) Page 5-20</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DD258E-D95B-5B4A-0C3D-D5880423E060}"/>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28</a:t>
            </a:fld>
            <a:endParaRPr lang="en-US" sz="1200" b="1" dirty="0">
              <a:solidFill>
                <a:srgbClr val="23408E"/>
              </a:solidFill>
            </a:endParaRPr>
          </a:p>
        </p:txBody>
      </p:sp>
      <p:pic>
        <p:nvPicPr>
          <p:cNvPr id="6" name="Picture 5">
            <a:extLst>
              <a:ext uri="{FF2B5EF4-FFF2-40B4-BE49-F238E27FC236}">
                <a16:creationId xmlns:a16="http://schemas.microsoft.com/office/drawing/2014/main" id="{B973BA73-0530-18AA-A6DF-39E3FAFFB4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648649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How much change in signal strength is typically represented by one S unit?</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6 dB</a:t>
            </a:r>
          </a:p>
          <a:p>
            <a:pPr marL="457200" indent="-457200">
              <a:buFont typeface="+mj-lt"/>
              <a:buAutoNum type="alphaUcPeriod"/>
            </a:pPr>
            <a:r>
              <a:rPr lang="en-US" b="0" i="0" u="none" strike="noStrike" baseline="0" dirty="0">
                <a:latin typeface="Calibri" panose="020F0502020204030204" pitchFamily="34" charset="0"/>
              </a:rPr>
              <a:t>12 dB</a:t>
            </a:r>
          </a:p>
          <a:p>
            <a:pPr marL="457200" indent="-457200">
              <a:buFont typeface="+mj-lt"/>
              <a:buAutoNum type="alphaUcPeriod"/>
            </a:pPr>
            <a:r>
              <a:rPr lang="en-US" b="0" i="0" u="none" strike="noStrike" baseline="0" dirty="0">
                <a:latin typeface="Calibri" panose="020F0502020204030204" pitchFamily="34" charset="0"/>
              </a:rPr>
              <a:t>15 dB</a:t>
            </a:r>
          </a:p>
          <a:p>
            <a:pPr marL="457200" indent="-457200">
              <a:buFont typeface="+mj-lt"/>
              <a:buAutoNum type="alphaUcPeriod"/>
            </a:pPr>
            <a:r>
              <a:rPr lang="en-US" b="0" i="0" u="none" strike="noStrike" baseline="0" dirty="0">
                <a:latin typeface="Calibri" panose="020F0502020204030204" pitchFamily="34" charset="0"/>
              </a:rPr>
              <a:t>18 dB</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G4D06 (A) Page 5-20</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E40DB35-2EDC-60D9-A320-9D4CE788B521}"/>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29</a:t>
            </a:fld>
            <a:endParaRPr lang="en-US" sz="1200" b="1" dirty="0">
              <a:solidFill>
                <a:srgbClr val="23408E"/>
              </a:solidFill>
            </a:endParaRPr>
          </a:p>
        </p:txBody>
      </p:sp>
      <p:pic>
        <p:nvPicPr>
          <p:cNvPr id="6" name="Picture 5">
            <a:extLst>
              <a:ext uri="{FF2B5EF4-FFF2-40B4-BE49-F238E27FC236}">
                <a16:creationId xmlns:a16="http://schemas.microsoft.com/office/drawing/2014/main" id="{190883A6-08B0-5EAF-5274-216F22C881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3657262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75D46-717A-4475-8C4A-E718F8B32751}"/>
              </a:ext>
            </a:extLst>
          </p:cNvPr>
          <p:cNvSpPr>
            <a:spLocks noGrp="1"/>
          </p:cNvSpPr>
          <p:nvPr>
            <p:ph type="title"/>
          </p:nvPr>
        </p:nvSpPr>
        <p:spPr>
          <a:xfrm>
            <a:off x="609600" y="1828800"/>
            <a:ext cx="10972800" cy="4495800"/>
          </a:xfrm>
        </p:spPr>
        <p:txBody>
          <a:bodyPr>
            <a:normAutofit fontScale="90000"/>
          </a:bodyPr>
          <a:lstStyle/>
          <a:p>
            <a:pPr algn="ctr"/>
            <a:r>
              <a:rPr lang="en-US" sz="6000" b="1" dirty="0"/>
              <a:t>Chapter 5 Part 2 of 2</a:t>
            </a:r>
            <a:br>
              <a:rPr lang="en-US" sz="6000" b="1" dirty="0"/>
            </a:br>
            <a:br>
              <a:rPr lang="en-US" sz="3800" dirty="0"/>
            </a:br>
            <a:r>
              <a:rPr lang="en-US" dirty="0"/>
              <a:t>ARRL General Class</a:t>
            </a:r>
            <a:br>
              <a:rPr lang="en-US" dirty="0"/>
            </a:br>
            <a:r>
              <a:rPr lang="en-US" dirty="0"/>
              <a:t>Radio Signals &amp; Equipment</a:t>
            </a:r>
            <a:br>
              <a:rPr lang="en-US" dirty="0"/>
            </a:br>
            <a:r>
              <a:rPr lang="en-US" dirty="0"/>
              <a:t>Sections 5.4, 5.5</a:t>
            </a:r>
            <a:br>
              <a:rPr lang="en-US" dirty="0"/>
            </a:br>
            <a:br>
              <a:rPr lang="en-US" dirty="0"/>
            </a:br>
            <a:r>
              <a:rPr lang="en-US" sz="3200" dirty="0"/>
              <a:t>Receivers, HF Station Installation</a:t>
            </a:r>
            <a:br>
              <a:rPr lang="en-US" dirty="0"/>
            </a:br>
            <a:endParaRPr lang="en-US" dirty="0"/>
          </a:p>
        </p:txBody>
      </p:sp>
      <p:pic>
        <p:nvPicPr>
          <p:cNvPr id="3" name="Picture 2">
            <a:extLst>
              <a:ext uri="{FF2B5EF4-FFF2-40B4-BE49-F238E27FC236}">
                <a16:creationId xmlns:a16="http://schemas.microsoft.com/office/drawing/2014/main" id="{5777F4E3-155F-83B4-F78E-7E2583524E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33822822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How much must the power output of a transmitter be raised to change the S meter reading on a distant receiver from S8 to S9?</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Approximately 1.5 times</a:t>
            </a:r>
          </a:p>
          <a:p>
            <a:pPr marL="457200" indent="-457200">
              <a:buFont typeface="+mj-lt"/>
              <a:buAutoNum type="alphaUcPeriod"/>
            </a:pPr>
            <a:r>
              <a:rPr lang="en-US" b="0" i="0" u="none" strike="noStrike" baseline="0" dirty="0">
                <a:latin typeface="Calibri" panose="020F0502020204030204" pitchFamily="34" charset="0"/>
              </a:rPr>
              <a:t>Approximately 2 times</a:t>
            </a:r>
          </a:p>
          <a:p>
            <a:pPr marL="457200" indent="-457200">
              <a:buFont typeface="+mj-lt"/>
              <a:buAutoNum type="alphaUcPeriod"/>
            </a:pPr>
            <a:r>
              <a:rPr lang="en-US" b="0" i="0" u="none" strike="noStrike" baseline="0" dirty="0">
                <a:latin typeface="Calibri" panose="020F0502020204030204" pitchFamily="34" charset="0"/>
              </a:rPr>
              <a:t>Approximately 4 times</a:t>
            </a:r>
          </a:p>
          <a:p>
            <a:pPr marL="457200" indent="-457200">
              <a:buFont typeface="+mj-lt"/>
              <a:buAutoNum type="alphaUcPeriod"/>
            </a:pPr>
            <a:r>
              <a:rPr lang="en-US" b="0" i="0" u="none" strike="noStrike" baseline="0" dirty="0">
                <a:latin typeface="Calibri" panose="020F0502020204030204" pitchFamily="34" charset="0"/>
              </a:rPr>
              <a:t>Approximately 8 times</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G4D07 (C) Page 5-20</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472CCB-40A0-891E-F715-2248C05C94B0}"/>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30</a:t>
            </a:fld>
            <a:endParaRPr lang="en-US" sz="1200" b="1" dirty="0">
              <a:solidFill>
                <a:srgbClr val="23408E"/>
              </a:solidFill>
            </a:endParaRPr>
          </a:p>
        </p:txBody>
      </p:sp>
      <p:pic>
        <p:nvPicPr>
          <p:cNvPr id="6" name="Picture 5">
            <a:extLst>
              <a:ext uri="{FF2B5EF4-FFF2-40B4-BE49-F238E27FC236}">
                <a16:creationId xmlns:a16="http://schemas.microsoft.com/office/drawing/2014/main" id="{FD50B175-6199-63C5-5C53-2834DB79C0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864591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How is a product detector used?</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Used in test gear to detect spurious mixing products</a:t>
            </a:r>
          </a:p>
          <a:p>
            <a:pPr marL="457200" indent="-457200">
              <a:buFont typeface="+mj-lt"/>
              <a:buAutoNum type="alphaUcPeriod"/>
            </a:pPr>
            <a:r>
              <a:rPr lang="en-US" b="0" i="0" u="none" strike="noStrike" baseline="0" dirty="0">
                <a:latin typeface="Calibri" panose="020F0502020204030204" pitchFamily="34" charset="0"/>
              </a:rPr>
              <a:t>Used in transmitter to perform frequency multiplication</a:t>
            </a:r>
          </a:p>
          <a:p>
            <a:pPr marL="457200" indent="-457200">
              <a:buFont typeface="+mj-lt"/>
              <a:buAutoNum type="alphaUcPeriod"/>
            </a:pPr>
            <a:r>
              <a:rPr lang="en-US" b="0" i="0" u="none" strike="noStrike" baseline="0" dirty="0">
                <a:latin typeface="Calibri" panose="020F0502020204030204" pitchFamily="34" charset="0"/>
              </a:rPr>
              <a:t>Used in an FM receiver to filter out unwanted sidebands</a:t>
            </a:r>
          </a:p>
          <a:p>
            <a:pPr marL="457200" indent="-457200">
              <a:buFont typeface="+mj-lt"/>
              <a:buAutoNum type="alphaUcPeriod"/>
            </a:pPr>
            <a:r>
              <a:rPr lang="en-US" b="0" i="0" u="none" strike="noStrike" baseline="0" dirty="0">
                <a:latin typeface="Calibri" panose="020F0502020204030204" pitchFamily="34" charset="0"/>
              </a:rPr>
              <a:t>Used in a single sideband receiver to extract the modulated signal</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G7C04 (D) Page 5-18</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AA2FEAA-6A78-8566-BB00-EA4EF1AD3196}"/>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31</a:t>
            </a:fld>
            <a:endParaRPr lang="en-US" sz="1200" b="1" dirty="0">
              <a:solidFill>
                <a:srgbClr val="23408E"/>
              </a:solidFill>
            </a:endParaRPr>
          </a:p>
        </p:txBody>
      </p:sp>
      <p:pic>
        <p:nvPicPr>
          <p:cNvPr id="6" name="Picture 5">
            <a:extLst>
              <a:ext uri="{FF2B5EF4-FFF2-40B4-BE49-F238E27FC236}">
                <a16:creationId xmlns:a16="http://schemas.microsoft.com/office/drawing/2014/main" id="{A782207D-6C23-A565-7F39-5EC5921E7C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48491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of the following is an advantage of a digital signal processing (DSP) filter compared to an analog filter?</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A wide range of filter bandwidths and shapes can be created</a:t>
            </a:r>
          </a:p>
          <a:p>
            <a:pPr marL="457200" indent="-457200">
              <a:buFont typeface="+mj-lt"/>
              <a:buAutoNum type="alphaUcPeriod"/>
            </a:pPr>
            <a:r>
              <a:rPr lang="en-US" b="0" i="0" u="none" strike="noStrike" baseline="0" dirty="0">
                <a:latin typeface="Calibri" panose="020F0502020204030204" pitchFamily="34" charset="0"/>
              </a:rPr>
              <a:t>Fewer digital components are required</a:t>
            </a:r>
          </a:p>
          <a:p>
            <a:pPr marL="457200" indent="-457200">
              <a:buFont typeface="+mj-lt"/>
              <a:buAutoNum type="alphaUcPeriod"/>
            </a:pPr>
            <a:r>
              <a:rPr lang="en-US" b="0" i="0" u="none" strike="noStrike" baseline="0" dirty="0">
                <a:latin typeface="Calibri" panose="020F0502020204030204" pitchFamily="34" charset="0"/>
              </a:rPr>
              <a:t>Mixing products are greatly reduced</a:t>
            </a:r>
          </a:p>
          <a:p>
            <a:pPr marL="457200" indent="-457200">
              <a:buFont typeface="+mj-lt"/>
              <a:buAutoNum type="alphaUcPeriod"/>
            </a:pPr>
            <a:r>
              <a:rPr lang="en-US" b="0" i="0" u="none" strike="noStrike" baseline="0" dirty="0">
                <a:latin typeface="Calibri" panose="020F0502020204030204" pitchFamily="34" charset="0"/>
              </a:rPr>
              <a:t>The DSP filter is much more effective at VHF frequencies</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G7C06 (A) Page 5-19</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79AC683-7ACC-659B-7B88-343DBAAD3304}"/>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32</a:t>
            </a:fld>
            <a:endParaRPr lang="en-US" sz="1200" b="1" dirty="0">
              <a:solidFill>
                <a:srgbClr val="23408E"/>
              </a:solidFill>
            </a:endParaRPr>
          </a:p>
        </p:txBody>
      </p:sp>
      <p:pic>
        <p:nvPicPr>
          <p:cNvPr id="6" name="Picture 5">
            <a:extLst>
              <a:ext uri="{FF2B5EF4-FFF2-40B4-BE49-F238E27FC236}">
                <a16:creationId xmlns:a16="http://schemas.microsoft.com/office/drawing/2014/main" id="{495DD905-BE1E-DF90-CD04-9AE5889F68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540371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parameter affects receiver sensitivity?</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Input amplifier gain</a:t>
            </a:r>
          </a:p>
          <a:p>
            <a:pPr marL="457200" indent="-457200">
              <a:buFont typeface="+mj-lt"/>
              <a:buAutoNum type="alphaUcPeriod"/>
            </a:pPr>
            <a:r>
              <a:rPr lang="en-US" b="0" i="0" u="none" strike="noStrike" baseline="0" dirty="0">
                <a:latin typeface="Calibri" panose="020F0502020204030204" pitchFamily="34" charset="0"/>
              </a:rPr>
              <a:t>Demodulator stage bandwidth</a:t>
            </a:r>
          </a:p>
          <a:p>
            <a:pPr marL="457200" indent="-457200">
              <a:buFont typeface="+mj-lt"/>
              <a:buAutoNum type="alphaUcPeriod"/>
            </a:pPr>
            <a:r>
              <a:rPr lang="en-US" b="0" i="0" u="none" strike="noStrike" baseline="0" dirty="0">
                <a:latin typeface="Calibri" panose="020F0502020204030204" pitchFamily="34" charset="0"/>
              </a:rPr>
              <a:t>Input amplifier noise figure</a:t>
            </a:r>
          </a:p>
          <a:p>
            <a:pPr marL="457200" indent="-457200">
              <a:buFont typeface="+mj-lt"/>
              <a:buAutoNum type="alphaUcPeriod"/>
            </a:pPr>
            <a:r>
              <a:rPr lang="en-US" b="0" i="0" u="none" strike="noStrike" baseline="0" dirty="0">
                <a:latin typeface="Calibri" panose="020F0502020204030204" pitchFamily="34" charset="0"/>
              </a:rPr>
              <a:t>All these choices are correct</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G7C08 (D) Page 5-18</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3FF4A87-4C46-D2ED-2BA8-12C74DB753FD}"/>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33</a:t>
            </a:fld>
            <a:endParaRPr lang="en-US" sz="1200" b="1" dirty="0">
              <a:solidFill>
                <a:srgbClr val="23408E"/>
              </a:solidFill>
            </a:endParaRPr>
          </a:p>
        </p:txBody>
      </p:sp>
      <p:pic>
        <p:nvPicPr>
          <p:cNvPr id="6" name="Picture 5">
            <a:extLst>
              <a:ext uri="{FF2B5EF4-FFF2-40B4-BE49-F238E27FC236}">
                <a16:creationId xmlns:a16="http://schemas.microsoft.com/office/drawing/2014/main" id="{39F53029-2DC3-70E7-AF13-5672E184FA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748350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mixer input is varied or tuned to convert signals of different frequencies to an intermediate frequency (IF)?</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Image frequency</a:t>
            </a:r>
          </a:p>
          <a:p>
            <a:pPr marL="457200" indent="-457200">
              <a:buFont typeface="+mj-lt"/>
              <a:buAutoNum type="alphaUcPeriod"/>
            </a:pPr>
            <a:r>
              <a:rPr lang="en-US" b="0" i="0" u="none" strike="noStrike" baseline="0" dirty="0">
                <a:latin typeface="Calibri" panose="020F0502020204030204" pitchFamily="34" charset="0"/>
              </a:rPr>
              <a:t>Local oscillator</a:t>
            </a:r>
          </a:p>
          <a:p>
            <a:pPr marL="457200" indent="-457200">
              <a:buFont typeface="+mj-lt"/>
              <a:buAutoNum type="alphaUcPeriod"/>
            </a:pPr>
            <a:r>
              <a:rPr lang="en-US" b="0" i="0" u="none" strike="noStrike" baseline="0" dirty="0">
                <a:latin typeface="Calibri" panose="020F0502020204030204" pitchFamily="34" charset="0"/>
              </a:rPr>
              <a:t>RF input</a:t>
            </a:r>
          </a:p>
          <a:p>
            <a:pPr marL="457200" indent="-457200">
              <a:buFont typeface="+mj-lt"/>
              <a:buAutoNum type="alphaUcPeriod"/>
            </a:pPr>
            <a:r>
              <a:rPr lang="en-US" b="0" i="0" u="none" strike="noStrike" baseline="0" dirty="0">
                <a:latin typeface="Calibri" panose="020F0502020204030204" pitchFamily="34" charset="0"/>
              </a:rPr>
              <a:t>Beat frequency oscillator</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G8B01 (B) Page 5-17</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A75447D-792B-4B9B-CDA1-F939DA0F7C72}"/>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34</a:t>
            </a:fld>
            <a:endParaRPr lang="en-US" sz="1200" b="1" dirty="0">
              <a:solidFill>
                <a:srgbClr val="23408E"/>
              </a:solidFill>
            </a:endParaRPr>
          </a:p>
        </p:txBody>
      </p:sp>
      <p:pic>
        <p:nvPicPr>
          <p:cNvPr id="6" name="Picture 5">
            <a:extLst>
              <a:ext uri="{FF2B5EF4-FFF2-40B4-BE49-F238E27FC236}">
                <a16:creationId xmlns:a16="http://schemas.microsoft.com/office/drawing/2014/main" id="{521F73C1-6E7F-6353-0799-93DE77D0B4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3423634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is the term for interference from a signal at twice the IF frequency from the desired signal?</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Quadrature response</a:t>
            </a:r>
          </a:p>
          <a:p>
            <a:pPr marL="457200" indent="-457200">
              <a:buFont typeface="+mj-lt"/>
              <a:buAutoNum type="alphaUcPeriod"/>
            </a:pPr>
            <a:r>
              <a:rPr lang="en-US" b="0" i="0" u="none" strike="noStrike" baseline="0" dirty="0">
                <a:latin typeface="Calibri" panose="020F0502020204030204" pitchFamily="34" charset="0"/>
              </a:rPr>
              <a:t>Image response</a:t>
            </a:r>
          </a:p>
          <a:p>
            <a:pPr marL="457200" indent="-457200">
              <a:buFont typeface="+mj-lt"/>
              <a:buAutoNum type="alphaUcPeriod"/>
            </a:pPr>
            <a:r>
              <a:rPr lang="en-US" b="0" i="0" u="none" strike="noStrike" baseline="0" dirty="0">
                <a:latin typeface="Calibri" panose="020F0502020204030204" pitchFamily="34" charset="0"/>
              </a:rPr>
              <a:t>Mixer interference</a:t>
            </a:r>
          </a:p>
          <a:p>
            <a:pPr marL="457200" indent="-457200">
              <a:buFont typeface="+mj-lt"/>
              <a:buAutoNum type="alphaUcPeriod"/>
            </a:pPr>
            <a:r>
              <a:rPr lang="en-US" b="0" i="0" u="none" strike="noStrike" baseline="0" dirty="0">
                <a:latin typeface="Calibri" panose="020F0502020204030204" pitchFamily="34" charset="0"/>
              </a:rPr>
              <a:t>Intermediate interference</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G8B02 (B) Page 5-18</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D505929-B864-2322-742F-C6913CA7EDD4}"/>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35</a:t>
            </a:fld>
            <a:endParaRPr lang="en-US" sz="1200" b="1" dirty="0">
              <a:solidFill>
                <a:srgbClr val="23408E"/>
              </a:solidFill>
            </a:endParaRPr>
          </a:p>
        </p:txBody>
      </p:sp>
      <p:pic>
        <p:nvPicPr>
          <p:cNvPr id="6" name="Picture 5">
            <a:extLst>
              <a:ext uri="{FF2B5EF4-FFF2-40B4-BE49-F238E27FC236}">
                <a16:creationId xmlns:a16="http://schemas.microsoft.com/office/drawing/2014/main" id="{2DC2AF9D-5257-00EA-6F6B-EEF4239D14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726311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Why is it good to match receiver bandwidth to the bandwidth of the operating mode?</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It is required by FCC rules</a:t>
            </a:r>
          </a:p>
          <a:p>
            <a:pPr marL="457200" indent="-457200">
              <a:buFont typeface="+mj-lt"/>
              <a:buAutoNum type="alphaUcPeriod"/>
            </a:pPr>
            <a:r>
              <a:rPr lang="en-US" b="0" i="0" u="none" strike="noStrike" baseline="0" dirty="0">
                <a:latin typeface="Calibri" panose="020F0502020204030204" pitchFamily="34" charset="0"/>
              </a:rPr>
              <a:t>It minimizes power consumption in the receiver</a:t>
            </a:r>
          </a:p>
          <a:p>
            <a:pPr marL="457200" indent="-457200">
              <a:buFont typeface="+mj-lt"/>
              <a:buAutoNum type="alphaUcPeriod"/>
            </a:pPr>
            <a:r>
              <a:rPr lang="en-US" b="0" i="0" u="none" strike="noStrike" baseline="0" dirty="0">
                <a:latin typeface="Calibri" panose="020F0502020204030204" pitchFamily="34" charset="0"/>
              </a:rPr>
              <a:t>It improves impedance matching of the antenna</a:t>
            </a:r>
          </a:p>
          <a:p>
            <a:pPr marL="457200" indent="-457200">
              <a:buFont typeface="+mj-lt"/>
              <a:buAutoNum type="alphaUcPeriod"/>
            </a:pPr>
            <a:r>
              <a:rPr lang="en-US" b="0" i="0" u="none" strike="noStrike" baseline="0" dirty="0">
                <a:latin typeface="Calibri" panose="020F0502020204030204" pitchFamily="34" charset="0"/>
              </a:rPr>
              <a:t>It results in the best signal-to-noise ratio</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G8B09 (D) Page 5-19</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B4E0038-865D-A3EF-9F7E-0EAAF113E03C}"/>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36</a:t>
            </a:fld>
            <a:endParaRPr lang="en-US" sz="1200" b="1" dirty="0">
              <a:solidFill>
                <a:srgbClr val="23408E"/>
              </a:solidFill>
            </a:endParaRPr>
          </a:p>
        </p:txBody>
      </p:sp>
      <p:pic>
        <p:nvPicPr>
          <p:cNvPr id="6" name="Picture 5">
            <a:extLst>
              <a:ext uri="{FF2B5EF4-FFF2-40B4-BE49-F238E27FC236}">
                <a16:creationId xmlns:a16="http://schemas.microsoft.com/office/drawing/2014/main" id="{FB8CA00F-70DD-29C8-9832-7C9188B7B6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448701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BC4C5-A36A-41E4-BF9E-0973FB4081BE}"/>
              </a:ext>
            </a:extLst>
          </p:cNvPr>
          <p:cNvSpPr>
            <a:spLocks noGrp="1"/>
          </p:cNvSpPr>
          <p:nvPr>
            <p:ph type="title"/>
          </p:nvPr>
        </p:nvSpPr>
        <p:spPr/>
        <p:txBody>
          <a:bodyPr>
            <a:normAutofit fontScale="90000"/>
          </a:bodyPr>
          <a:lstStyle/>
          <a:p>
            <a:pPr algn="ctr"/>
            <a:r>
              <a:rPr lang="en-US" sz="6000" b="1" dirty="0"/>
              <a:t>Section 5.5</a:t>
            </a:r>
            <a:br>
              <a:rPr lang="en-US" dirty="0"/>
            </a:br>
            <a:r>
              <a:rPr lang="en-US" dirty="0"/>
              <a:t>HF Station Installation</a:t>
            </a:r>
          </a:p>
        </p:txBody>
      </p:sp>
      <p:sp>
        <p:nvSpPr>
          <p:cNvPr id="3" name="Content Placeholder 2">
            <a:extLst>
              <a:ext uri="{FF2B5EF4-FFF2-40B4-BE49-F238E27FC236}">
                <a16:creationId xmlns:a16="http://schemas.microsoft.com/office/drawing/2014/main" id="{706A7F63-286D-47EB-BDC7-89C736B8D8D0}"/>
              </a:ext>
            </a:extLst>
          </p:cNvPr>
          <p:cNvSpPr>
            <a:spLocks noGrp="1"/>
          </p:cNvSpPr>
          <p:nvPr>
            <p:ph idx="1"/>
          </p:nvPr>
        </p:nvSpPr>
        <p:spPr>
          <a:xfrm>
            <a:off x="838200" y="2105025"/>
            <a:ext cx="10515600" cy="4071938"/>
          </a:xfrm>
        </p:spPr>
        <p:txBody>
          <a:bodyPr/>
          <a:lstStyle/>
          <a:p>
            <a:r>
              <a:rPr lang="en-US" dirty="0"/>
              <a:t>HF operating, with longer wavelengths and higher field strengths, makes grounding and interference control much more important</a:t>
            </a:r>
          </a:p>
          <a:p>
            <a:r>
              <a:rPr lang="en-US" dirty="0"/>
              <a:t>The General Exam focuses on three related areas …</a:t>
            </a:r>
          </a:p>
          <a:p>
            <a:pPr lvl="1"/>
            <a:r>
              <a:rPr lang="en-US" dirty="0"/>
              <a:t>Mobile installations</a:t>
            </a:r>
          </a:p>
          <a:p>
            <a:pPr lvl="1"/>
            <a:r>
              <a:rPr lang="en-US" dirty="0"/>
              <a:t>RF grounding</a:t>
            </a:r>
          </a:p>
          <a:p>
            <a:pPr lvl="1"/>
            <a:r>
              <a:rPr lang="en-US" dirty="0"/>
              <a:t>RF interference</a:t>
            </a:r>
          </a:p>
        </p:txBody>
      </p:sp>
      <p:pic>
        <p:nvPicPr>
          <p:cNvPr id="4" name="Picture 3">
            <a:extLst>
              <a:ext uri="{FF2B5EF4-FFF2-40B4-BE49-F238E27FC236}">
                <a16:creationId xmlns:a16="http://schemas.microsoft.com/office/drawing/2014/main" id="{DD62D2B7-9249-9FBA-F1F7-A5DFC07B6A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3469064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6DED9-68EE-4AB9-8317-01757AE00721}"/>
              </a:ext>
            </a:extLst>
          </p:cNvPr>
          <p:cNvSpPr>
            <a:spLocks noGrp="1"/>
          </p:cNvSpPr>
          <p:nvPr>
            <p:ph type="title"/>
          </p:nvPr>
        </p:nvSpPr>
        <p:spPr>
          <a:xfrm>
            <a:off x="838200" y="365125"/>
            <a:ext cx="10515600" cy="974577"/>
          </a:xfrm>
        </p:spPr>
        <p:txBody>
          <a:bodyPr/>
          <a:lstStyle/>
          <a:p>
            <a:r>
              <a:rPr lang="en-US" dirty="0"/>
              <a:t>Mobile Installations – Power Connections</a:t>
            </a:r>
          </a:p>
        </p:txBody>
      </p:sp>
      <p:sp>
        <p:nvSpPr>
          <p:cNvPr id="3" name="Content Placeholder 2">
            <a:extLst>
              <a:ext uri="{FF2B5EF4-FFF2-40B4-BE49-F238E27FC236}">
                <a16:creationId xmlns:a16="http://schemas.microsoft.com/office/drawing/2014/main" id="{CDEB0A60-8D11-4505-8CAC-4FCF88667BEE}"/>
              </a:ext>
            </a:extLst>
          </p:cNvPr>
          <p:cNvSpPr>
            <a:spLocks noGrp="1"/>
          </p:cNvSpPr>
          <p:nvPr>
            <p:ph idx="1"/>
          </p:nvPr>
        </p:nvSpPr>
        <p:spPr>
          <a:xfrm>
            <a:off x="838200" y="1233083"/>
            <a:ext cx="10515600" cy="3586347"/>
          </a:xfrm>
        </p:spPr>
        <p:txBody>
          <a:bodyPr/>
          <a:lstStyle/>
          <a:p>
            <a:r>
              <a:rPr lang="en-US" dirty="0"/>
              <a:t>Mobile radios that can output 100 W require solid power connections capable of supplying 20 A or more</a:t>
            </a:r>
          </a:p>
          <a:p>
            <a:pPr lvl="1"/>
            <a:r>
              <a:rPr lang="en-US" dirty="0"/>
              <a:t>Solid state radios perform unpredictably with input voltage drops below the specified minimum power supply voltage</a:t>
            </a:r>
          </a:p>
          <a:p>
            <a:r>
              <a:rPr lang="en-US" dirty="0"/>
              <a:t>Best power connection is direct to battery, heavy gauge wire, with both leads fused</a:t>
            </a:r>
          </a:p>
          <a:p>
            <a:pPr lvl="1"/>
            <a:r>
              <a:rPr lang="en-US" dirty="0"/>
              <a:t>Do NOT use cigarette lighter or aux socket … usually rated for only a few amperes … insufficient to supply a 100 W HF radio</a:t>
            </a:r>
            <a:r>
              <a:rPr lang="en-US" dirty="0">
                <a:solidFill>
                  <a:srgbClr val="C00000"/>
                </a:solidFill>
              </a:rPr>
              <a:t>*</a:t>
            </a:r>
          </a:p>
        </p:txBody>
      </p:sp>
      <p:pic>
        <p:nvPicPr>
          <p:cNvPr id="4" name="Picture 3">
            <a:extLst>
              <a:ext uri="{FF2B5EF4-FFF2-40B4-BE49-F238E27FC236}">
                <a16:creationId xmlns:a16="http://schemas.microsoft.com/office/drawing/2014/main" id="{3D1D3465-F365-0F76-6CDF-F9EC5C7A33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
        <p:nvSpPr>
          <p:cNvPr id="5" name="TextBox 4">
            <a:extLst>
              <a:ext uri="{FF2B5EF4-FFF2-40B4-BE49-F238E27FC236}">
                <a16:creationId xmlns:a16="http://schemas.microsoft.com/office/drawing/2014/main" id="{147906ED-1B33-7AAA-99B4-B5406108642D}"/>
              </a:ext>
            </a:extLst>
          </p:cNvPr>
          <p:cNvSpPr txBox="1"/>
          <p:nvPr/>
        </p:nvSpPr>
        <p:spPr>
          <a:xfrm>
            <a:off x="306573" y="4581087"/>
            <a:ext cx="5789427" cy="1200329"/>
          </a:xfrm>
          <a:prstGeom prst="rect">
            <a:avLst/>
          </a:prstGeom>
          <a:noFill/>
        </p:spPr>
        <p:txBody>
          <a:bodyPr wrap="square" rtlCol="0">
            <a:spAutoFit/>
          </a:bodyPr>
          <a:lstStyle/>
          <a:p>
            <a:r>
              <a:rPr lang="en-US" i="1" dirty="0">
                <a:solidFill>
                  <a:srgbClr val="C00000"/>
                </a:solidFill>
              </a:rPr>
              <a:t>*</a:t>
            </a:r>
            <a:r>
              <a:rPr lang="en-US" i="1" dirty="0"/>
              <a:t> If you have an older vehicle … something from the 1980’s, for example … it may have an old-fashioned cigarette lighter socket rated with enough amps to power your radio. But, confirm with BOTH owner’s manuals before you try it.</a:t>
            </a:r>
          </a:p>
        </p:txBody>
      </p:sp>
      <p:sp>
        <p:nvSpPr>
          <p:cNvPr id="7" name="TextBox 6">
            <a:extLst>
              <a:ext uri="{FF2B5EF4-FFF2-40B4-BE49-F238E27FC236}">
                <a16:creationId xmlns:a16="http://schemas.microsoft.com/office/drawing/2014/main" id="{D55A4162-8C0B-D9BD-D201-65CCBB2DB884}"/>
              </a:ext>
            </a:extLst>
          </p:cNvPr>
          <p:cNvSpPr txBox="1"/>
          <p:nvPr/>
        </p:nvSpPr>
        <p:spPr>
          <a:xfrm>
            <a:off x="7793665" y="5267305"/>
            <a:ext cx="4242391" cy="646331"/>
          </a:xfrm>
          <a:prstGeom prst="rect">
            <a:avLst/>
          </a:prstGeom>
          <a:noFill/>
        </p:spPr>
        <p:txBody>
          <a:bodyPr wrap="square" rtlCol="0">
            <a:spAutoFit/>
          </a:bodyPr>
          <a:lstStyle/>
          <a:p>
            <a:pPr algn="ctr"/>
            <a:r>
              <a:rPr lang="en-US" b="1" dirty="0">
                <a:solidFill>
                  <a:srgbClr val="23408E"/>
                </a:solidFill>
                <a:latin typeface="Comic Sans MS" panose="030F0702030302020204" pitchFamily="66" charset="0"/>
              </a:rPr>
              <a:t>Every machine, operated WRONGLY enough, becomes a SMOKE machine!</a:t>
            </a:r>
          </a:p>
        </p:txBody>
      </p:sp>
      <p:grpSp>
        <p:nvGrpSpPr>
          <p:cNvPr id="6" name="Group 5">
            <a:extLst>
              <a:ext uri="{FF2B5EF4-FFF2-40B4-BE49-F238E27FC236}">
                <a16:creationId xmlns:a16="http://schemas.microsoft.com/office/drawing/2014/main" id="{79C29309-46ED-49D6-528B-0373CB1A5CBB}"/>
              </a:ext>
            </a:extLst>
          </p:cNvPr>
          <p:cNvGrpSpPr/>
          <p:nvPr/>
        </p:nvGrpSpPr>
        <p:grpSpPr>
          <a:xfrm>
            <a:off x="8718697" y="6858000"/>
            <a:ext cx="2211572" cy="2248397"/>
            <a:chOff x="4867103" y="2609735"/>
            <a:chExt cx="849299" cy="1341372"/>
          </a:xfrm>
        </p:grpSpPr>
        <p:pic>
          <p:nvPicPr>
            <p:cNvPr id="8" name="Picture 7">
              <a:extLst>
                <a:ext uri="{FF2B5EF4-FFF2-40B4-BE49-F238E27FC236}">
                  <a16:creationId xmlns:a16="http://schemas.microsoft.com/office/drawing/2014/main" id="{9EDE8347-19C5-73FA-4A01-3E32B3174A63}"/>
                </a:ext>
              </a:extLst>
            </p:cNvPr>
            <p:cNvPicPr>
              <a:picLocks noChangeAspect="1"/>
            </p:cNvPicPr>
            <p:nvPr/>
          </p:nvPicPr>
          <p:blipFill>
            <a:blip r:embed="rId3"/>
            <a:stretch>
              <a:fillRect/>
            </a:stretch>
          </p:blipFill>
          <p:spPr>
            <a:xfrm>
              <a:off x="4867103" y="2609735"/>
              <a:ext cx="849299" cy="566199"/>
            </a:xfrm>
            <a:prstGeom prst="rect">
              <a:avLst/>
            </a:prstGeom>
          </p:spPr>
        </p:pic>
        <p:pic>
          <p:nvPicPr>
            <p:cNvPr id="9" name="Picture 8">
              <a:extLst>
                <a:ext uri="{FF2B5EF4-FFF2-40B4-BE49-F238E27FC236}">
                  <a16:creationId xmlns:a16="http://schemas.microsoft.com/office/drawing/2014/main" id="{F7A0AAA0-E4D2-2683-8801-4970D800BA04}"/>
                </a:ext>
              </a:extLst>
            </p:cNvPr>
            <p:cNvPicPr>
              <a:picLocks noChangeAspect="1"/>
            </p:cNvPicPr>
            <p:nvPr/>
          </p:nvPicPr>
          <p:blipFill>
            <a:blip r:embed="rId3"/>
            <a:stretch>
              <a:fillRect/>
            </a:stretch>
          </p:blipFill>
          <p:spPr>
            <a:xfrm>
              <a:off x="5035397" y="3175934"/>
              <a:ext cx="512710" cy="341806"/>
            </a:xfrm>
            <a:prstGeom prst="rect">
              <a:avLst/>
            </a:prstGeom>
          </p:spPr>
        </p:pic>
        <p:pic>
          <p:nvPicPr>
            <p:cNvPr id="10" name="Picture 9">
              <a:extLst>
                <a:ext uri="{FF2B5EF4-FFF2-40B4-BE49-F238E27FC236}">
                  <a16:creationId xmlns:a16="http://schemas.microsoft.com/office/drawing/2014/main" id="{41B924C9-843C-7B75-BB0D-17DB68929419}"/>
                </a:ext>
              </a:extLst>
            </p:cNvPr>
            <p:cNvPicPr>
              <a:picLocks noChangeAspect="1"/>
            </p:cNvPicPr>
            <p:nvPr/>
          </p:nvPicPr>
          <p:blipFill>
            <a:blip r:embed="rId3"/>
            <a:stretch>
              <a:fillRect/>
            </a:stretch>
          </p:blipFill>
          <p:spPr>
            <a:xfrm>
              <a:off x="5125153" y="3546504"/>
              <a:ext cx="333197" cy="222131"/>
            </a:xfrm>
            <a:prstGeom prst="rect">
              <a:avLst/>
            </a:prstGeom>
          </p:spPr>
        </p:pic>
        <p:pic>
          <p:nvPicPr>
            <p:cNvPr id="11" name="Picture 10">
              <a:extLst>
                <a:ext uri="{FF2B5EF4-FFF2-40B4-BE49-F238E27FC236}">
                  <a16:creationId xmlns:a16="http://schemas.microsoft.com/office/drawing/2014/main" id="{BEDB16EA-96DD-25ED-216D-A08F6EE42C36}"/>
                </a:ext>
              </a:extLst>
            </p:cNvPr>
            <p:cNvPicPr>
              <a:picLocks noChangeAspect="1"/>
            </p:cNvPicPr>
            <p:nvPr/>
          </p:nvPicPr>
          <p:blipFill>
            <a:blip r:embed="rId3"/>
            <a:stretch>
              <a:fillRect/>
            </a:stretch>
          </p:blipFill>
          <p:spPr>
            <a:xfrm>
              <a:off x="5170030" y="3788813"/>
              <a:ext cx="243441" cy="162294"/>
            </a:xfrm>
            <a:prstGeom prst="rect">
              <a:avLst/>
            </a:prstGeom>
          </p:spPr>
        </p:pic>
      </p:grpSp>
    </p:spTree>
    <p:extLst>
      <p:ext uri="{BB962C8B-B14F-4D97-AF65-F5344CB8AC3E}">
        <p14:creationId xmlns:p14="http://schemas.microsoft.com/office/powerpoint/2010/main" val="1956622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randombar(horizontal)">
                                      <p:cBhvr>
                                        <p:cTn id="31" dur="5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randombar(horizontal)">
                                      <p:cBhvr>
                                        <p:cTn id="36" dur="500"/>
                                        <p:tgtEl>
                                          <p:spTgt spid="7"/>
                                        </p:tgtEl>
                                      </p:cBhvr>
                                    </p:animEffect>
                                  </p:childTnLst>
                                </p:cTn>
                              </p:par>
                              <p:par>
                                <p:cTn id="37" presetID="64" presetClass="path" presetSubtype="0" accel="50000" decel="50000" fill="hold" nodeType="withEffect">
                                  <p:stCondLst>
                                    <p:cond delay="0"/>
                                  </p:stCondLst>
                                  <p:childTnLst>
                                    <p:animMotion origin="layout" path="M 0.00117 0.19815 L 0.00924 -1.33704 " pathEditMode="relative" rAng="0" ptsTypes="AA">
                                      <p:cBhvr>
                                        <p:cTn id="38" dur="5000" fill="hold"/>
                                        <p:tgtEl>
                                          <p:spTgt spid="6"/>
                                        </p:tgtEl>
                                        <p:attrNameLst>
                                          <p:attrName>ppt_x</p:attrName>
                                          <p:attrName>ppt_y</p:attrName>
                                        </p:attrNameLst>
                                      </p:cBhvr>
                                      <p:rCtr x="404" y="-7675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P spid="7"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CF341-2FEE-42D7-B523-7130CDF2787D}"/>
              </a:ext>
            </a:extLst>
          </p:cNvPr>
          <p:cNvSpPr>
            <a:spLocks noGrp="1"/>
          </p:cNvSpPr>
          <p:nvPr>
            <p:ph type="title"/>
          </p:nvPr>
        </p:nvSpPr>
        <p:spPr/>
        <p:txBody>
          <a:bodyPr/>
          <a:lstStyle/>
          <a:p>
            <a:r>
              <a:rPr lang="en-US" dirty="0"/>
              <a:t>Mobile Installations – Antenna Connections</a:t>
            </a:r>
          </a:p>
        </p:txBody>
      </p:sp>
      <p:sp>
        <p:nvSpPr>
          <p:cNvPr id="3" name="Content Placeholder 2">
            <a:extLst>
              <a:ext uri="{FF2B5EF4-FFF2-40B4-BE49-F238E27FC236}">
                <a16:creationId xmlns:a16="http://schemas.microsoft.com/office/drawing/2014/main" id="{F9BD4E9E-C170-42D4-A884-C7269EA3D79B}"/>
              </a:ext>
            </a:extLst>
          </p:cNvPr>
          <p:cNvSpPr>
            <a:spLocks noGrp="1"/>
          </p:cNvSpPr>
          <p:nvPr>
            <p:ph idx="1"/>
          </p:nvPr>
        </p:nvSpPr>
        <p:spPr/>
        <p:txBody>
          <a:bodyPr/>
          <a:lstStyle/>
          <a:p>
            <a:r>
              <a:rPr lang="en-US" dirty="0"/>
              <a:t>A limitation of mobile installations is that electrically short (smaller in terms of wavelength) antennas are less efficient that full-sized ones</a:t>
            </a:r>
          </a:p>
          <a:p>
            <a:pPr lvl="1"/>
            <a:r>
              <a:rPr lang="en-US" dirty="0"/>
              <a:t>Particularly true on lower frequency bands</a:t>
            </a:r>
          </a:p>
          <a:p>
            <a:r>
              <a:rPr lang="en-US" dirty="0"/>
              <a:t>Tips to improve antenna performance</a:t>
            </a:r>
          </a:p>
          <a:p>
            <a:pPr lvl="1"/>
            <a:r>
              <a:rPr lang="en-US" dirty="0"/>
              <a:t>Use most efficient antenna you can</a:t>
            </a:r>
          </a:p>
          <a:p>
            <a:pPr lvl="1"/>
            <a:r>
              <a:rPr lang="en-US" dirty="0"/>
              <a:t>Make sure your ground connections to vehicle are solid</a:t>
            </a:r>
          </a:p>
          <a:p>
            <a:pPr lvl="1"/>
            <a:r>
              <a:rPr lang="en-US" dirty="0"/>
              <a:t>Mount antenna where it is clear of metal surfaces</a:t>
            </a:r>
          </a:p>
        </p:txBody>
      </p:sp>
      <p:pic>
        <p:nvPicPr>
          <p:cNvPr id="4" name="Picture 3">
            <a:extLst>
              <a:ext uri="{FF2B5EF4-FFF2-40B4-BE49-F238E27FC236}">
                <a16:creationId xmlns:a16="http://schemas.microsoft.com/office/drawing/2014/main" id="{614CADE0-EA42-4C8C-D90D-ECF0CBE78C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1715730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D4C992-E26F-4019-B88A-6BAD63A99F03}"/>
              </a:ext>
            </a:extLst>
          </p:cNvPr>
          <p:cNvSpPr>
            <a:spLocks noGrp="1"/>
          </p:cNvSpPr>
          <p:nvPr>
            <p:ph type="title"/>
          </p:nvPr>
        </p:nvSpPr>
        <p:spPr/>
        <p:txBody>
          <a:bodyPr>
            <a:normAutofit fontScale="90000"/>
          </a:bodyPr>
          <a:lstStyle/>
          <a:p>
            <a:pPr algn="ctr"/>
            <a:r>
              <a:rPr lang="en-US" sz="6000" b="1" dirty="0"/>
              <a:t>Section 5.4</a:t>
            </a:r>
            <a:br>
              <a:rPr lang="en-US" dirty="0"/>
            </a:br>
            <a:r>
              <a:rPr lang="en-US" dirty="0"/>
              <a:t>Superheterodyne Receivers</a:t>
            </a:r>
          </a:p>
        </p:txBody>
      </p:sp>
      <p:sp>
        <p:nvSpPr>
          <p:cNvPr id="4" name="Content Placeholder 3">
            <a:extLst>
              <a:ext uri="{FF2B5EF4-FFF2-40B4-BE49-F238E27FC236}">
                <a16:creationId xmlns:a16="http://schemas.microsoft.com/office/drawing/2014/main" id="{C834C03E-B869-4185-BB12-203D1AC72707}"/>
              </a:ext>
            </a:extLst>
          </p:cNvPr>
          <p:cNvSpPr>
            <a:spLocks noGrp="1"/>
          </p:cNvSpPr>
          <p:nvPr>
            <p:ph idx="1"/>
          </p:nvPr>
        </p:nvSpPr>
        <p:spPr>
          <a:xfrm>
            <a:off x="609600" y="2057400"/>
            <a:ext cx="10972800" cy="4492822"/>
          </a:xfrm>
        </p:spPr>
        <p:txBody>
          <a:bodyPr/>
          <a:lstStyle/>
          <a:p>
            <a:r>
              <a:rPr lang="en-US" dirty="0"/>
              <a:t>Most receivers used by today’s amateurs are </a:t>
            </a:r>
            <a:r>
              <a:rPr lang="en-US" i="1" dirty="0">
                <a:solidFill>
                  <a:srgbClr val="C00000"/>
                </a:solidFill>
              </a:rPr>
              <a:t>superheterodyne</a:t>
            </a:r>
          </a:p>
          <a:p>
            <a:r>
              <a:rPr lang="en-US" dirty="0"/>
              <a:t>Received signals are incredibly weak – on the order of nano or picowatts</a:t>
            </a:r>
          </a:p>
          <a:p>
            <a:pPr lvl="1"/>
            <a:r>
              <a:rPr lang="en-US" dirty="0"/>
              <a:t>Received signals are first strengthened by the </a:t>
            </a:r>
            <a:r>
              <a:rPr lang="en-US" i="1" dirty="0">
                <a:solidFill>
                  <a:srgbClr val="C00000"/>
                </a:solidFill>
              </a:rPr>
              <a:t>RF amplifier</a:t>
            </a:r>
            <a:r>
              <a:rPr lang="en-US" dirty="0"/>
              <a:t>, then applied to the RF input of a mixer</a:t>
            </a:r>
          </a:p>
          <a:p>
            <a:pPr lvl="1"/>
            <a:r>
              <a:rPr lang="en-US" dirty="0"/>
              <a:t>The </a:t>
            </a:r>
            <a:r>
              <a:rPr lang="en-US" i="1" dirty="0">
                <a:solidFill>
                  <a:srgbClr val="C00000"/>
                </a:solidFill>
              </a:rPr>
              <a:t>local oscillator </a:t>
            </a:r>
            <a:r>
              <a:rPr lang="en-US" dirty="0"/>
              <a:t>(LO) is adjusted so that the desired signal creates a mixing product at the </a:t>
            </a:r>
            <a:r>
              <a:rPr lang="en-US" i="1" dirty="0">
                <a:solidFill>
                  <a:srgbClr val="C00000"/>
                </a:solidFill>
              </a:rPr>
              <a:t>intermediate frequency </a:t>
            </a:r>
            <a:r>
              <a:rPr lang="en-US" dirty="0"/>
              <a:t>(IF)</a:t>
            </a:r>
          </a:p>
          <a:p>
            <a:pPr lvl="1"/>
            <a:r>
              <a:rPr lang="en-US" dirty="0"/>
              <a:t>A </a:t>
            </a:r>
            <a:r>
              <a:rPr lang="en-US" i="1" dirty="0">
                <a:solidFill>
                  <a:srgbClr val="C00000"/>
                </a:solidFill>
              </a:rPr>
              <a:t>detector</a:t>
            </a:r>
            <a:r>
              <a:rPr lang="en-US" dirty="0"/>
              <a:t> or </a:t>
            </a:r>
            <a:r>
              <a:rPr lang="en-US" i="1" dirty="0">
                <a:solidFill>
                  <a:srgbClr val="C00000"/>
                </a:solidFill>
              </a:rPr>
              <a:t>demodulator</a:t>
            </a:r>
            <a:r>
              <a:rPr lang="en-US" dirty="0"/>
              <a:t> stage follows the IF to recover the modulating information</a:t>
            </a:r>
          </a:p>
          <a:p>
            <a:pPr lvl="1"/>
            <a:r>
              <a:rPr lang="en-US" dirty="0"/>
              <a:t>Input amplifier gain, demodulator stage bandwidth, and input amplifier noise can all affect receiver sensitivity</a:t>
            </a:r>
          </a:p>
          <a:p>
            <a:pPr lvl="1"/>
            <a:endParaRPr lang="en-US" dirty="0"/>
          </a:p>
          <a:p>
            <a:pPr lvl="1"/>
            <a:endParaRPr lang="en-US" dirty="0"/>
          </a:p>
          <a:p>
            <a:pPr lvl="1"/>
            <a:endParaRPr lang="en-US" dirty="0"/>
          </a:p>
          <a:p>
            <a:pPr lvl="1"/>
            <a:endParaRPr lang="en-US" dirty="0"/>
          </a:p>
          <a:p>
            <a:pPr marL="457200" lvl="1" indent="0">
              <a:buNone/>
            </a:pPr>
            <a:endParaRPr lang="en-US" dirty="0"/>
          </a:p>
        </p:txBody>
      </p:sp>
      <p:pic>
        <p:nvPicPr>
          <p:cNvPr id="2" name="Picture 1">
            <a:extLst>
              <a:ext uri="{FF2B5EF4-FFF2-40B4-BE49-F238E27FC236}">
                <a16:creationId xmlns:a16="http://schemas.microsoft.com/office/drawing/2014/main" id="{17BFB316-443A-8BBB-4F96-5A2EB16428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663915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additive="base">
                                        <p:cTn id="3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77F62-E958-4B86-82E8-58DC5AD97C68}"/>
              </a:ext>
            </a:extLst>
          </p:cNvPr>
          <p:cNvSpPr>
            <a:spLocks noGrp="1"/>
          </p:cNvSpPr>
          <p:nvPr>
            <p:ph type="title"/>
          </p:nvPr>
        </p:nvSpPr>
        <p:spPr/>
        <p:txBody>
          <a:bodyPr/>
          <a:lstStyle/>
          <a:p>
            <a:r>
              <a:rPr lang="en-US" dirty="0"/>
              <a:t>Mobile Interference</a:t>
            </a:r>
          </a:p>
        </p:txBody>
      </p:sp>
      <p:sp>
        <p:nvSpPr>
          <p:cNvPr id="3" name="Content Placeholder 2">
            <a:extLst>
              <a:ext uri="{FF2B5EF4-FFF2-40B4-BE49-F238E27FC236}">
                <a16:creationId xmlns:a16="http://schemas.microsoft.com/office/drawing/2014/main" id="{5EF70E90-C807-4758-ACC0-29AD9C314F5D}"/>
              </a:ext>
            </a:extLst>
          </p:cNvPr>
          <p:cNvSpPr>
            <a:spLocks noGrp="1"/>
          </p:cNvSpPr>
          <p:nvPr>
            <p:ph idx="1"/>
          </p:nvPr>
        </p:nvSpPr>
        <p:spPr/>
        <p:txBody>
          <a:bodyPr/>
          <a:lstStyle/>
          <a:p>
            <a:r>
              <a:rPr lang="en-US" dirty="0"/>
              <a:t>Different interference sources than home stations</a:t>
            </a:r>
          </a:p>
          <a:p>
            <a:pPr lvl="1"/>
            <a:r>
              <a:rPr lang="en-US" dirty="0"/>
              <a:t>Ignition noise (spark plugs firing) … n/a in diesel engines</a:t>
            </a:r>
          </a:p>
          <a:p>
            <a:pPr lvl="1"/>
            <a:r>
              <a:rPr lang="en-US" dirty="0"/>
              <a:t>Alternator whine</a:t>
            </a:r>
          </a:p>
          <a:p>
            <a:pPr lvl="1"/>
            <a:r>
              <a:rPr lang="en-US" dirty="0"/>
              <a:t>Vehicle’s accessories</a:t>
            </a:r>
          </a:p>
          <a:p>
            <a:pPr lvl="1"/>
            <a:r>
              <a:rPr lang="en-US" dirty="0"/>
              <a:t>On-board control computers</a:t>
            </a:r>
          </a:p>
          <a:p>
            <a:pPr lvl="1"/>
            <a:r>
              <a:rPr lang="en-US" dirty="0"/>
              <a:t>Electric motors in fuel pumps, windows, and battery charging systems</a:t>
            </a:r>
          </a:p>
          <a:p>
            <a:pPr lvl="1"/>
            <a:r>
              <a:rPr lang="en-US" dirty="0"/>
              <a:t>Winch motors in 4X4 vehicles &amp; trucks</a:t>
            </a:r>
          </a:p>
          <a:p>
            <a:pPr lvl="1"/>
            <a:endParaRPr lang="en-US" dirty="0"/>
          </a:p>
          <a:p>
            <a:pPr lvl="1"/>
            <a:endParaRPr lang="en-US" dirty="0"/>
          </a:p>
        </p:txBody>
      </p:sp>
      <p:pic>
        <p:nvPicPr>
          <p:cNvPr id="4" name="Picture 3">
            <a:extLst>
              <a:ext uri="{FF2B5EF4-FFF2-40B4-BE49-F238E27FC236}">
                <a16:creationId xmlns:a16="http://schemas.microsoft.com/office/drawing/2014/main" id="{CA9BAB13-0F41-5084-DE8C-ADE9598271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583524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ADFC6-8CDA-4717-83E9-68BE0DE2EAB2}"/>
              </a:ext>
            </a:extLst>
          </p:cNvPr>
          <p:cNvSpPr>
            <a:spLocks noGrp="1"/>
          </p:cNvSpPr>
          <p:nvPr>
            <p:ph type="title"/>
          </p:nvPr>
        </p:nvSpPr>
        <p:spPr/>
        <p:txBody>
          <a:bodyPr/>
          <a:lstStyle/>
          <a:p>
            <a:r>
              <a:rPr lang="en-US" dirty="0"/>
              <a:t>Grounding &amp; Bonding</a:t>
            </a:r>
          </a:p>
        </p:txBody>
      </p:sp>
      <p:sp>
        <p:nvSpPr>
          <p:cNvPr id="3" name="Content Placeholder 2">
            <a:extLst>
              <a:ext uri="{FF2B5EF4-FFF2-40B4-BE49-F238E27FC236}">
                <a16:creationId xmlns:a16="http://schemas.microsoft.com/office/drawing/2014/main" id="{E500EF12-E2D0-4386-B54E-57685D2057CE}"/>
              </a:ext>
            </a:extLst>
          </p:cNvPr>
          <p:cNvSpPr>
            <a:spLocks noGrp="1"/>
          </p:cNvSpPr>
          <p:nvPr>
            <p:ph idx="1"/>
          </p:nvPr>
        </p:nvSpPr>
        <p:spPr>
          <a:xfrm>
            <a:off x="609600" y="2169994"/>
            <a:ext cx="10972800" cy="4380228"/>
          </a:xfrm>
        </p:spPr>
        <p:txBody>
          <a:bodyPr/>
          <a:lstStyle/>
          <a:p>
            <a:r>
              <a:rPr lang="en-US" dirty="0"/>
              <a:t>AC grounding prevents hazardous voltages from appearing on equipment chassis, creating a shock hazard</a:t>
            </a:r>
          </a:p>
          <a:p>
            <a:r>
              <a:rPr lang="en-US" dirty="0"/>
              <a:t>To manage RF, bond equipment enclosures together (see Fig 5.19) … </a:t>
            </a:r>
            <a:r>
              <a:rPr lang="en-US" i="1" dirty="0">
                <a:solidFill>
                  <a:srgbClr val="C00000"/>
                </a:solidFill>
              </a:rPr>
              <a:t>Bonding</a:t>
            </a:r>
            <a:r>
              <a:rPr lang="en-US" dirty="0"/>
              <a:t> means to connect two points together to minimize voltage differences between them</a:t>
            </a:r>
          </a:p>
          <a:p>
            <a:r>
              <a:rPr lang="en-US" dirty="0"/>
              <a:t>During digital operation, unwanted RF currents can cause distortion, erratic operation of computer interfaces, activate transmitter improperly, and garble digital protocols</a:t>
            </a:r>
          </a:p>
        </p:txBody>
      </p:sp>
      <p:pic>
        <p:nvPicPr>
          <p:cNvPr id="4" name="Picture 3">
            <a:extLst>
              <a:ext uri="{FF2B5EF4-FFF2-40B4-BE49-F238E27FC236}">
                <a16:creationId xmlns:a16="http://schemas.microsoft.com/office/drawing/2014/main" id="{2702A9F7-4238-4F76-628C-C680291B2D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3559597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7E14F3A-FC5F-A788-5715-8B763BE7952C}"/>
              </a:ext>
            </a:extLst>
          </p:cNvPr>
          <p:cNvPicPr>
            <a:picLocks noChangeAspect="1"/>
          </p:cNvPicPr>
          <p:nvPr/>
        </p:nvPicPr>
        <p:blipFill>
          <a:blip r:embed="rId2"/>
          <a:stretch>
            <a:fillRect/>
          </a:stretch>
        </p:blipFill>
        <p:spPr>
          <a:xfrm>
            <a:off x="87162" y="1066800"/>
            <a:ext cx="12000995" cy="3886200"/>
          </a:xfrm>
          <a:prstGeom prst="rect">
            <a:avLst/>
          </a:prstGeom>
        </p:spPr>
      </p:pic>
      <p:sp>
        <p:nvSpPr>
          <p:cNvPr id="4" name="TextBox 3">
            <a:extLst>
              <a:ext uri="{FF2B5EF4-FFF2-40B4-BE49-F238E27FC236}">
                <a16:creationId xmlns:a16="http://schemas.microsoft.com/office/drawing/2014/main" id="{DF29C8CA-4172-D390-B5A6-111612A4BAAE}"/>
              </a:ext>
            </a:extLst>
          </p:cNvPr>
          <p:cNvSpPr txBox="1"/>
          <p:nvPr/>
        </p:nvSpPr>
        <p:spPr>
          <a:xfrm>
            <a:off x="533400" y="5181600"/>
            <a:ext cx="10896600" cy="830997"/>
          </a:xfrm>
          <a:prstGeom prst="rect">
            <a:avLst/>
          </a:prstGeom>
          <a:noFill/>
        </p:spPr>
        <p:txBody>
          <a:bodyPr wrap="square" rtlCol="0">
            <a:spAutoFit/>
          </a:bodyPr>
          <a:lstStyle/>
          <a:p>
            <a:r>
              <a:rPr lang="en-US" sz="2400" dirty="0">
                <a:latin typeface="Calibri" panose="020F0502020204030204" pitchFamily="34" charset="0"/>
                <a:cs typeface="Calibri" panose="020F0502020204030204" pitchFamily="34" charset="0"/>
              </a:rPr>
              <a:t>Figure 5.19 — This example of a typical RF bonding bus at the operating position helps keep all of the equipment at the same RF voltage.</a:t>
            </a:r>
          </a:p>
        </p:txBody>
      </p:sp>
      <p:pic>
        <p:nvPicPr>
          <p:cNvPr id="2" name="Picture 1">
            <a:extLst>
              <a:ext uri="{FF2B5EF4-FFF2-40B4-BE49-F238E27FC236}">
                <a16:creationId xmlns:a16="http://schemas.microsoft.com/office/drawing/2014/main" id="{33BC0DBC-554C-6405-C35F-12B58D42D1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12174423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ADFC6-8CDA-4717-83E9-68BE0DE2EAB2}"/>
              </a:ext>
            </a:extLst>
          </p:cNvPr>
          <p:cNvSpPr>
            <a:spLocks noGrp="1"/>
          </p:cNvSpPr>
          <p:nvPr>
            <p:ph type="title"/>
          </p:nvPr>
        </p:nvSpPr>
        <p:spPr/>
        <p:txBody>
          <a:bodyPr/>
          <a:lstStyle/>
          <a:p>
            <a:r>
              <a:rPr lang="en-US" dirty="0"/>
              <a:t>Grounding &amp; Bonding (cont.)</a:t>
            </a:r>
          </a:p>
        </p:txBody>
      </p:sp>
      <p:sp>
        <p:nvSpPr>
          <p:cNvPr id="3" name="Content Placeholder 2">
            <a:extLst>
              <a:ext uri="{FF2B5EF4-FFF2-40B4-BE49-F238E27FC236}">
                <a16:creationId xmlns:a16="http://schemas.microsoft.com/office/drawing/2014/main" id="{E500EF12-E2D0-4386-B54E-57685D2057CE}"/>
              </a:ext>
            </a:extLst>
          </p:cNvPr>
          <p:cNvSpPr>
            <a:spLocks noGrp="1"/>
          </p:cNvSpPr>
          <p:nvPr>
            <p:ph idx="1"/>
          </p:nvPr>
        </p:nvSpPr>
        <p:spPr>
          <a:xfrm>
            <a:off x="444795" y="1768549"/>
            <a:ext cx="11506200" cy="4569022"/>
          </a:xfrm>
        </p:spPr>
        <p:txBody>
          <a:bodyPr/>
          <a:lstStyle/>
          <a:p>
            <a:r>
              <a:rPr lang="en-US" sz="2800" dirty="0"/>
              <a:t>Bonding basics …</a:t>
            </a:r>
          </a:p>
          <a:p>
            <a:pPr lvl="1"/>
            <a:r>
              <a:rPr lang="en-US" sz="2600" dirty="0"/>
              <a:t>Connect all metal equipment enclosures directly together or to a common RF bonding bus</a:t>
            </a:r>
          </a:p>
          <a:p>
            <a:pPr lvl="1"/>
            <a:r>
              <a:rPr lang="en-US" sz="2600" dirty="0"/>
              <a:t>Keep connections, straps, and wires SHORT</a:t>
            </a:r>
          </a:p>
          <a:p>
            <a:pPr lvl="1"/>
            <a:r>
              <a:rPr lang="en-US" sz="2600" dirty="0"/>
              <a:t>Use short, heavy conductors (#12 or #14 AWG) or strap</a:t>
            </a:r>
          </a:p>
          <a:p>
            <a:pPr lvl="1"/>
            <a:r>
              <a:rPr lang="en-US" sz="2600" dirty="0"/>
              <a:t>If strong RF is present, use a piece of wide flashing or screen under the equipment, connected to the bonding bus</a:t>
            </a:r>
          </a:p>
          <a:p>
            <a:r>
              <a:rPr lang="en-US" sz="2800" dirty="0"/>
              <a:t>If ground connection is resonant at an odd number of ¼ wavelengths, it will generate high impedance (enables RF voltages on enclosures and cables)</a:t>
            </a:r>
          </a:p>
        </p:txBody>
      </p:sp>
      <p:pic>
        <p:nvPicPr>
          <p:cNvPr id="4" name="Picture 3">
            <a:extLst>
              <a:ext uri="{FF2B5EF4-FFF2-40B4-BE49-F238E27FC236}">
                <a16:creationId xmlns:a16="http://schemas.microsoft.com/office/drawing/2014/main" id="{E8DDB565-BC7E-FE5F-3F26-042CAA468B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539542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076C9-76C1-4FAA-90DA-57E0C19A214A}"/>
              </a:ext>
            </a:extLst>
          </p:cNvPr>
          <p:cNvSpPr>
            <a:spLocks noGrp="1"/>
          </p:cNvSpPr>
          <p:nvPr>
            <p:ph type="title"/>
          </p:nvPr>
        </p:nvSpPr>
        <p:spPr/>
        <p:txBody>
          <a:bodyPr/>
          <a:lstStyle/>
          <a:p>
            <a:r>
              <a:rPr lang="en-US" dirty="0"/>
              <a:t>Grounding &amp; Bonding (cont.)</a:t>
            </a:r>
          </a:p>
        </p:txBody>
      </p:sp>
      <p:sp>
        <p:nvSpPr>
          <p:cNvPr id="3" name="Content Placeholder 2">
            <a:extLst>
              <a:ext uri="{FF2B5EF4-FFF2-40B4-BE49-F238E27FC236}">
                <a16:creationId xmlns:a16="http://schemas.microsoft.com/office/drawing/2014/main" id="{1361C53B-0B7E-4780-BE8A-A7EF0CF48AB7}"/>
              </a:ext>
            </a:extLst>
          </p:cNvPr>
          <p:cNvSpPr>
            <a:spLocks noGrp="1"/>
          </p:cNvSpPr>
          <p:nvPr>
            <p:ph idx="1"/>
          </p:nvPr>
        </p:nvSpPr>
        <p:spPr>
          <a:xfrm>
            <a:off x="609600" y="2169994"/>
            <a:ext cx="10972800" cy="4380228"/>
          </a:xfrm>
        </p:spPr>
        <p:txBody>
          <a:bodyPr/>
          <a:lstStyle/>
          <a:p>
            <a:pPr>
              <a:buClr>
                <a:schemeClr val="tx1"/>
              </a:buClr>
            </a:pPr>
            <a:r>
              <a:rPr lang="en-US" i="1" dirty="0">
                <a:solidFill>
                  <a:srgbClr val="C00000"/>
                </a:solidFill>
              </a:rPr>
              <a:t>Ground loops </a:t>
            </a:r>
            <a:r>
              <a:rPr lang="en-US" dirty="0"/>
              <a:t>are created by a continuous current path around a series of equipment connections</a:t>
            </a:r>
          </a:p>
          <a:p>
            <a:r>
              <a:rPr lang="en-US" dirty="0"/>
              <a:t>Loop acts as a single-turn inductor … picks up voltages from magnetic fields (from transformers, ac wiring, etc.)</a:t>
            </a:r>
          </a:p>
          <a:p>
            <a:r>
              <a:rPr lang="en-US" dirty="0"/>
              <a:t>Result is a “hum” in transmitted signals or that interferes with control or data signals</a:t>
            </a:r>
          </a:p>
          <a:p>
            <a:r>
              <a:rPr lang="en-US" dirty="0"/>
              <a:t>Ground loops can be avoided by connecting all ground conductors to the RF bonding bus</a:t>
            </a:r>
          </a:p>
        </p:txBody>
      </p:sp>
      <p:pic>
        <p:nvPicPr>
          <p:cNvPr id="4" name="Picture 3">
            <a:extLst>
              <a:ext uri="{FF2B5EF4-FFF2-40B4-BE49-F238E27FC236}">
                <a16:creationId xmlns:a16="http://schemas.microsoft.com/office/drawing/2014/main" id="{03A6FC5E-C611-67A9-5FE0-EF82478D16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113183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4C6AF-BE4A-4CF5-BC6D-259B8D7979CB}"/>
              </a:ext>
            </a:extLst>
          </p:cNvPr>
          <p:cNvSpPr>
            <a:spLocks noGrp="1"/>
          </p:cNvSpPr>
          <p:nvPr>
            <p:ph type="title"/>
          </p:nvPr>
        </p:nvSpPr>
        <p:spPr>
          <a:xfrm>
            <a:off x="609600" y="441251"/>
            <a:ext cx="10972800" cy="685801"/>
          </a:xfrm>
        </p:spPr>
        <p:txBody>
          <a:bodyPr/>
          <a:lstStyle/>
          <a:p>
            <a:r>
              <a:rPr lang="en-US" sz="3800" dirty="0"/>
              <a:t>RF Interference (RFI): Causes &amp; Solutions</a:t>
            </a:r>
          </a:p>
        </p:txBody>
      </p:sp>
      <p:graphicFrame>
        <p:nvGraphicFramePr>
          <p:cNvPr id="7" name="Table 7">
            <a:extLst>
              <a:ext uri="{FF2B5EF4-FFF2-40B4-BE49-F238E27FC236}">
                <a16:creationId xmlns:a16="http://schemas.microsoft.com/office/drawing/2014/main" id="{EC09CBE5-117D-4B96-AEDC-1E10D2F2489F}"/>
              </a:ext>
            </a:extLst>
          </p:cNvPr>
          <p:cNvGraphicFramePr>
            <a:graphicFrameLocks noGrp="1"/>
          </p:cNvGraphicFramePr>
          <p:nvPr>
            <p:ph idx="1"/>
            <p:extLst>
              <p:ext uri="{D42A27DB-BD31-4B8C-83A1-F6EECF244321}">
                <p14:modId xmlns:p14="http://schemas.microsoft.com/office/powerpoint/2010/main" val="1538345230"/>
              </p:ext>
            </p:extLst>
          </p:nvPr>
        </p:nvGraphicFramePr>
        <p:xfrm>
          <a:off x="175146" y="1127051"/>
          <a:ext cx="11887200" cy="4863412"/>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720938233"/>
                    </a:ext>
                  </a:extLst>
                </a:gridCol>
                <a:gridCol w="5967318">
                  <a:extLst>
                    <a:ext uri="{9D8B030D-6E8A-4147-A177-3AD203B41FA5}">
                      <a16:colId xmlns:a16="http://schemas.microsoft.com/office/drawing/2014/main" val="1344758293"/>
                    </a:ext>
                  </a:extLst>
                </a:gridCol>
                <a:gridCol w="4014882">
                  <a:extLst>
                    <a:ext uri="{9D8B030D-6E8A-4147-A177-3AD203B41FA5}">
                      <a16:colId xmlns:a16="http://schemas.microsoft.com/office/drawing/2014/main" val="1728491989"/>
                    </a:ext>
                  </a:extLst>
                </a:gridCol>
              </a:tblGrid>
              <a:tr h="381000">
                <a:tc>
                  <a:txBody>
                    <a:bodyPr/>
                    <a:lstStyle/>
                    <a:p>
                      <a:pPr algn="ctr"/>
                      <a:r>
                        <a:rPr lang="en-US" sz="2200" dirty="0">
                          <a:solidFill>
                            <a:schemeClr val="bg1"/>
                          </a:solidFill>
                          <a:latin typeface="Calibri" panose="020F0502020204030204" pitchFamily="34" charset="0"/>
                          <a:cs typeface="Calibri" panose="020F0502020204030204" pitchFamily="34" charset="0"/>
                        </a:rPr>
                        <a:t>RFI</a:t>
                      </a:r>
                    </a:p>
                  </a:txBody>
                  <a:tcPr/>
                </a:tc>
                <a:tc>
                  <a:txBody>
                    <a:bodyPr/>
                    <a:lstStyle/>
                    <a:p>
                      <a:pPr algn="ctr"/>
                      <a:r>
                        <a:rPr lang="en-US" sz="2200" dirty="0">
                          <a:solidFill>
                            <a:schemeClr val="bg1"/>
                          </a:solidFill>
                          <a:latin typeface="Calibri" panose="020F0502020204030204" pitchFamily="34" charset="0"/>
                          <a:cs typeface="Calibri" panose="020F0502020204030204" pitchFamily="34" charset="0"/>
                        </a:rPr>
                        <a:t>CAUSE</a:t>
                      </a:r>
                    </a:p>
                  </a:txBody>
                  <a:tcPr/>
                </a:tc>
                <a:tc>
                  <a:txBody>
                    <a:bodyPr/>
                    <a:lstStyle/>
                    <a:p>
                      <a:pPr algn="ctr"/>
                      <a:r>
                        <a:rPr lang="en-US" sz="2200" dirty="0">
                          <a:solidFill>
                            <a:schemeClr val="bg1"/>
                          </a:solidFill>
                          <a:latin typeface="Calibri" panose="020F0502020204030204" pitchFamily="34" charset="0"/>
                          <a:cs typeface="Calibri" panose="020F0502020204030204" pitchFamily="34" charset="0"/>
                        </a:rPr>
                        <a:t>SOLUTION</a:t>
                      </a:r>
                    </a:p>
                  </a:txBody>
                  <a:tcPr/>
                </a:tc>
                <a:extLst>
                  <a:ext uri="{0D108BD9-81ED-4DB2-BD59-A6C34878D82A}">
                    <a16:rowId xmlns:a16="http://schemas.microsoft.com/office/drawing/2014/main" val="2016630358"/>
                  </a:ext>
                </a:extLst>
              </a:tr>
              <a:tr h="792480">
                <a:tc>
                  <a:txBody>
                    <a:bodyPr/>
                    <a:lstStyle/>
                    <a:p>
                      <a:r>
                        <a:rPr lang="en-US" sz="1800" dirty="0">
                          <a:solidFill>
                            <a:schemeClr val="tx1"/>
                          </a:solidFill>
                          <a:latin typeface="Calibri" panose="020F0502020204030204" pitchFamily="34" charset="0"/>
                          <a:cs typeface="Calibri" panose="020F0502020204030204" pitchFamily="34" charset="0"/>
                        </a:rPr>
                        <a:t>Fundamental Overload</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Radio/TV receivers unable to reject strong signals … causes distortion or inability to receive desired signal</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Prevent signal by using filters in signal path</a:t>
                      </a:r>
                    </a:p>
                  </a:txBody>
                  <a:tcPr/>
                </a:tc>
                <a:extLst>
                  <a:ext uri="{0D108BD9-81ED-4DB2-BD59-A6C34878D82A}">
                    <a16:rowId xmlns:a16="http://schemas.microsoft.com/office/drawing/2014/main" val="706768523"/>
                  </a:ext>
                </a:extLst>
              </a:tr>
              <a:tr h="1044866">
                <a:tc>
                  <a:txBody>
                    <a:bodyPr/>
                    <a:lstStyle/>
                    <a:p>
                      <a:r>
                        <a:rPr lang="en-US" sz="1800" dirty="0">
                          <a:solidFill>
                            <a:schemeClr val="tx1"/>
                          </a:solidFill>
                          <a:latin typeface="Calibri" panose="020F0502020204030204" pitchFamily="34" charset="0"/>
                          <a:cs typeface="Calibri" panose="020F0502020204030204" pitchFamily="34" charset="0"/>
                        </a:rPr>
                        <a:t>Common-mode &amp; Direct pickup</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From electronic equipment with internal electronics … picked up on outside of cable shields and conductors of unshielded connections</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Block current with RF chokes</a:t>
                      </a:r>
                    </a:p>
                  </a:txBody>
                  <a:tcPr/>
                </a:tc>
                <a:extLst>
                  <a:ext uri="{0D108BD9-81ED-4DB2-BD59-A6C34878D82A}">
                    <a16:rowId xmlns:a16="http://schemas.microsoft.com/office/drawing/2014/main" val="223460061"/>
                  </a:ext>
                </a:extLst>
              </a:tr>
              <a:tr h="728240">
                <a:tc>
                  <a:txBody>
                    <a:bodyPr/>
                    <a:lstStyle/>
                    <a:p>
                      <a:r>
                        <a:rPr lang="en-US" sz="1800" dirty="0">
                          <a:solidFill>
                            <a:schemeClr val="tx1"/>
                          </a:solidFill>
                          <a:latin typeface="Calibri" panose="020F0502020204030204" pitchFamily="34" charset="0"/>
                          <a:cs typeface="Calibri" panose="020F0502020204030204" pitchFamily="34" charset="0"/>
                        </a:rPr>
                        <a:t>Harmonics</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Spurious emissions from an amateur station may be received by radio or TV equipment (there is no 1</a:t>
                      </a:r>
                      <a:r>
                        <a:rPr lang="en-US" sz="1800" baseline="30000" dirty="0">
                          <a:solidFill>
                            <a:schemeClr val="tx1"/>
                          </a:solidFill>
                          <a:latin typeface="Calibri" panose="020F0502020204030204" pitchFamily="34" charset="0"/>
                          <a:cs typeface="Calibri" panose="020F0502020204030204" pitchFamily="34" charset="0"/>
                        </a:rPr>
                        <a:t>st</a:t>
                      </a:r>
                      <a:r>
                        <a:rPr lang="en-US" sz="1800" dirty="0">
                          <a:solidFill>
                            <a:schemeClr val="tx1"/>
                          </a:solidFill>
                          <a:latin typeface="Calibri" panose="020F0502020204030204" pitchFamily="34" charset="0"/>
                          <a:cs typeface="Calibri" panose="020F0502020204030204" pitchFamily="34" charset="0"/>
                        </a:rPr>
                        <a:t> harmonic … it’s called the </a:t>
                      </a:r>
                      <a:r>
                        <a:rPr lang="en-US" sz="1800" i="1" dirty="0">
                          <a:solidFill>
                            <a:schemeClr val="tx1"/>
                          </a:solidFill>
                          <a:latin typeface="Calibri" panose="020F0502020204030204" pitchFamily="34" charset="0"/>
                          <a:cs typeface="Calibri" panose="020F0502020204030204" pitchFamily="34" charset="0"/>
                        </a:rPr>
                        <a:t>fundamental frequency</a:t>
                      </a:r>
                      <a:r>
                        <a:rPr lang="en-US" sz="1800" i="0" dirty="0">
                          <a:solidFill>
                            <a:schemeClr val="tx1"/>
                          </a:solidFill>
                          <a:latin typeface="Calibri" panose="020F0502020204030204" pitchFamily="34" charset="0"/>
                          <a:cs typeface="Calibri" panose="020F0502020204030204" pitchFamily="34" charset="0"/>
                        </a:rPr>
                        <a:t>)</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Use a low-pass filter at the transmitter </a:t>
                      </a:r>
                    </a:p>
                  </a:txBody>
                  <a:tcPr/>
                </a:tc>
                <a:extLst>
                  <a:ext uri="{0D108BD9-81ED-4DB2-BD59-A6C34878D82A}">
                    <a16:rowId xmlns:a16="http://schemas.microsoft.com/office/drawing/2014/main" val="4165924940"/>
                  </a:ext>
                </a:extLst>
              </a:tr>
              <a:tr h="1044866">
                <a:tc>
                  <a:txBody>
                    <a:bodyPr/>
                    <a:lstStyle/>
                    <a:p>
                      <a:r>
                        <a:rPr lang="en-US" sz="1800" dirty="0">
                          <a:solidFill>
                            <a:schemeClr val="tx1"/>
                          </a:solidFill>
                          <a:latin typeface="Calibri" panose="020F0502020204030204" pitchFamily="34" charset="0"/>
                          <a:cs typeface="Calibri" panose="020F0502020204030204" pitchFamily="34" charset="0"/>
                        </a:rPr>
                        <a:t>Intermodulation</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Poor contacts between conductors picking up RF signals can create a nonlinear connection that acts as a mixer and mixing products from the signals</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Find/repair the poor contact or block the RF signals (look for odd-order harmonics … closest to the original frequencies)</a:t>
                      </a:r>
                    </a:p>
                  </a:txBody>
                  <a:tcPr/>
                </a:tc>
                <a:extLst>
                  <a:ext uri="{0D108BD9-81ED-4DB2-BD59-A6C34878D82A}">
                    <a16:rowId xmlns:a16="http://schemas.microsoft.com/office/drawing/2014/main" val="2489830634"/>
                  </a:ext>
                </a:extLst>
              </a:tr>
              <a:tr h="519761">
                <a:tc>
                  <a:txBody>
                    <a:bodyPr/>
                    <a:lstStyle/>
                    <a:p>
                      <a:r>
                        <a:rPr lang="en-US" sz="1800" dirty="0">
                          <a:solidFill>
                            <a:schemeClr val="tx1"/>
                          </a:solidFill>
                          <a:latin typeface="Calibri" panose="020F0502020204030204" pitchFamily="34" charset="0"/>
                          <a:cs typeface="Calibri" panose="020F0502020204030204" pitchFamily="34" charset="0"/>
                        </a:rPr>
                        <a:t>Arcing</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A spark or sustained arc creates radio crackling or buzz over wide frequency range, (from power-line hardware)</a:t>
                      </a:r>
                    </a:p>
                  </a:txBody>
                  <a:tcPr/>
                </a:tc>
                <a:tc>
                  <a:txBody>
                    <a:bodyPr/>
                    <a:lstStyle/>
                    <a:p>
                      <a:r>
                        <a:rPr lang="en-US" sz="1800" dirty="0">
                          <a:solidFill>
                            <a:schemeClr val="tx1"/>
                          </a:solidFill>
                          <a:latin typeface="Calibri" panose="020F0502020204030204" pitchFamily="34" charset="0"/>
                          <a:cs typeface="Calibri" panose="020F0502020204030204" pitchFamily="34" charset="0"/>
                        </a:rPr>
                        <a:t>May require power company to make repairs; filter specific equip.</a:t>
                      </a:r>
                    </a:p>
                  </a:txBody>
                  <a:tcPr/>
                </a:tc>
                <a:extLst>
                  <a:ext uri="{0D108BD9-81ED-4DB2-BD59-A6C34878D82A}">
                    <a16:rowId xmlns:a16="http://schemas.microsoft.com/office/drawing/2014/main" val="3832609516"/>
                  </a:ext>
                </a:extLst>
              </a:tr>
            </a:tbl>
          </a:graphicData>
        </a:graphic>
      </p:graphicFrame>
      <p:pic>
        <p:nvPicPr>
          <p:cNvPr id="3" name="Picture 2">
            <a:extLst>
              <a:ext uri="{FF2B5EF4-FFF2-40B4-BE49-F238E27FC236}">
                <a16:creationId xmlns:a16="http://schemas.microsoft.com/office/drawing/2014/main" id="{35861D49-A18E-9DB9-CCA6-2C50FD638C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12629860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DC36A-9311-4354-84F7-EAE0176A46B2}"/>
              </a:ext>
            </a:extLst>
          </p:cNvPr>
          <p:cNvSpPr>
            <a:spLocks noGrp="1"/>
          </p:cNvSpPr>
          <p:nvPr>
            <p:ph type="title"/>
          </p:nvPr>
        </p:nvSpPr>
        <p:spPr/>
        <p:txBody>
          <a:bodyPr/>
          <a:lstStyle/>
          <a:p>
            <a:r>
              <a:rPr lang="en-US" dirty="0"/>
              <a:t>Common RFI Symptoms</a:t>
            </a:r>
          </a:p>
        </p:txBody>
      </p:sp>
      <p:sp>
        <p:nvSpPr>
          <p:cNvPr id="3" name="Content Placeholder 2">
            <a:extLst>
              <a:ext uri="{FF2B5EF4-FFF2-40B4-BE49-F238E27FC236}">
                <a16:creationId xmlns:a16="http://schemas.microsoft.com/office/drawing/2014/main" id="{40B301C4-13C2-48EE-B4A3-462D18D50E46}"/>
              </a:ext>
            </a:extLst>
          </p:cNvPr>
          <p:cNvSpPr>
            <a:spLocks noGrp="1"/>
          </p:cNvSpPr>
          <p:nvPr>
            <p:ph idx="1"/>
          </p:nvPr>
        </p:nvSpPr>
        <p:spPr/>
        <p:txBody>
          <a:bodyPr/>
          <a:lstStyle/>
          <a:p>
            <a:r>
              <a:rPr lang="en-US" dirty="0"/>
              <a:t>RFI is quite varied</a:t>
            </a:r>
          </a:p>
          <a:p>
            <a:r>
              <a:rPr lang="en-US" dirty="0"/>
              <a:t>Some more common types are …</a:t>
            </a:r>
          </a:p>
          <a:p>
            <a:pPr lvl="1"/>
            <a:r>
              <a:rPr lang="en-US" dirty="0"/>
              <a:t>CW, FM, or data:  Interference consists of ON/OFF buzzes, humming, clicks or thumps when the interfering signal is transmitted</a:t>
            </a:r>
          </a:p>
          <a:p>
            <a:pPr lvl="1"/>
            <a:r>
              <a:rPr lang="en-US" dirty="0"/>
              <a:t>AM phone:  Equipment experiencing overload or direct detection will often emit a replica of the speaker’s voice</a:t>
            </a:r>
          </a:p>
          <a:p>
            <a:pPr lvl="1"/>
            <a:r>
              <a:rPr lang="en-US" dirty="0"/>
              <a:t>SSB voice:  Similar to AM phone, but voice will be distorted or garbled</a:t>
            </a:r>
          </a:p>
        </p:txBody>
      </p:sp>
      <p:pic>
        <p:nvPicPr>
          <p:cNvPr id="4" name="Picture 3">
            <a:extLst>
              <a:ext uri="{FF2B5EF4-FFF2-40B4-BE49-F238E27FC236}">
                <a16:creationId xmlns:a16="http://schemas.microsoft.com/office/drawing/2014/main" id="{34A50F47-E2A9-0F62-FEC6-D321F2938F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3009568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1CAAD-14C7-4CCE-B4A5-87C6AB4F3632}"/>
              </a:ext>
            </a:extLst>
          </p:cNvPr>
          <p:cNvSpPr>
            <a:spLocks noGrp="1"/>
          </p:cNvSpPr>
          <p:nvPr>
            <p:ph type="title"/>
          </p:nvPr>
        </p:nvSpPr>
        <p:spPr/>
        <p:txBody>
          <a:bodyPr/>
          <a:lstStyle/>
          <a:p>
            <a:r>
              <a:rPr lang="en-US" dirty="0"/>
              <a:t>Suppressing RFI</a:t>
            </a:r>
          </a:p>
        </p:txBody>
      </p:sp>
      <p:sp>
        <p:nvSpPr>
          <p:cNvPr id="3" name="Content Placeholder 2">
            <a:extLst>
              <a:ext uri="{FF2B5EF4-FFF2-40B4-BE49-F238E27FC236}">
                <a16:creationId xmlns:a16="http://schemas.microsoft.com/office/drawing/2014/main" id="{367BD9CE-D3C2-4B82-8359-D298B96F5F55}"/>
              </a:ext>
            </a:extLst>
          </p:cNvPr>
          <p:cNvSpPr>
            <a:spLocks noGrp="1"/>
          </p:cNvSpPr>
          <p:nvPr>
            <p:ph idx="1"/>
          </p:nvPr>
        </p:nvSpPr>
        <p:spPr>
          <a:xfrm>
            <a:off x="609600" y="1981200"/>
            <a:ext cx="10972800" cy="4569022"/>
          </a:xfrm>
        </p:spPr>
        <p:txBody>
          <a:bodyPr/>
          <a:lstStyle/>
          <a:p>
            <a:r>
              <a:rPr lang="en-US" sz="3000" dirty="0"/>
              <a:t>Filters are effective and easy to install</a:t>
            </a:r>
          </a:p>
          <a:p>
            <a:r>
              <a:rPr lang="en-US" sz="3000" dirty="0"/>
              <a:t>Block RF by placing an impedance in its path</a:t>
            </a:r>
          </a:p>
          <a:p>
            <a:pPr lvl="1"/>
            <a:r>
              <a:rPr lang="en-US" sz="2600" dirty="0"/>
              <a:t>Form conductor carrying RF current into an RF choke by winding it around or through a ferrite core</a:t>
            </a:r>
          </a:p>
          <a:p>
            <a:r>
              <a:rPr lang="en-US" sz="3000" dirty="0"/>
              <a:t>Ferrite beads placed on cables to prevent RF common-mode from flowing on outside of cables/shields</a:t>
            </a:r>
          </a:p>
          <a:p>
            <a:r>
              <a:rPr lang="en-US" sz="3000" dirty="0"/>
              <a:t>Interference to audio equipment and sensor connections can be eliminated by using a small (100 pF to 1 nF) bypass capacitor across balanced connections</a:t>
            </a:r>
          </a:p>
        </p:txBody>
      </p:sp>
      <p:pic>
        <p:nvPicPr>
          <p:cNvPr id="4" name="Picture 3">
            <a:extLst>
              <a:ext uri="{FF2B5EF4-FFF2-40B4-BE49-F238E27FC236}">
                <a16:creationId xmlns:a16="http://schemas.microsoft.com/office/drawing/2014/main" id="{41E4EBAB-E30B-8DCC-A8B6-01838DCCC5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737555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B03B-CC59-4656-A707-0396A87CE10A}"/>
              </a:ext>
            </a:extLst>
          </p:cNvPr>
          <p:cNvSpPr>
            <a:spLocks noGrp="1"/>
          </p:cNvSpPr>
          <p:nvPr>
            <p:ph type="title"/>
          </p:nvPr>
        </p:nvSpPr>
        <p:spPr>
          <a:xfrm>
            <a:off x="533400" y="2667000"/>
            <a:ext cx="10972800" cy="1143000"/>
          </a:xfrm>
        </p:spPr>
        <p:txBody>
          <a:bodyPr/>
          <a:lstStyle/>
          <a:p>
            <a:r>
              <a:rPr lang="en-US" b="1" dirty="0">
                <a:solidFill>
                  <a:srgbClr val="23408E"/>
                </a:solidFill>
              </a:rPr>
              <a:t>PRACTICE QUESTIONS</a:t>
            </a:r>
          </a:p>
        </p:txBody>
      </p:sp>
      <p:pic>
        <p:nvPicPr>
          <p:cNvPr id="3" name="Picture 2">
            <a:extLst>
              <a:ext uri="{FF2B5EF4-FFF2-40B4-BE49-F238E27FC236}">
                <a16:creationId xmlns:a16="http://schemas.microsoft.com/office/drawing/2014/main" id="{D3E279E0-9467-9B94-4822-F45340DBAC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8880692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of the following might be useful in reducing RF interference to audio frequency devices?</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Bypass inductor</a:t>
            </a:r>
          </a:p>
          <a:p>
            <a:pPr marL="457200" indent="-457200">
              <a:buFont typeface="+mj-lt"/>
              <a:buAutoNum type="alphaUcPeriod"/>
            </a:pPr>
            <a:r>
              <a:rPr lang="en-US" b="0" i="0" u="none" strike="noStrike" baseline="0" dirty="0">
                <a:latin typeface="Calibri" panose="020F0502020204030204" pitchFamily="34" charset="0"/>
              </a:rPr>
              <a:t>Bypass capacitor</a:t>
            </a:r>
          </a:p>
          <a:p>
            <a:pPr marL="457200" indent="-457200">
              <a:buFont typeface="+mj-lt"/>
              <a:buAutoNum type="alphaUcPeriod"/>
            </a:pPr>
            <a:r>
              <a:rPr lang="en-US" b="0" i="0" u="none" strike="noStrike" baseline="0" dirty="0">
                <a:latin typeface="Calibri" panose="020F0502020204030204" pitchFamily="34" charset="0"/>
              </a:rPr>
              <a:t>Forward-biased diode</a:t>
            </a:r>
          </a:p>
          <a:p>
            <a:pPr marL="457200" indent="-457200">
              <a:buFont typeface="+mj-lt"/>
              <a:buAutoNum type="alphaUcPeriod"/>
            </a:pPr>
            <a:r>
              <a:rPr lang="en-US" b="0" i="0" u="none" strike="noStrike" baseline="0" dirty="0">
                <a:latin typeface="Calibri" panose="020F0502020204030204" pitchFamily="34" charset="0"/>
              </a:rPr>
              <a:t>Reverse-biased diode</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G4C01 (B) Page 5-25</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58B7DD0A-D524-82F6-04AA-FE50C66BA6D8}"/>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49</a:t>
            </a:fld>
            <a:endParaRPr lang="en-US" sz="1200" b="1" dirty="0">
              <a:solidFill>
                <a:srgbClr val="23408E"/>
              </a:solidFill>
            </a:endParaRPr>
          </a:p>
        </p:txBody>
      </p:sp>
      <p:pic>
        <p:nvPicPr>
          <p:cNvPr id="6" name="Picture 5">
            <a:extLst>
              <a:ext uri="{FF2B5EF4-FFF2-40B4-BE49-F238E27FC236}">
                <a16:creationId xmlns:a16="http://schemas.microsoft.com/office/drawing/2014/main" id="{AC7AC0AC-E957-848F-D133-1AD65D1998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477957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2E98A-D16C-47E8-91F8-69B2775E641D}"/>
              </a:ext>
            </a:extLst>
          </p:cNvPr>
          <p:cNvSpPr>
            <a:spLocks noGrp="1"/>
          </p:cNvSpPr>
          <p:nvPr>
            <p:ph type="title"/>
          </p:nvPr>
        </p:nvSpPr>
        <p:spPr>
          <a:xfrm>
            <a:off x="132760" y="465575"/>
            <a:ext cx="2537346" cy="874595"/>
          </a:xfrm>
        </p:spPr>
        <p:txBody>
          <a:bodyPr/>
          <a:lstStyle/>
          <a:p>
            <a:r>
              <a:rPr lang="en-US" dirty="0"/>
              <a:t>Fig. 5.16</a:t>
            </a:r>
          </a:p>
        </p:txBody>
      </p:sp>
      <p:sp>
        <p:nvSpPr>
          <p:cNvPr id="5" name="TextBox 4">
            <a:extLst>
              <a:ext uri="{FF2B5EF4-FFF2-40B4-BE49-F238E27FC236}">
                <a16:creationId xmlns:a16="http://schemas.microsoft.com/office/drawing/2014/main" id="{272F902C-DA92-4D95-8DDD-C8740E09138B}"/>
              </a:ext>
            </a:extLst>
          </p:cNvPr>
          <p:cNvSpPr txBox="1"/>
          <p:nvPr/>
        </p:nvSpPr>
        <p:spPr>
          <a:xfrm>
            <a:off x="132760" y="1544499"/>
            <a:ext cx="3067640" cy="3477875"/>
          </a:xfrm>
          <a:prstGeom prst="rect">
            <a:avLst/>
          </a:prstGeom>
          <a:noFill/>
        </p:spPr>
        <p:txBody>
          <a:bodyPr wrap="square" rtlCol="0">
            <a:spAutoFit/>
          </a:bodyPr>
          <a:lstStyle/>
          <a:p>
            <a:r>
              <a:rPr lang="en-US" sz="2000" dirty="0">
                <a:latin typeface="Calibri" panose="020F0502020204030204" pitchFamily="34" charset="0"/>
                <a:cs typeface="Calibri" panose="020F0502020204030204" pitchFamily="34" charset="0"/>
              </a:rPr>
              <a:t>A superheterodyne receiver converts signals to audio in two steps. The front end converts the frequency of a signal to the intermediate frequency (IF) where most of the gain of the receiver is provided. A second mixer – the product detector – converts the signal to audio frequencies.</a:t>
            </a:r>
          </a:p>
        </p:txBody>
      </p:sp>
      <p:pic>
        <p:nvPicPr>
          <p:cNvPr id="6" name="Picture 5">
            <a:extLst>
              <a:ext uri="{FF2B5EF4-FFF2-40B4-BE49-F238E27FC236}">
                <a16:creationId xmlns:a16="http://schemas.microsoft.com/office/drawing/2014/main" id="{A2B16CFE-4537-23B2-5B9E-9ADB5B805DBC}"/>
              </a:ext>
            </a:extLst>
          </p:cNvPr>
          <p:cNvPicPr>
            <a:picLocks noChangeAspect="1"/>
          </p:cNvPicPr>
          <p:nvPr/>
        </p:nvPicPr>
        <p:blipFill>
          <a:blip r:embed="rId2"/>
          <a:stretch>
            <a:fillRect/>
          </a:stretch>
        </p:blipFill>
        <p:spPr>
          <a:xfrm>
            <a:off x="3274416" y="1544499"/>
            <a:ext cx="8900492" cy="4114800"/>
          </a:xfrm>
          <a:prstGeom prst="rect">
            <a:avLst/>
          </a:prstGeom>
        </p:spPr>
      </p:pic>
      <p:pic>
        <p:nvPicPr>
          <p:cNvPr id="3" name="Picture 2">
            <a:extLst>
              <a:ext uri="{FF2B5EF4-FFF2-40B4-BE49-F238E27FC236}">
                <a16:creationId xmlns:a16="http://schemas.microsoft.com/office/drawing/2014/main" id="{DF181A10-A78F-E702-51AE-7A12CC171B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13990749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of the following could be a cause of interference covering a wide range of frequencies?</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Not using a balun or line isolator to feed balanced antennas</a:t>
            </a:r>
          </a:p>
          <a:p>
            <a:pPr marL="457200" indent="-457200">
              <a:buFont typeface="+mj-lt"/>
              <a:buAutoNum type="alphaUcPeriod"/>
            </a:pPr>
            <a:r>
              <a:rPr lang="en-US" b="0" i="0" u="none" strike="noStrike" baseline="0" dirty="0">
                <a:latin typeface="Calibri" panose="020F0502020204030204" pitchFamily="34" charset="0"/>
              </a:rPr>
              <a:t>Lack of rectification of the transmitter’s signal in power conductors</a:t>
            </a:r>
          </a:p>
          <a:p>
            <a:pPr marL="457200" indent="-457200">
              <a:buFont typeface="+mj-lt"/>
              <a:buAutoNum type="alphaUcPeriod"/>
            </a:pPr>
            <a:r>
              <a:rPr lang="en-US" b="0" i="0" u="none" strike="noStrike" baseline="0" dirty="0">
                <a:latin typeface="Calibri" panose="020F0502020204030204" pitchFamily="34" charset="0"/>
              </a:rPr>
              <a:t>Arcing at a poor electrical connection</a:t>
            </a:r>
          </a:p>
          <a:p>
            <a:pPr marL="457200" indent="-457200">
              <a:buFont typeface="+mj-lt"/>
              <a:buAutoNum type="alphaUcPeriod"/>
            </a:pPr>
            <a:r>
              <a:rPr lang="en-US" b="0" i="0" u="none" strike="noStrike" baseline="0" dirty="0">
                <a:latin typeface="Calibri" panose="020F0502020204030204" pitchFamily="34" charset="0"/>
              </a:rPr>
              <a:t>Using a balun to feed an unbalanced antenna</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G4C02 (C) Page 5-25</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27BF3D3-E4D5-6DF2-1C86-FE34AF82F6CF}"/>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50</a:t>
            </a:fld>
            <a:endParaRPr lang="en-US" sz="1200" b="1" dirty="0">
              <a:solidFill>
                <a:srgbClr val="23408E"/>
              </a:solidFill>
            </a:endParaRPr>
          </a:p>
        </p:txBody>
      </p:sp>
      <p:pic>
        <p:nvPicPr>
          <p:cNvPr id="6" name="Picture 5">
            <a:extLst>
              <a:ext uri="{FF2B5EF4-FFF2-40B4-BE49-F238E27FC236}">
                <a16:creationId xmlns:a16="http://schemas.microsoft.com/office/drawing/2014/main" id="{88D3ADF0-A41F-356D-5BF9-23499D2210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773191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sound is heard from an audio device experiencing RF interference from a single sideband phone transmitter?</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A steady hum whenever the transmitter is on the air</a:t>
            </a:r>
          </a:p>
          <a:p>
            <a:pPr marL="457200" indent="-457200">
              <a:buFont typeface="+mj-lt"/>
              <a:buAutoNum type="alphaUcPeriod"/>
            </a:pPr>
            <a:r>
              <a:rPr lang="en-US" b="0" i="0" u="none" strike="noStrike" baseline="0" dirty="0">
                <a:latin typeface="Calibri" panose="020F0502020204030204" pitchFamily="34" charset="0"/>
              </a:rPr>
              <a:t>On-and-off humming or clicking</a:t>
            </a:r>
          </a:p>
          <a:p>
            <a:pPr marL="457200" indent="-457200">
              <a:buFont typeface="+mj-lt"/>
              <a:buAutoNum type="alphaUcPeriod"/>
            </a:pPr>
            <a:r>
              <a:rPr lang="en-US" b="0" i="0" u="none" strike="noStrike" baseline="0" dirty="0">
                <a:latin typeface="Calibri" panose="020F0502020204030204" pitchFamily="34" charset="0"/>
              </a:rPr>
              <a:t>Distorted speech</a:t>
            </a:r>
          </a:p>
          <a:p>
            <a:pPr marL="457200" indent="-457200">
              <a:buFont typeface="+mj-lt"/>
              <a:buAutoNum type="alphaUcPeriod"/>
            </a:pPr>
            <a:r>
              <a:rPr lang="en-US" b="0" i="0" u="none" strike="noStrike" baseline="0" dirty="0">
                <a:latin typeface="Calibri" panose="020F0502020204030204" pitchFamily="34" charset="0"/>
              </a:rPr>
              <a:t>Clearly audible speech</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G4C03 (C) Page 5-25</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06F6F63-0B12-2B7B-E786-35804E5CFADB}"/>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51</a:t>
            </a:fld>
            <a:endParaRPr lang="en-US" sz="1200" b="1" dirty="0">
              <a:solidFill>
                <a:srgbClr val="23408E"/>
              </a:solidFill>
            </a:endParaRPr>
          </a:p>
        </p:txBody>
      </p:sp>
      <p:pic>
        <p:nvPicPr>
          <p:cNvPr id="6" name="Picture 5">
            <a:extLst>
              <a:ext uri="{FF2B5EF4-FFF2-40B4-BE49-F238E27FC236}">
                <a16:creationId xmlns:a16="http://schemas.microsoft.com/office/drawing/2014/main" id="{9C003CBC-2C41-4625-8952-DB8BF3EEA5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391262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sound is heard from an audio device experiencing RF interference from a CW transmitter?</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On-and-off humming or clicking</a:t>
            </a:r>
          </a:p>
          <a:p>
            <a:pPr marL="457200" indent="-457200">
              <a:buFont typeface="+mj-lt"/>
              <a:buAutoNum type="alphaUcPeriod"/>
            </a:pPr>
            <a:r>
              <a:rPr lang="en-US" b="0" i="0" u="none" strike="noStrike" baseline="0" dirty="0">
                <a:latin typeface="Calibri" panose="020F0502020204030204" pitchFamily="34" charset="0"/>
              </a:rPr>
              <a:t>A CW signal at a nearly pure audio frequency</a:t>
            </a:r>
          </a:p>
          <a:p>
            <a:pPr marL="457200" indent="-457200">
              <a:buFont typeface="+mj-lt"/>
              <a:buAutoNum type="alphaUcPeriod"/>
            </a:pPr>
            <a:r>
              <a:rPr lang="en-US" b="0" i="0" u="none" strike="noStrike" baseline="0" dirty="0">
                <a:latin typeface="Calibri" panose="020F0502020204030204" pitchFamily="34" charset="0"/>
              </a:rPr>
              <a:t>A chirpy CW signal</a:t>
            </a:r>
          </a:p>
          <a:p>
            <a:pPr marL="457200" indent="-457200">
              <a:buFont typeface="+mj-lt"/>
              <a:buAutoNum type="alphaUcPeriod"/>
            </a:pPr>
            <a:r>
              <a:rPr lang="en-US" b="0" i="0" u="none" strike="noStrike" baseline="0" dirty="0">
                <a:latin typeface="Calibri" panose="020F0502020204030204" pitchFamily="34" charset="0"/>
              </a:rPr>
              <a:t>Severely distorted audio</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G4C04 (A) Page 5-25</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91E1931-A564-A6CB-7E35-8F3D2D24BFFF}"/>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52</a:t>
            </a:fld>
            <a:endParaRPr lang="en-US" sz="1200" b="1" dirty="0">
              <a:solidFill>
                <a:srgbClr val="23408E"/>
              </a:solidFill>
            </a:endParaRPr>
          </a:p>
        </p:txBody>
      </p:sp>
      <p:pic>
        <p:nvPicPr>
          <p:cNvPr id="6" name="Picture 5">
            <a:extLst>
              <a:ext uri="{FF2B5EF4-FFF2-40B4-BE49-F238E27FC236}">
                <a16:creationId xmlns:a16="http://schemas.microsoft.com/office/drawing/2014/main" id="{55AEE3BF-D05C-3B5A-7D37-297C24B9FF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228155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is a possible cause of high voltages that produce RF burns?</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Flat braid rather than round wire has been used for the ground wire</a:t>
            </a:r>
          </a:p>
          <a:p>
            <a:pPr marL="457200" indent="-457200">
              <a:buFont typeface="+mj-lt"/>
              <a:buAutoNum type="alphaUcPeriod"/>
            </a:pPr>
            <a:r>
              <a:rPr lang="en-US" b="0" i="0" u="none" strike="noStrike" baseline="0" dirty="0">
                <a:latin typeface="Calibri" panose="020F0502020204030204" pitchFamily="34" charset="0"/>
              </a:rPr>
              <a:t>Insulated wire has been used for the ground wire</a:t>
            </a:r>
          </a:p>
          <a:p>
            <a:pPr marL="457200" indent="-457200">
              <a:buFont typeface="+mj-lt"/>
              <a:buAutoNum type="alphaUcPeriod"/>
            </a:pPr>
            <a:r>
              <a:rPr lang="en-US" b="0" i="0" u="none" strike="noStrike" baseline="0" dirty="0">
                <a:latin typeface="Calibri" panose="020F0502020204030204" pitchFamily="34" charset="0"/>
              </a:rPr>
              <a:t>The ground rod is resonant</a:t>
            </a:r>
          </a:p>
          <a:p>
            <a:pPr marL="457200" indent="-457200">
              <a:buFont typeface="+mj-lt"/>
              <a:buAutoNum type="alphaUcPeriod"/>
            </a:pPr>
            <a:r>
              <a:rPr lang="en-US" b="0" i="0" u="none" strike="noStrike" baseline="0" dirty="0">
                <a:latin typeface="Calibri" panose="020F0502020204030204" pitchFamily="34" charset="0"/>
              </a:rPr>
              <a:t>The ground wire has high impedance on that frequency</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G4C05 (D) Page 5-24</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4A9139D-25C8-BF77-C9DD-43AC420A5C5D}"/>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53</a:t>
            </a:fld>
            <a:endParaRPr lang="en-US" sz="1200" b="1" dirty="0">
              <a:solidFill>
                <a:srgbClr val="23408E"/>
              </a:solidFill>
            </a:endParaRPr>
          </a:p>
        </p:txBody>
      </p:sp>
      <p:pic>
        <p:nvPicPr>
          <p:cNvPr id="6" name="Picture 5">
            <a:extLst>
              <a:ext uri="{FF2B5EF4-FFF2-40B4-BE49-F238E27FC236}">
                <a16:creationId xmlns:a16="http://schemas.microsoft.com/office/drawing/2014/main" id="{D3C28EA9-7A17-73BD-576E-9D49130E57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680793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is a possible effect of a resonant ground connection?</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Overheating of ground straps</a:t>
            </a:r>
          </a:p>
          <a:p>
            <a:pPr marL="457200" indent="-457200">
              <a:buFont typeface="+mj-lt"/>
              <a:buAutoNum type="alphaUcPeriod"/>
            </a:pPr>
            <a:r>
              <a:rPr lang="en-US" b="0" i="0" u="none" strike="noStrike" baseline="0" dirty="0">
                <a:latin typeface="Calibri" panose="020F0502020204030204" pitchFamily="34" charset="0"/>
              </a:rPr>
              <a:t>Corrosion of the ground rod</a:t>
            </a:r>
          </a:p>
          <a:p>
            <a:pPr marL="457200" indent="-457200">
              <a:buFont typeface="+mj-lt"/>
              <a:buAutoNum type="alphaUcPeriod"/>
            </a:pPr>
            <a:r>
              <a:rPr lang="en-US" b="0" i="0" u="none" strike="noStrike" baseline="0" dirty="0">
                <a:latin typeface="Calibri" panose="020F0502020204030204" pitchFamily="34" charset="0"/>
              </a:rPr>
              <a:t>High RF voltages on the enclosures of station equipment</a:t>
            </a:r>
          </a:p>
          <a:p>
            <a:pPr marL="457200" indent="-457200">
              <a:buFont typeface="+mj-lt"/>
              <a:buAutoNum type="alphaUcPeriod"/>
            </a:pPr>
            <a:r>
              <a:rPr lang="en-US" b="0" i="0" u="none" strike="noStrike" baseline="0" dirty="0">
                <a:latin typeface="Calibri" panose="020F0502020204030204" pitchFamily="34" charset="0"/>
              </a:rPr>
              <a:t>A ground loop</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G4C06 (C) Page 5-24</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E41619B-1347-09A2-F3DB-E83B8FC0E5D4}"/>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54</a:t>
            </a:fld>
            <a:endParaRPr lang="en-US" sz="1200" b="1" dirty="0">
              <a:solidFill>
                <a:srgbClr val="23408E"/>
              </a:solidFill>
            </a:endParaRPr>
          </a:p>
        </p:txBody>
      </p:sp>
      <p:pic>
        <p:nvPicPr>
          <p:cNvPr id="6" name="Picture 5">
            <a:extLst>
              <a:ext uri="{FF2B5EF4-FFF2-40B4-BE49-F238E27FC236}">
                <a16:creationId xmlns:a16="http://schemas.microsoft.com/office/drawing/2014/main" id="{E8BB1DBF-28DC-6284-0885-2C85C65304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468254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of the following would reduce RF interference caused by common-mode current on an audio cable?</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Place a ferrite choke on the cable</a:t>
            </a:r>
          </a:p>
          <a:p>
            <a:pPr marL="457200" indent="-457200">
              <a:buFont typeface="+mj-lt"/>
              <a:buAutoNum type="alphaUcPeriod"/>
            </a:pPr>
            <a:r>
              <a:rPr lang="en-US" b="0" i="0" u="none" strike="noStrike" baseline="0" dirty="0">
                <a:latin typeface="Calibri" panose="020F0502020204030204" pitchFamily="34" charset="0"/>
              </a:rPr>
              <a:t>Connect the center conductor to the shield of all cables to short circuit the RFI signal</a:t>
            </a:r>
          </a:p>
          <a:p>
            <a:pPr marL="457200" indent="-457200">
              <a:buFont typeface="+mj-lt"/>
              <a:buAutoNum type="alphaUcPeriod"/>
            </a:pPr>
            <a:r>
              <a:rPr lang="en-US" b="0" i="0" u="none" strike="noStrike" baseline="0" dirty="0">
                <a:latin typeface="Calibri" panose="020F0502020204030204" pitchFamily="34" charset="0"/>
              </a:rPr>
              <a:t>Ground the center conductor of the audio cable causing the interference</a:t>
            </a:r>
          </a:p>
          <a:p>
            <a:pPr marL="457200" indent="-457200">
              <a:buFont typeface="+mj-lt"/>
              <a:buAutoNum type="alphaUcPeriod"/>
            </a:pPr>
            <a:r>
              <a:rPr lang="en-US" b="0" i="0" u="none" strike="noStrike" baseline="0" dirty="0">
                <a:latin typeface="Calibri" panose="020F0502020204030204" pitchFamily="34" charset="0"/>
              </a:rPr>
              <a:t>Add an additional insulating jacket to the cable</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G4C08 (A) Page 5-25</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AEA2679B-E7A4-069F-9923-8384BEF7E389}"/>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55</a:t>
            </a:fld>
            <a:endParaRPr lang="en-US" sz="1200" b="1" dirty="0">
              <a:solidFill>
                <a:srgbClr val="23408E"/>
              </a:solidFill>
            </a:endParaRPr>
          </a:p>
        </p:txBody>
      </p:sp>
      <p:pic>
        <p:nvPicPr>
          <p:cNvPr id="6" name="Picture 5">
            <a:extLst>
              <a:ext uri="{FF2B5EF4-FFF2-40B4-BE49-F238E27FC236}">
                <a16:creationId xmlns:a16="http://schemas.microsoft.com/office/drawing/2014/main" id="{9F677EA6-B896-E141-E791-75228CA5CB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303166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How can the effects of ground loops be minimized?</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Connect all ground conductors in series</a:t>
            </a:r>
          </a:p>
          <a:p>
            <a:pPr marL="457200" indent="-457200">
              <a:buFont typeface="+mj-lt"/>
              <a:buAutoNum type="alphaUcPeriod"/>
            </a:pPr>
            <a:r>
              <a:rPr lang="en-US" b="0" i="0" u="none" strike="noStrike" baseline="0" dirty="0">
                <a:latin typeface="Calibri" panose="020F0502020204030204" pitchFamily="34" charset="0"/>
              </a:rPr>
              <a:t>Connect the AC neutral conductor to the ground wire</a:t>
            </a:r>
          </a:p>
          <a:p>
            <a:pPr marL="457200" indent="-457200">
              <a:buFont typeface="+mj-lt"/>
              <a:buAutoNum type="alphaUcPeriod"/>
            </a:pPr>
            <a:r>
              <a:rPr lang="en-US" b="0" i="0" u="none" strike="noStrike" baseline="0" dirty="0">
                <a:latin typeface="Calibri" panose="020F0502020204030204" pitchFamily="34" charset="0"/>
              </a:rPr>
              <a:t>Avoid using lock washers and star washers when making ground connections</a:t>
            </a:r>
          </a:p>
          <a:p>
            <a:pPr marL="457200" indent="-457200">
              <a:buFont typeface="+mj-lt"/>
              <a:buAutoNum type="alphaUcPeriod"/>
            </a:pPr>
            <a:r>
              <a:rPr lang="en-US" b="0" i="0" u="none" strike="noStrike" baseline="0" dirty="0">
                <a:latin typeface="Calibri" panose="020F0502020204030204" pitchFamily="34" charset="0"/>
              </a:rPr>
              <a:t>Bond equipment enclosures together</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G4C09 (D) Page 5-24</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3514472-3758-EEB8-D25D-F79D60644A99}"/>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56</a:t>
            </a:fld>
            <a:endParaRPr lang="en-US" sz="1200" b="1" dirty="0">
              <a:solidFill>
                <a:srgbClr val="23408E"/>
              </a:solidFill>
            </a:endParaRPr>
          </a:p>
        </p:txBody>
      </p:sp>
      <p:pic>
        <p:nvPicPr>
          <p:cNvPr id="6" name="Picture 5">
            <a:extLst>
              <a:ext uri="{FF2B5EF4-FFF2-40B4-BE49-F238E27FC236}">
                <a16:creationId xmlns:a16="http://schemas.microsoft.com/office/drawing/2014/main" id="{15D4D3BC-E206-EDA0-B875-54A0A37078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101228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could be a symptom caused by a ground loop in your station’s audio connections?</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You receive reports of “hum” on your station’s transmitted signal</a:t>
            </a:r>
          </a:p>
          <a:p>
            <a:pPr marL="457200" indent="-457200">
              <a:buFont typeface="+mj-lt"/>
              <a:buAutoNum type="alphaUcPeriod"/>
            </a:pPr>
            <a:r>
              <a:rPr lang="en-US" b="0" i="0" u="none" strike="noStrike" baseline="0" dirty="0">
                <a:latin typeface="Calibri" panose="020F0502020204030204" pitchFamily="34" charset="0"/>
              </a:rPr>
              <a:t>The SWR reading for one or more antennas is suddenly very high</a:t>
            </a:r>
          </a:p>
          <a:p>
            <a:pPr marL="457200" indent="-457200">
              <a:buFont typeface="+mj-lt"/>
              <a:buAutoNum type="alphaUcPeriod"/>
            </a:pPr>
            <a:r>
              <a:rPr lang="en-US" b="0" i="0" u="none" strike="noStrike" baseline="0" dirty="0">
                <a:latin typeface="Calibri" panose="020F0502020204030204" pitchFamily="34" charset="0"/>
              </a:rPr>
              <a:t>An item of station equipment starts to draw excessive amounts of current</a:t>
            </a:r>
          </a:p>
          <a:p>
            <a:pPr marL="457200" indent="-457200">
              <a:buFont typeface="+mj-lt"/>
              <a:buAutoNum type="alphaUcPeriod"/>
            </a:pPr>
            <a:r>
              <a:rPr lang="en-US" b="0" i="0" u="none" strike="noStrike" baseline="0" dirty="0">
                <a:latin typeface="Calibri" panose="020F0502020204030204" pitchFamily="34" charset="0"/>
              </a:rPr>
              <a:t>You receive reports of harmonic interference from your station</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G4C10 (A) Page 5-24</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5144D5D7-D84D-9C2D-E496-37D827A92C1E}"/>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57</a:t>
            </a:fld>
            <a:endParaRPr lang="en-US" sz="1200" b="1" dirty="0">
              <a:solidFill>
                <a:srgbClr val="23408E"/>
              </a:solidFill>
            </a:endParaRPr>
          </a:p>
        </p:txBody>
      </p:sp>
      <p:pic>
        <p:nvPicPr>
          <p:cNvPr id="6" name="Picture 5">
            <a:extLst>
              <a:ext uri="{FF2B5EF4-FFF2-40B4-BE49-F238E27FC236}">
                <a16:creationId xmlns:a16="http://schemas.microsoft.com/office/drawing/2014/main" id="{3693F2FF-8E3C-F903-7522-1C65B8C354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532794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technique helps to minimize RF “hot spots” in an amateur station?</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Building all equipment in a metal enclosure</a:t>
            </a:r>
          </a:p>
          <a:p>
            <a:pPr marL="457200" indent="-457200">
              <a:buFont typeface="+mj-lt"/>
              <a:buAutoNum type="alphaUcPeriod"/>
            </a:pPr>
            <a:r>
              <a:rPr lang="en-US" b="0" i="0" u="none" strike="noStrike" baseline="0" dirty="0">
                <a:latin typeface="Calibri" panose="020F0502020204030204" pitchFamily="34" charset="0"/>
              </a:rPr>
              <a:t>Using surge suppressor power outlets</a:t>
            </a:r>
          </a:p>
          <a:p>
            <a:pPr marL="457200" indent="-457200">
              <a:buFont typeface="+mj-lt"/>
              <a:buAutoNum type="alphaUcPeriod"/>
            </a:pPr>
            <a:r>
              <a:rPr lang="en-US" b="0" i="0" u="none" strike="noStrike" baseline="0" dirty="0">
                <a:latin typeface="Calibri" panose="020F0502020204030204" pitchFamily="34" charset="0"/>
              </a:rPr>
              <a:t>Bonding all equipment enclosures together</a:t>
            </a:r>
          </a:p>
          <a:p>
            <a:pPr marL="457200" indent="-457200">
              <a:buFont typeface="+mj-lt"/>
              <a:buAutoNum type="alphaUcPeriod"/>
            </a:pPr>
            <a:r>
              <a:rPr lang="en-US" b="0" i="0" u="none" strike="noStrike" baseline="0" dirty="0">
                <a:latin typeface="Calibri" panose="020F0502020204030204" pitchFamily="34" charset="0"/>
              </a:rPr>
              <a:t>Placing low-pass filters on all feed lines</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G4C11 (C) Page 5-24</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63962F6-A618-CD66-6136-7CA246D970A5}"/>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58</a:t>
            </a:fld>
            <a:endParaRPr lang="en-US" sz="1200" b="1" dirty="0">
              <a:solidFill>
                <a:srgbClr val="23408E"/>
              </a:solidFill>
            </a:endParaRPr>
          </a:p>
        </p:txBody>
      </p:sp>
      <p:pic>
        <p:nvPicPr>
          <p:cNvPr id="6" name="Picture 5">
            <a:extLst>
              <a:ext uri="{FF2B5EF4-FFF2-40B4-BE49-F238E27FC236}">
                <a16:creationId xmlns:a16="http://schemas.microsoft.com/office/drawing/2014/main" id="{EE18724F-9E72-0849-313F-57B934AF36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4184207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Why must all metal enclosures of station equipment be grounded?</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It prevents a blown fuse in the event of an internal short circuit</a:t>
            </a:r>
          </a:p>
          <a:p>
            <a:pPr marL="457200" indent="-457200">
              <a:buFont typeface="+mj-lt"/>
              <a:buAutoNum type="alphaUcPeriod"/>
            </a:pPr>
            <a:r>
              <a:rPr lang="en-US" b="0" i="0" u="none" strike="noStrike" baseline="0" dirty="0">
                <a:latin typeface="Calibri" panose="020F0502020204030204" pitchFamily="34" charset="0"/>
              </a:rPr>
              <a:t>It prevents signal overload</a:t>
            </a:r>
          </a:p>
          <a:p>
            <a:pPr marL="457200" indent="-457200">
              <a:buFont typeface="+mj-lt"/>
              <a:buAutoNum type="alphaUcPeriod"/>
            </a:pPr>
            <a:r>
              <a:rPr lang="en-US" b="0" i="0" u="none" strike="noStrike" baseline="0" dirty="0">
                <a:latin typeface="Calibri" panose="020F0502020204030204" pitchFamily="34" charset="0"/>
              </a:rPr>
              <a:t>It ensures that the neutral wire is grounded</a:t>
            </a:r>
          </a:p>
          <a:p>
            <a:pPr marL="457200" indent="-457200">
              <a:buFont typeface="+mj-lt"/>
              <a:buAutoNum type="alphaUcPeriod"/>
            </a:pPr>
            <a:r>
              <a:rPr lang="en-US" b="0" i="0" u="none" strike="noStrike" baseline="0" dirty="0">
                <a:latin typeface="Calibri" panose="020F0502020204030204" pitchFamily="34" charset="0"/>
              </a:rPr>
              <a:t>It ensures that hazardous voltages cannot appear on the chassis</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G4C12 (D) Page 5-23</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86AE13A-39FC-47A7-48CB-A7B4F6D1ACD6}"/>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59</a:t>
            </a:fld>
            <a:endParaRPr lang="en-US" sz="1200" b="1" dirty="0">
              <a:solidFill>
                <a:srgbClr val="23408E"/>
              </a:solidFill>
            </a:endParaRPr>
          </a:p>
        </p:txBody>
      </p:sp>
      <p:pic>
        <p:nvPicPr>
          <p:cNvPr id="6" name="Picture 5">
            <a:extLst>
              <a:ext uri="{FF2B5EF4-FFF2-40B4-BE49-F238E27FC236}">
                <a16:creationId xmlns:a16="http://schemas.microsoft.com/office/drawing/2014/main" id="{D3A6FC45-0749-610C-ABBA-79588689BE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3338677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B5A5F-C952-46DB-A8B9-35AB70B52964}"/>
              </a:ext>
            </a:extLst>
          </p:cNvPr>
          <p:cNvSpPr>
            <a:spLocks noGrp="1"/>
          </p:cNvSpPr>
          <p:nvPr>
            <p:ph type="title"/>
          </p:nvPr>
        </p:nvSpPr>
        <p:spPr/>
        <p:txBody>
          <a:bodyPr/>
          <a:lstStyle/>
          <a:p>
            <a:r>
              <a:rPr lang="en-US" dirty="0"/>
              <a:t>Superheterodyne Receivers (cont.)</a:t>
            </a:r>
          </a:p>
        </p:txBody>
      </p:sp>
      <p:sp>
        <p:nvSpPr>
          <p:cNvPr id="3" name="Content Placeholder 2">
            <a:extLst>
              <a:ext uri="{FF2B5EF4-FFF2-40B4-BE49-F238E27FC236}">
                <a16:creationId xmlns:a16="http://schemas.microsoft.com/office/drawing/2014/main" id="{6DA2C14E-748B-4332-96A0-B0D83F22648B}"/>
              </a:ext>
            </a:extLst>
          </p:cNvPr>
          <p:cNvSpPr>
            <a:spLocks noGrp="1"/>
          </p:cNvSpPr>
          <p:nvPr>
            <p:ph idx="1"/>
          </p:nvPr>
        </p:nvSpPr>
        <p:spPr/>
        <p:txBody>
          <a:bodyPr/>
          <a:lstStyle/>
          <a:p>
            <a:r>
              <a:rPr lang="en-US" dirty="0"/>
              <a:t>Once amplified to a more usable level, SSB and CW signals are demodulated by a </a:t>
            </a:r>
            <a:r>
              <a:rPr lang="en-US" i="1" dirty="0">
                <a:solidFill>
                  <a:srgbClr val="C00000"/>
                </a:solidFill>
              </a:rPr>
              <a:t>product detector</a:t>
            </a:r>
            <a:r>
              <a:rPr lang="en-US" dirty="0"/>
              <a:t>, a special type of mixer</a:t>
            </a:r>
          </a:p>
          <a:p>
            <a:r>
              <a:rPr lang="en-US" dirty="0"/>
              <a:t>If an AM signal is being received, a </a:t>
            </a:r>
            <a:r>
              <a:rPr lang="en-US" i="1" dirty="0">
                <a:solidFill>
                  <a:srgbClr val="C00000"/>
                </a:solidFill>
              </a:rPr>
              <a:t>product detector </a:t>
            </a:r>
            <a:r>
              <a:rPr lang="en-US" dirty="0"/>
              <a:t>or </a:t>
            </a:r>
            <a:r>
              <a:rPr lang="en-US" i="1" dirty="0">
                <a:solidFill>
                  <a:srgbClr val="C00000"/>
                </a:solidFill>
              </a:rPr>
              <a:t>envelope detector </a:t>
            </a:r>
            <a:r>
              <a:rPr lang="en-US" dirty="0"/>
              <a:t>recovers the modulating signal</a:t>
            </a:r>
          </a:p>
          <a:p>
            <a:r>
              <a:rPr lang="en-US" dirty="0"/>
              <a:t>Output of the detector is an audio signal amplified by an audio frequency (AF) amplifier and input to a speaker, headphones, or sound card</a:t>
            </a:r>
          </a:p>
        </p:txBody>
      </p:sp>
      <p:pic>
        <p:nvPicPr>
          <p:cNvPr id="4" name="Picture 3">
            <a:extLst>
              <a:ext uri="{FF2B5EF4-FFF2-40B4-BE49-F238E27FC236}">
                <a16:creationId xmlns:a16="http://schemas.microsoft.com/office/drawing/2014/main" id="{6E0127FA-28DA-C1D0-7FA9-FC7B1D4B26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239180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of the following direct, fused power connections would be the best for a 100 watt HF mobile installation?</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To the battery using heavy-gauge wire</a:t>
            </a:r>
          </a:p>
          <a:p>
            <a:pPr marL="457200" indent="-457200">
              <a:buFont typeface="+mj-lt"/>
              <a:buAutoNum type="alphaUcPeriod"/>
            </a:pPr>
            <a:r>
              <a:rPr lang="en-US" b="0" i="0" u="none" strike="noStrike" baseline="0" dirty="0">
                <a:latin typeface="Calibri" panose="020F0502020204030204" pitchFamily="34" charset="0"/>
              </a:rPr>
              <a:t>To the alternator or generator using heavy-gauge wire</a:t>
            </a:r>
          </a:p>
          <a:p>
            <a:pPr marL="457200" indent="-457200">
              <a:buFont typeface="+mj-lt"/>
              <a:buAutoNum type="alphaUcPeriod"/>
            </a:pPr>
            <a:r>
              <a:rPr lang="en-US" b="0" i="0" u="none" strike="noStrike" baseline="0" dirty="0">
                <a:latin typeface="Calibri" panose="020F0502020204030204" pitchFamily="34" charset="0"/>
              </a:rPr>
              <a:t>To the battery using insulated heavy duty balanced transmission line</a:t>
            </a:r>
          </a:p>
          <a:p>
            <a:pPr marL="457200" indent="-457200">
              <a:buFont typeface="+mj-lt"/>
              <a:buAutoNum type="alphaUcPeriod"/>
            </a:pPr>
            <a:r>
              <a:rPr lang="en-US" b="0" i="0" u="none" strike="noStrike" baseline="0" dirty="0">
                <a:latin typeface="Calibri" panose="020F0502020204030204" pitchFamily="34" charset="0"/>
              </a:rPr>
              <a:t>To the alternator or generator using insulated heavy duty balanced transmission line</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G4E03 (A) Page 5-23</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7A86BA9-2D2D-03A4-8E78-D98B5903D3E1}"/>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60</a:t>
            </a:fld>
            <a:endParaRPr lang="en-US" sz="1200" b="1" dirty="0">
              <a:solidFill>
                <a:srgbClr val="23408E"/>
              </a:solidFill>
            </a:endParaRPr>
          </a:p>
        </p:txBody>
      </p:sp>
      <p:pic>
        <p:nvPicPr>
          <p:cNvPr id="6" name="Picture 5">
            <a:extLst>
              <a:ext uri="{FF2B5EF4-FFF2-40B4-BE49-F238E27FC236}">
                <a16:creationId xmlns:a16="http://schemas.microsoft.com/office/drawing/2014/main" id="{435FBA97-4401-D9C9-F974-562C24F085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8865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Why should DC power for a 100-watt HF transceiver not be supplied by a vehicle’s auxiliary power socket?</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The socket is not wired with an RF-shielded power cable</a:t>
            </a:r>
          </a:p>
          <a:p>
            <a:pPr marL="457200" indent="-457200">
              <a:buFont typeface="+mj-lt"/>
              <a:buAutoNum type="alphaUcPeriod"/>
            </a:pPr>
            <a:r>
              <a:rPr lang="en-US" b="0" i="0" u="none" strike="noStrike" baseline="0" dirty="0">
                <a:latin typeface="Calibri" panose="020F0502020204030204" pitchFamily="34" charset="0"/>
              </a:rPr>
              <a:t>The socket’s wiring may be inadequate for the current drawn by the transceiver</a:t>
            </a:r>
          </a:p>
          <a:p>
            <a:pPr marL="457200" indent="-457200">
              <a:buFont typeface="+mj-lt"/>
              <a:buAutoNum type="alphaUcPeriod"/>
            </a:pPr>
            <a:r>
              <a:rPr lang="en-US" b="0" i="0" u="none" strike="noStrike" baseline="0" dirty="0">
                <a:latin typeface="Calibri" panose="020F0502020204030204" pitchFamily="34" charset="0"/>
              </a:rPr>
              <a:t>The DC polarity of the socket is reversed from the polarity of modern HF transceivers</a:t>
            </a:r>
          </a:p>
          <a:p>
            <a:pPr marL="457200" indent="-457200">
              <a:buFont typeface="+mj-lt"/>
              <a:buAutoNum type="alphaUcPeriod"/>
            </a:pPr>
            <a:r>
              <a:rPr lang="en-US" b="0" i="0" u="none" strike="noStrike" baseline="0" dirty="0">
                <a:latin typeface="Calibri" panose="020F0502020204030204" pitchFamily="34" charset="0"/>
              </a:rPr>
              <a:t>Drawing more than 50 watts from this socket could cause the engine to overheat</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G4E04 (B) Page 5-23</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B87D0D-1384-9EB2-5D84-77430E2B7125}"/>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61</a:t>
            </a:fld>
            <a:endParaRPr lang="en-US" sz="1200" b="1" dirty="0">
              <a:solidFill>
                <a:srgbClr val="23408E"/>
              </a:solidFill>
            </a:endParaRPr>
          </a:p>
        </p:txBody>
      </p:sp>
      <p:pic>
        <p:nvPicPr>
          <p:cNvPr id="6" name="Picture 5">
            <a:extLst>
              <a:ext uri="{FF2B5EF4-FFF2-40B4-BE49-F238E27FC236}">
                <a16:creationId xmlns:a16="http://schemas.microsoft.com/office/drawing/2014/main" id="{520D4408-43F1-B369-D337-DBA4F6632F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669056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of the following most limits an HF mobile installation?</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“Picket fencing”</a:t>
            </a:r>
          </a:p>
          <a:p>
            <a:pPr marL="457200" indent="-457200">
              <a:buFont typeface="+mj-lt"/>
              <a:buAutoNum type="alphaUcPeriod"/>
            </a:pPr>
            <a:r>
              <a:rPr lang="en-US" b="0" i="0" u="none" strike="noStrike" baseline="0" dirty="0">
                <a:latin typeface="Calibri" panose="020F0502020204030204" pitchFamily="34" charset="0"/>
              </a:rPr>
              <a:t>The wire gauge of the DC power line to the transceiver</a:t>
            </a:r>
          </a:p>
          <a:p>
            <a:pPr marL="457200" indent="-457200">
              <a:buFont typeface="+mj-lt"/>
              <a:buAutoNum type="alphaUcPeriod"/>
            </a:pPr>
            <a:r>
              <a:rPr lang="en-US" b="0" i="0" u="none" strike="noStrike" baseline="0" dirty="0">
                <a:latin typeface="Calibri" panose="020F0502020204030204" pitchFamily="34" charset="0"/>
              </a:rPr>
              <a:t>Efficiency of the electrically short antenna</a:t>
            </a:r>
          </a:p>
          <a:p>
            <a:pPr marL="457200" indent="-457200">
              <a:buFont typeface="+mj-lt"/>
              <a:buAutoNum type="alphaUcPeriod"/>
            </a:pPr>
            <a:r>
              <a:rPr lang="en-US" b="0" i="0" u="none" strike="noStrike" baseline="0" dirty="0">
                <a:latin typeface="Calibri" panose="020F0502020204030204" pitchFamily="34" charset="0"/>
              </a:rPr>
              <a:t>FCC rules limiting mobile output power on the 75-meter band</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G4E05 (C) Page 5-23</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83CA882-1A85-85A8-C9B4-C60FF84FCC32}"/>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62</a:t>
            </a:fld>
            <a:endParaRPr lang="en-US" sz="1200" b="1" dirty="0">
              <a:solidFill>
                <a:srgbClr val="23408E"/>
              </a:solidFill>
            </a:endParaRPr>
          </a:p>
        </p:txBody>
      </p:sp>
      <p:pic>
        <p:nvPicPr>
          <p:cNvPr id="6" name="Picture 5">
            <a:extLst>
              <a:ext uri="{FF2B5EF4-FFF2-40B4-BE49-F238E27FC236}">
                <a16:creationId xmlns:a16="http://schemas.microsoft.com/office/drawing/2014/main" id="{CF7059E1-A3C4-F888-F357-8CE0308184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256831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of the following may cause receive interference in a radio installed in a vehicle?</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The battery charging system</a:t>
            </a:r>
          </a:p>
          <a:p>
            <a:pPr marL="457200" indent="-457200">
              <a:buFont typeface="+mj-lt"/>
              <a:buAutoNum type="alphaUcPeriod"/>
            </a:pPr>
            <a:r>
              <a:rPr lang="en-US" b="0" i="0" u="none" strike="noStrike" baseline="0" dirty="0">
                <a:latin typeface="Calibri" panose="020F0502020204030204" pitchFamily="34" charset="0"/>
              </a:rPr>
              <a:t>The fuel delivery system</a:t>
            </a:r>
          </a:p>
          <a:p>
            <a:pPr marL="457200" indent="-457200">
              <a:buFont typeface="+mj-lt"/>
              <a:buAutoNum type="alphaUcPeriod"/>
            </a:pPr>
            <a:r>
              <a:rPr lang="en-US" b="0" i="0" u="none" strike="noStrike" baseline="0" dirty="0">
                <a:latin typeface="Calibri" panose="020F0502020204030204" pitchFamily="34" charset="0"/>
              </a:rPr>
              <a:t>The control computers</a:t>
            </a:r>
          </a:p>
          <a:p>
            <a:pPr marL="457200" indent="-457200">
              <a:buFont typeface="+mj-lt"/>
              <a:buAutoNum type="alphaUcPeriod"/>
            </a:pPr>
            <a:r>
              <a:rPr lang="en-US" b="0" i="0" u="none" strike="noStrike" baseline="0" dirty="0">
                <a:latin typeface="Calibri" panose="020F0502020204030204" pitchFamily="34" charset="0"/>
              </a:rPr>
              <a:t>All these choices are correct</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G4E07 (D) Page 5-23</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3610F26-474A-8D56-D95C-6C2684F6A995}"/>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63</a:t>
            </a:fld>
            <a:endParaRPr lang="en-US" sz="1200" b="1" dirty="0">
              <a:solidFill>
                <a:srgbClr val="23408E"/>
              </a:solidFill>
            </a:endParaRPr>
          </a:p>
        </p:txBody>
      </p:sp>
      <p:pic>
        <p:nvPicPr>
          <p:cNvPr id="6" name="Picture 5">
            <a:extLst>
              <a:ext uri="{FF2B5EF4-FFF2-40B4-BE49-F238E27FC236}">
                <a16:creationId xmlns:a16="http://schemas.microsoft.com/office/drawing/2014/main" id="{49CBC1A3-7615-5FD2-81E4-6898F47BD2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843769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How does a ferrite bead or core reduce common-mode RF current on the shield of a coaxial cable?</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By creating an impedance in the current’s path</a:t>
            </a:r>
          </a:p>
          <a:p>
            <a:pPr marL="457200" indent="-457200">
              <a:buFont typeface="+mj-lt"/>
              <a:buAutoNum type="alphaUcPeriod"/>
            </a:pPr>
            <a:r>
              <a:rPr lang="en-US" b="0" i="0" u="none" strike="noStrike" baseline="0" dirty="0">
                <a:latin typeface="Calibri" panose="020F0502020204030204" pitchFamily="34" charset="0"/>
              </a:rPr>
              <a:t>It converts common-mode current to differential mode</a:t>
            </a:r>
          </a:p>
          <a:p>
            <a:pPr marL="457200" indent="-457200">
              <a:buFont typeface="+mj-lt"/>
              <a:buAutoNum type="alphaUcPeriod"/>
            </a:pPr>
            <a:r>
              <a:rPr lang="en-US" b="0" i="0" u="none" strike="noStrike" baseline="0" dirty="0">
                <a:latin typeface="Calibri" panose="020F0502020204030204" pitchFamily="34" charset="0"/>
              </a:rPr>
              <a:t>By creating an out-of-phase current to cancel the common-mode current</a:t>
            </a:r>
          </a:p>
          <a:p>
            <a:pPr marL="457200" indent="-457200">
              <a:buFont typeface="+mj-lt"/>
              <a:buAutoNum type="alphaUcPeriod"/>
            </a:pPr>
            <a:r>
              <a:rPr lang="en-US" b="0" i="0" u="none" strike="noStrike" baseline="0" dirty="0">
                <a:latin typeface="Calibri" panose="020F0502020204030204" pitchFamily="34" charset="0"/>
              </a:rPr>
              <a:t>Ferrites expel magnetic fields</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G6B10 (A) Page 5-25</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E61353D-3DE7-B64A-46B7-00A8D2DB93F0}"/>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64</a:t>
            </a:fld>
            <a:endParaRPr lang="en-US" sz="1200" b="1" dirty="0">
              <a:solidFill>
                <a:srgbClr val="23408E"/>
              </a:solidFill>
            </a:endParaRPr>
          </a:p>
        </p:txBody>
      </p:sp>
      <p:pic>
        <p:nvPicPr>
          <p:cNvPr id="6" name="Picture 5">
            <a:extLst>
              <a:ext uri="{FF2B5EF4-FFF2-40B4-BE49-F238E27FC236}">
                <a16:creationId xmlns:a16="http://schemas.microsoft.com/office/drawing/2014/main" id="{887DF8B1-4125-7616-DFEE-A042D4A3D2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569145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Which intermodulation products are closest to the original signal frequencies?</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Second harmonics</a:t>
            </a:r>
          </a:p>
          <a:p>
            <a:pPr marL="457200" indent="-457200">
              <a:buFont typeface="+mj-lt"/>
              <a:buAutoNum type="alphaUcPeriod"/>
            </a:pPr>
            <a:r>
              <a:rPr lang="en-US" b="0" i="0" u="none" strike="noStrike" baseline="0" dirty="0">
                <a:latin typeface="Calibri" panose="020F0502020204030204" pitchFamily="34" charset="0"/>
              </a:rPr>
              <a:t>Even-order</a:t>
            </a:r>
          </a:p>
          <a:p>
            <a:pPr marL="457200" indent="-457200">
              <a:buFont typeface="+mj-lt"/>
              <a:buAutoNum type="alphaUcPeriod"/>
            </a:pPr>
            <a:r>
              <a:rPr lang="en-US" b="0" i="0" u="none" strike="noStrike" baseline="0" dirty="0">
                <a:latin typeface="Calibri" panose="020F0502020204030204" pitchFamily="34" charset="0"/>
              </a:rPr>
              <a:t>Odd-order</a:t>
            </a:r>
          </a:p>
          <a:p>
            <a:pPr marL="457200" indent="-457200">
              <a:buFont typeface="+mj-lt"/>
              <a:buAutoNum type="alphaUcPeriod"/>
            </a:pPr>
            <a:r>
              <a:rPr lang="en-US" b="0" i="0" u="none" strike="noStrike" baseline="0" dirty="0">
                <a:latin typeface="Calibri" panose="020F0502020204030204" pitchFamily="34" charset="0"/>
              </a:rPr>
              <a:t>Intercept point</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G8B05 (C) Page 5-25</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F84DFC8-28F4-B50F-B634-746DAB4BF040}"/>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65</a:t>
            </a:fld>
            <a:endParaRPr lang="en-US" sz="1200" b="1" dirty="0">
              <a:solidFill>
                <a:srgbClr val="23408E"/>
              </a:solidFill>
            </a:endParaRPr>
          </a:p>
        </p:txBody>
      </p:sp>
      <p:pic>
        <p:nvPicPr>
          <p:cNvPr id="6" name="Picture 5">
            <a:extLst>
              <a:ext uri="{FF2B5EF4-FFF2-40B4-BE49-F238E27FC236}">
                <a16:creationId xmlns:a16="http://schemas.microsoft.com/office/drawing/2014/main" id="{67442626-37BA-D026-74F9-E4BA0EBAAD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1425868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1523999"/>
            <a:ext cx="10972800" cy="1325565"/>
          </a:xfrm>
        </p:spPr>
        <p:txBody>
          <a:bodyPr/>
          <a:lstStyle/>
          <a:p>
            <a:pPr algn="l"/>
            <a:r>
              <a:rPr lang="en-US" b="0" i="0" u="none" strike="noStrike" baseline="0" dirty="0">
                <a:solidFill>
                  <a:srgbClr val="23408E"/>
                </a:solidFill>
                <a:latin typeface="Calibri" panose="020F0502020204030204" pitchFamily="34" charset="0"/>
              </a:rPr>
              <a:t>What process combines two signals in a non-linear circuit or connection to produce unwanted spurious outputs?</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Intermodulation</a:t>
            </a:r>
          </a:p>
          <a:p>
            <a:pPr marL="457200" indent="-457200">
              <a:buFont typeface="+mj-lt"/>
              <a:buAutoNum type="alphaUcPeriod"/>
            </a:pPr>
            <a:r>
              <a:rPr lang="en-US" b="0" i="0" u="none" strike="noStrike" baseline="0" dirty="0">
                <a:latin typeface="Calibri" panose="020F0502020204030204" pitchFamily="34" charset="0"/>
              </a:rPr>
              <a:t>Heterodyning</a:t>
            </a:r>
          </a:p>
          <a:p>
            <a:pPr marL="457200" indent="-457200">
              <a:buFont typeface="+mj-lt"/>
              <a:buAutoNum type="alphaUcPeriod"/>
            </a:pPr>
            <a:r>
              <a:rPr lang="en-US" b="0" i="0" u="none" strike="noStrike" baseline="0" dirty="0">
                <a:latin typeface="Calibri" panose="020F0502020204030204" pitchFamily="34" charset="0"/>
              </a:rPr>
              <a:t>Detection</a:t>
            </a:r>
          </a:p>
          <a:p>
            <a:pPr marL="457200" indent="-457200">
              <a:buFont typeface="+mj-lt"/>
              <a:buAutoNum type="alphaUcPeriod"/>
            </a:pPr>
            <a:r>
              <a:rPr lang="en-US" b="0" i="0" u="none" strike="noStrike" baseline="0" dirty="0">
                <a:latin typeface="Calibri" panose="020F0502020204030204" pitchFamily="34" charset="0"/>
              </a:rPr>
              <a:t>Rolloff</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G8B12 (A) Page 5-25</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9355A1F-8F2D-1325-47AF-DAC7CD5EDA3D}"/>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66</a:t>
            </a:fld>
            <a:endParaRPr lang="en-US" sz="1200" b="1" dirty="0">
              <a:solidFill>
                <a:srgbClr val="23408E"/>
              </a:solidFill>
            </a:endParaRPr>
          </a:p>
        </p:txBody>
      </p:sp>
      <p:pic>
        <p:nvPicPr>
          <p:cNvPr id="6" name="Picture 5">
            <a:extLst>
              <a:ext uri="{FF2B5EF4-FFF2-40B4-BE49-F238E27FC236}">
                <a16:creationId xmlns:a16="http://schemas.microsoft.com/office/drawing/2014/main" id="{D4F5FBD9-7D60-600F-15A8-52A544B609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272209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8A27C-A392-4E6A-8B2A-D2D028678901}"/>
              </a:ext>
            </a:extLst>
          </p:cNvPr>
          <p:cNvSpPr>
            <a:spLocks noGrp="1"/>
          </p:cNvSpPr>
          <p:nvPr>
            <p:ph type="title"/>
          </p:nvPr>
        </p:nvSpPr>
        <p:spPr>
          <a:xfrm>
            <a:off x="609600" y="969843"/>
            <a:ext cx="10972800" cy="1325565"/>
          </a:xfrm>
        </p:spPr>
        <p:txBody>
          <a:bodyPr/>
          <a:lstStyle/>
          <a:p>
            <a:pPr algn="l"/>
            <a:r>
              <a:rPr lang="en-US" b="0" i="0" u="none" strike="noStrike" baseline="0" dirty="0">
                <a:solidFill>
                  <a:srgbClr val="23408E"/>
                </a:solidFill>
                <a:latin typeface="Calibri" panose="020F0502020204030204" pitchFamily="34" charset="0"/>
              </a:rPr>
              <a:t>Which of the following is an odd-order intermodulation product of frequencies F1 and F2?</a:t>
            </a:r>
          </a:p>
        </p:txBody>
      </p:sp>
      <p:sp>
        <p:nvSpPr>
          <p:cNvPr id="3" name="Text Placeholder 2">
            <a:extLst>
              <a:ext uri="{FF2B5EF4-FFF2-40B4-BE49-F238E27FC236}">
                <a16:creationId xmlns:a16="http://schemas.microsoft.com/office/drawing/2014/main" id="{B18AEFB2-6E7E-4F8D-A714-564734C5A27B}"/>
              </a:ext>
            </a:extLst>
          </p:cNvPr>
          <p:cNvSpPr>
            <a:spLocks noGrp="1"/>
          </p:cNvSpPr>
          <p:nvPr>
            <p:ph type="body" idx="1"/>
          </p:nvPr>
        </p:nvSpPr>
        <p:spPr/>
        <p:txBody>
          <a:bodyPr/>
          <a:lstStyle/>
          <a:p>
            <a:pPr marL="457200" indent="-457200">
              <a:buFont typeface="+mj-lt"/>
              <a:buAutoNum type="alphaUcPeriod"/>
            </a:pPr>
            <a:r>
              <a:rPr lang="en-US" b="0" i="0" u="none" strike="noStrike" baseline="0" dirty="0">
                <a:latin typeface="Calibri" panose="020F0502020204030204" pitchFamily="34" charset="0"/>
              </a:rPr>
              <a:t>5F1-3F2</a:t>
            </a:r>
          </a:p>
          <a:p>
            <a:pPr marL="457200" indent="-457200">
              <a:buFont typeface="+mj-lt"/>
              <a:buAutoNum type="alphaUcPeriod"/>
            </a:pPr>
            <a:r>
              <a:rPr lang="en-US" b="0" i="0" u="none" strike="noStrike" baseline="0" dirty="0">
                <a:latin typeface="Calibri" panose="020F0502020204030204" pitchFamily="34" charset="0"/>
              </a:rPr>
              <a:t>3F1-F2</a:t>
            </a:r>
          </a:p>
          <a:p>
            <a:pPr marL="457200" indent="-457200">
              <a:buFont typeface="+mj-lt"/>
              <a:buAutoNum type="alphaUcPeriod"/>
            </a:pPr>
            <a:r>
              <a:rPr lang="en-US" b="0" i="0" u="none" strike="noStrike" baseline="0" dirty="0">
                <a:latin typeface="Calibri" panose="020F0502020204030204" pitchFamily="34" charset="0"/>
              </a:rPr>
              <a:t>2F1-F2</a:t>
            </a:r>
          </a:p>
          <a:p>
            <a:pPr marL="457200" indent="-457200">
              <a:buFont typeface="+mj-lt"/>
              <a:buAutoNum type="alphaUcPeriod"/>
            </a:pPr>
            <a:r>
              <a:rPr lang="en-US" b="0" i="0" u="none" strike="noStrike" baseline="0" dirty="0">
                <a:latin typeface="Calibri" panose="020F0502020204030204" pitchFamily="34" charset="0"/>
              </a:rPr>
              <a:t>All these choices are correct</a:t>
            </a:r>
            <a:endParaRPr lang="pt-BR" b="0" i="0" u="none" strike="noStrike" baseline="0" dirty="0">
              <a:latin typeface="Calibri" panose="020F0502020204030204" pitchFamily="34" charset="0"/>
            </a:endParaRPr>
          </a:p>
        </p:txBody>
      </p:sp>
      <p:sp>
        <p:nvSpPr>
          <p:cNvPr id="5" name="TextBox 4">
            <a:extLst>
              <a:ext uri="{FF2B5EF4-FFF2-40B4-BE49-F238E27FC236}">
                <a16:creationId xmlns:a16="http://schemas.microsoft.com/office/drawing/2014/main" id="{68197C56-9C53-4F30-AAFA-DC763E33DD3F}"/>
              </a:ext>
            </a:extLst>
          </p:cNvPr>
          <p:cNvSpPr txBox="1"/>
          <p:nvPr/>
        </p:nvSpPr>
        <p:spPr>
          <a:xfrm>
            <a:off x="0" y="6477000"/>
            <a:ext cx="8001000" cy="338554"/>
          </a:xfrm>
          <a:prstGeom prst="rect">
            <a:avLst/>
          </a:prstGeom>
          <a:noFill/>
        </p:spPr>
        <p:txBody>
          <a:bodyPr wrap="square" rtlCol="0">
            <a:spAutoFit/>
          </a:bodyPr>
          <a:lstStyle/>
          <a:p>
            <a:r>
              <a:rPr lang="pt-BR" sz="1600" b="1" dirty="0">
                <a:solidFill>
                  <a:srgbClr val="23408E"/>
                </a:solidFill>
                <a:latin typeface="Arial" panose="020B0604020202020204" pitchFamily="34" charset="0"/>
                <a:cs typeface="Arial" panose="020B0604020202020204" pitchFamily="34" charset="0"/>
              </a:rPr>
              <a:t>G8B13 (C) </a:t>
            </a:r>
            <a:r>
              <a:rPr lang="pt-BR" sz="1600" b="1">
                <a:solidFill>
                  <a:srgbClr val="23408E"/>
                </a:solidFill>
                <a:latin typeface="Arial" panose="020B0604020202020204" pitchFamily="34" charset="0"/>
                <a:cs typeface="Arial" panose="020B0604020202020204" pitchFamily="34" charset="0"/>
              </a:rPr>
              <a:t>Page 5-25</a:t>
            </a:r>
            <a:endParaRPr lang="en-US" sz="1600" b="1" dirty="0">
              <a:solidFill>
                <a:srgbClr val="23408E"/>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6812BEC-1051-0530-0A2D-C49C8202304D}"/>
              </a:ext>
            </a:extLst>
          </p:cNvPr>
          <p:cNvSpPr txBox="1"/>
          <p:nvPr/>
        </p:nvSpPr>
        <p:spPr>
          <a:xfrm>
            <a:off x="5454503" y="1983462"/>
            <a:ext cx="6549656" cy="4493538"/>
          </a:xfrm>
          <a:prstGeom prst="rect">
            <a:avLst/>
          </a:prstGeom>
          <a:solidFill>
            <a:schemeClr val="bg1">
              <a:lumMod val="95000"/>
            </a:schemeClr>
          </a:solidFill>
          <a:ln>
            <a:solidFill>
              <a:srgbClr val="23408E"/>
            </a:solidFill>
          </a:ln>
        </p:spPr>
        <p:txBody>
          <a:bodyPr wrap="square" rtlCol="0">
            <a:spAutoFit/>
          </a:bodyPr>
          <a:lstStyle/>
          <a:p>
            <a:r>
              <a:rPr lang="en-US" sz="2200" b="1" dirty="0">
                <a:solidFill>
                  <a:srgbClr val="C00000"/>
                </a:solidFill>
                <a:latin typeface="Calibri" panose="020F0502020204030204" pitchFamily="34" charset="0"/>
                <a:cs typeface="Calibri" panose="020F0502020204030204" pitchFamily="34" charset="0"/>
              </a:rPr>
              <a:t>HOW TO CALCULATE</a:t>
            </a:r>
            <a:r>
              <a:rPr lang="en-US" sz="2200" dirty="0">
                <a:solidFill>
                  <a:srgbClr val="C00000"/>
                </a:solidFill>
                <a:latin typeface="Calibri" panose="020F0502020204030204" pitchFamily="34" charset="0"/>
                <a:cs typeface="Calibri" panose="020F0502020204030204" pitchFamily="34" charset="0"/>
              </a:rPr>
              <a:t>: To obtain the answer, remember that intermodulation refers to mixing products (f</a:t>
            </a:r>
            <a:r>
              <a:rPr lang="en-US" sz="2200" baseline="-25000" dirty="0">
                <a:solidFill>
                  <a:srgbClr val="C00000"/>
                </a:solidFill>
                <a:latin typeface="Calibri" panose="020F0502020204030204" pitchFamily="34" charset="0"/>
                <a:cs typeface="Calibri" panose="020F0502020204030204" pitchFamily="34" charset="0"/>
              </a:rPr>
              <a:t>1</a:t>
            </a:r>
            <a:r>
              <a:rPr lang="en-US" sz="2200" dirty="0">
                <a:solidFill>
                  <a:srgbClr val="C00000"/>
                </a:solidFill>
                <a:latin typeface="Calibri" panose="020F0502020204030204" pitchFamily="34" charset="0"/>
                <a:cs typeface="Calibri" panose="020F0502020204030204" pitchFamily="34" charset="0"/>
              </a:rPr>
              <a:t> </a:t>
            </a:r>
            <a:r>
              <a:rPr lang="en-US" sz="2200" u="sng" dirty="0">
                <a:solidFill>
                  <a:srgbClr val="C00000"/>
                </a:solidFill>
                <a:latin typeface="Calibri" panose="020F0502020204030204" pitchFamily="34" charset="0"/>
                <a:cs typeface="Calibri" panose="020F0502020204030204" pitchFamily="34" charset="0"/>
              </a:rPr>
              <a:t>+</a:t>
            </a:r>
            <a:r>
              <a:rPr lang="en-US" sz="2200" dirty="0">
                <a:solidFill>
                  <a:srgbClr val="C00000"/>
                </a:solidFill>
                <a:latin typeface="Calibri" panose="020F0502020204030204" pitchFamily="34" charset="0"/>
                <a:cs typeface="Calibri" panose="020F0502020204030204" pitchFamily="34" charset="0"/>
              </a:rPr>
              <a:t> f</a:t>
            </a:r>
            <a:r>
              <a:rPr lang="en-US" sz="2200" baseline="-25000" dirty="0">
                <a:solidFill>
                  <a:srgbClr val="C00000"/>
                </a:solidFill>
                <a:latin typeface="Calibri" panose="020F0502020204030204" pitchFamily="34" charset="0"/>
                <a:cs typeface="Calibri" panose="020F0502020204030204" pitchFamily="34" charset="0"/>
              </a:rPr>
              <a:t>2</a:t>
            </a:r>
            <a:r>
              <a:rPr lang="en-US" sz="2200" dirty="0">
                <a:solidFill>
                  <a:srgbClr val="C00000"/>
                </a:solidFill>
                <a:latin typeface="Calibri" panose="020F0502020204030204" pitchFamily="34" charset="0"/>
                <a:cs typeface="Calibri" panose="020F0502020204030204" pitchFamily="34" charset="0"/>
              </a:rPr>
              <a:t>). The </a:t>
            </a:r>
            <a:r>
              <a:rPr lang="en-US" sz="2200" i="1" dirty="0">
                <a:solidFill>
                  <a:srgbClr val="C00000"/>
                </a:solidFill>
                <a:latin typeface="Calibri" panose="020F0502020204030204" pitchFamily="34" charset="0"/>
                <a:cs typeface="Calibri" panose="020F0502020204030204" pitchFamily="34" charset="0"/>
              </a:rPr>
              <a:t>odd-order</a:t>
            </a:r>
            <a:r>
              <a:rPr lang="en-US" sz="2200" dirty="0">
                <a:solidFill>
                  <a:srgbClr val="C00000"/>
                </a:solidFill>
                <a:latin typeface="Calibri" panose="020F0502020204030204" pitchFamily="34" charset="0"/>
                <a:cs typeface="Calibri" panose="020F0502020204030204" pitchFamily="34" charset="0"/>
              </a:rPr>
              <a:t> intermodulation refers to a </a:t>
            </a:r>
            <a:r>
              <a:rPr lang="en-US" sz="2200" i="1" dirty="0">
                <a:solidFill>
                  <a:srgbClr val="C00000"/>
                </a:solidFill>
                <a:latin typeface="Calibri" panose="020F0502020204030204" pitchFamily="34" charset="0"/>
                <a:cs typeface="Calibri" panose="020F0502020204030204" pitchFamily="34" charset="0"/>
              </a:rPr>
              <a:t>harmonic</a:t>
            </a:r>
            <a:r>
              <a:rPr lang="en-US" sz="2200" dirty="0">
                <a:solidFill>
                  <a:srgbClr val="C00000"/>
                </a:solidFill>
                <a:latin typeface="Calibri" panose="020F0502020204030204" pitchFamily="34" charset="0"/>
                <a:cs typeface="Calibri" panose="020F0502020204030204" pitchFamily="34" charset="0"/>
              </a:rPr>
              <a:t> (i.e., a spurious harmonic emission). Since odd-order harmonics are closest to the original (fundamental) frequency, we have to assume they’re referring to the second harmonic of F1 (instead of the 3</a:t>
            </a:r>
            <a:r>
              <a:rPr lang="en-US" sz="2200" baseline="30000" dirty="0">
                <a:solidFill>
                  <a:srgbClr val="C00000"/>
                </a:solidFill>
                <a:latin typeface="Calibri" panose="020F0502020204030204" pitchFamily="34" charset="0"/>
                <a:cs typeface="Calibri" panose="020F0502020204030204" pitchFamily="34" charset="0"/>
              </a:rPr>
              <a:t>rd</a:t>
            </a:r>
            <a:r>
              <a:rPr lang="en-US" sz="2200" dirty="0">
                <a:solidFill>
                  <a:srgbClr val="C00000"/>
                </a:solidFill>
                <a:latin typeface="Calibri" panose="020F0502020204030204" pitchFamily="34" charset="0"/>
                <a:cs typeface="Calibri" panose="020F0502020204030204" pitchFamily="34" charset="0"/>
              </a:rPr>
              <a:t>, 4</a:t>
            </a:r>
            <a:r>
              <a:rPr lang="en-US" sz="2200" baseline="30000" dirty="0">
                <a:solidFill>
                  <a:srgbClr val="C00000"/>
                </a:solidFill>
                <a:latin typeface="Calibri" panose="020F0502020204030204" pitchFamily="34" charset="0"/>
                <a:cs typeface="Calibri" panose="020F0502020204030204" pitchFamily="34" charset="0"/>
              </a:rPr>
              <a:t>th</a:t>
            </a:r>
            <a:r>
              <a:rPr lang="en-US" sz="2200" dirty="0">
                <a:solidFill>
                  <a:srgbClr val="C00000"/>
                </a:solidFill>
                <a:latin typeface="Calibri" panose="020F0502020204030204" pitchFamily="34" charset="0"/>
                <a:cs typeface="Calibri" panose="020F0502020204030204" pitchFamily="34" charset="0"/>
              </a:rPr>
              <a:t>, etc.). The frequency of this 2</a:t>
            </a:r>
            <a:r>
              <a:rPr lang="en-US" sz="2200" baseline="30000" dirty="0">
                <a:solidFill>
                  <a:srgbClr val="C00000"/>
                </a:solidFill>
                <a:latin typeface="Calibri" panose="020F0502020204030204" pitchFamily="34" charset="0"/>
                <a:cs typeface="Calibri" panose="020F0502020204030204" pitchFamily="34" charset="0"/>
              </a:rPr>
              <a:t>nd</a:t>
            </a:r>
            <a:r>
              <a:rPr lang="en-US" sz="2200" dirty="0">
                <a:solidFill>
                  <a:srgbClr val="C00000"/>
                </a:solidFill>
                <a:latin typeface="Calibri" panose="020F0502020204030204" pitchFamily="34" charset="0"/>
                <a:cs typeface="Calibri" panose="020F0502020204030204" pitchFamily="34" charset="0"/>
              </a:rPr>
              <a:t> harmonic is represented by the formula </a:t>
            </a:r>
            <a:r>
              <a:rPr lang="en-US" sz="2200" dirty="0">
                <a:solidFill>
                  <a:srgbClr val="2812AE"/>
                </a:solidFill>
                <a:latin typeface="Calibri" panose="020F0502020204030204" pitchFamily="34" charset="0"/>
                <a:cs typeface="Calibri" panose="020F0502020204030204" pitchFamily="34" charset="0"/>
              </a:rPr>
              <a:t>(2 × f</a:t>
            </a:r>
            <a:r>
              <a:rPr lang="en-US" sz="2200" baseline="-25000" dirty="0">
                <a:solidFill>
                  <a:srgbClr val="2812AE"/>
                </a:solidFill>
                <a:latin typeface="Calibri" panose="020F0502020204030204" pitchFamily="34" charset="0"/>
                <a:cs typeface="Calibri" panose="020F0502020204030204" pitchFamily="34" charset="0"/>
              </a:rPr>
              <a:t>1</a:t>
            </a:r>
            <a:r>
              <a:rPr lang="en-US" sz="2200" dirty="0">
                <a:solidFill>
                  <a:srgbClr val="2812AE"/>
                </a:solidFill>
                <a:latin typeface="Calibri" panose="020F0502020204030204" pitchFamily="34" charset="0"/>
                <a:cs typeface="Calibri" panose="020F0502020204030204" pitchFamily="34" charset="0"/>
              </a:rPr>
              <a:t> or 2F1)</a:t>
            </a:r>
            <a:r>
              <a:rPr lang="en-US" sz="2200" dirty="0">
                <a:solidFill>
                  <a:srgbClr val="C00000"/>
                </a:solidFill>
                <a:latin typeface="Calibri" panose="020F0502020204030204" pitchFamily="34" charset="0"/>
                <a:cs typeface="Calibri" panose="020F0502020204030204" pitchFamily="34" charset="0"/>
              </a:rPr>
              <a:t>. So, the two intermodulation products of F1 and F2, where F1 is really the 2</a:t>
            </a:r>
            <a:r>
              <a:rPr lang="en-US" sz="2200" baseline="30000" dirty="0">
                <a:solidFill>
                  <a:srgbClr val="C00000"/>
                </a:solidFill>
                <a:latin typeface="Calibri" panose="020F0502020204030204" pitchFamily="34" charset="0"/>
                <a:cs typeface="Calibri" panose="020F0502020204030204" pitchFamily="34" charset="0"/>
              </a:rPr>
              <a:t>nd</a:t>
            </a:r>
            <a:r>
              <a:rPr lang="en-US" sz="2200" dirty="0">
                <a:solidFill>
                  <a:srgbClr val="C00000"/>
                </a:solidFill>
                <a:latin typeface="Calibri" panose="020F0502020204030204" pitchFamily="34" charset="0"/>
                <a:cs typeface="Calibri" panose="020F0502020204030204" pitchFamily="34" charset="0"/>
              </a:rPr>
              <a:t> harmonic of F1 would be </a:t>
            </a:r>
            <a:r>
              <a:rPr lang="en-US" sz="2200" i="1" dirty="0">
                <a:solidFill>
                  <a:srgbClr val="2812AE"/>
                </a:solidFill>
                <a:latin typeface="Calibri" panose="020F0502020204030204" pitchFamily="34" charset="0"/>
                <a:cs typeface="Calibri" panose="020F0502020204030204" pitchFamily="34" charset="0"/>
              </a:rPr>
              <a:t>2F1 + F2 </a:t>
            </a:r>
            <a:r>
              <a:rPr lang="en-US" sz="2200" dirty="0">
                <a:solidFill>
                  <a:srgbClr val="C00000"/>
                </a:solidFill>
                <a:latin typeface="Calibri" panose="020F0502020204030204" pitchFamily="34" charset="0"/>
                <a:cs typeface="Calibri" panose="020F0502020204030204" pitchFamily="34" charset="0"/>
              </a:rPr>
              <a:t>and </a:t>
            </a:r>
            <a:r>
              <a:rPr lang="en-US" sz="2200" i="1" dirty="0">
                <a:solidFill>
                  <a:srgbClr val="2812AE"/>
                </a:solidFill>
                <a:latin typeface="Calibri" panose="020F0502020204030204" pitchFamily="34" charset="0"/>
                <a:cs typeface="Calibri" panose="020F0502020204030204" pitchFamily="34" charset="0"/>
              </a:rPr>
              <a:t>2F1 – F2</a:t>
            </a:r>
            <a:r>
              <a:rPr lang="en-US" sz="2200" dirty="0">
                <a:solidFill>
                  <a:srgbClr val="C00000"/>
                </a:solidFill>
                <a:latin typeface="Calibri" panose="020F0502020204030204" pitchFamily="34" charset="0"/>
                <a:cs typeface="Calibri" panose="020F0502020204030204" pitchFamily="34" charset="0"/>
              </a:rPr>
              <a:t>. The second intermodulation product (</a:t>
            </a:r>
            <a:r>
              <a:rPr lang="en-US" sz="2200" i="1" dirty="0">
                <a:solidFill>
                  <a:srgbClr val="2812AE"/>
                </a:solidFill>
                <a:latin typeface="Calibri" panose="020F0502020204030204" pitchFamily="34" charset="0"/>
                <a:cs typeface="Calibri" panose="020F0502020204030204" pitchFamily="34" charset="0"/>
              </a:rPr>
              <a:t>2F1 – F2</a:t>
            </a:r>
            <a:r>
              <a:rPr lang="en-US" sz="2200" dirty="0">
                <a:solidFill>
                  <a:srgbClr val="C00000"/>
                </a:solidFill>
                <a:latin typeface="Calibri" panose="020F0502020204030204" pitchFamily="34" charset="0"/>
                <a:cs typeface="Calibri" panose="020F0502020204030204" pitchFamily="34" charset="0"/>
              </a:rPr>
              <a:t>) matches answer </a:t>
            </a:r>
            <a:r>
              <a:rPr lang="en-US" sz="2200" b="1" dirty="0">
                <a:solidFill>
                  <a:srgbClr val="2812AE"/>
                </a:solidFill>
                <a:latin typeface="Calibri" panose="020F0502020204030204" pitchFamily="34" charset="0"/>
                <a:cs typeface="Calibri" panose="020F0502020204030204" pitchFamily="34" charset="0"/>
              </a:rPr>
              <a:t>C</a:t>
            </a:r>
            <a:r>
              <a:rPr lang="en-US" sz="2200" dirty="0">
                <a:solidFill>
                  <a:srgbClr val="C00000"/>
                </a:solidFill>
                <a:latin typeface="Calibri" panose="020F0502020204030204" pitchFamily="34" charset="0"/>
                <a:cs typeface="Calibri" panose="020F0502020204030204" pitchFamily="34" charset="0"/>
              </a:rPr>
              <a:t>.</a:t>
            </a:r>
          </a:p>
        </p:txBody>
      </p:sp>
      <p:sp>
        <p:nvSpPr>
          <p:cNvPr id="7" name="TextBox 6">
            <a:extLst>
              <a:ext uri="{FF2B5EF4-FFF2-40B4-BE49-F238E27FC236}">
                <a16:creationId xmlns:a16="http://schemas.microsoft.com/office/drawing/2014/main" id="{684ABE2F-ACFB-C779-2A7A-867A486148AF}"/>
              </a:ext>
            </a:extLst>
          </p:cNvPr>
          <p:cNvSpPr txBox="1"/>
          <p:nvPr/>
        </p:nvSpPr>
        <p:spPr>
          <a:xfrm>
            <a:off x="11582400" y="6581001"/>
            <a:ext cx="609600" cy="276999"/>
          </a:xfrm>
          <a:prstGeom prst="rect">
            <a:avLst/>
          </a:prstGeom>
          <a:noFill/>
        </p:spPr>
        <p:txBody>
          <a:bodyPr wrap="square" rtlCol="0">
            <a:spAutoFit/>
          </a:bodyPr>
          <a:lstStyle/>
          <a:p>
            <a:pPr algn="r"/>
            <a:fld id="{7A29AB21-DF37-4012-86B3-07DC7C3CD1C5}" type="slidenum">
              <a:rPr lang="en-US" sz="1200" b="1" smtClean="0">
                <a:solidFill>
                  <a:srgbClr val="23408E"/>
                </a:solidFill>
              </a:rPr>
              <a:t>67</a:t>
            </a:fld>
            <a:endParaRPr lang="en-US" sz="1200" b="1" dirty="0">
              <a:solidFill>
                <a:srgbClr val="23408E"/>
              </a:solidFill>
            </a:endParaRPr>
          </a:p>
        </p:txBody>
      </p:sp>
      <p:pic>
        <p:nvPicPr>
          <p:cNvPr id="6" name="Picture 5">
            <a:extLst>
              <a:ext uri="{FF2B5EF4-FFF2-40B4-BE49-F238E27FC236}">
                <a16:creationId xmlns:a16="http://schemas.microsoft.com/office/drawing/2014/main" id="{48F52230-EBF2-1E51-9B00-70ADF27E6A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337" y="1403"/>
            <a:ext cx="2070117" cy="640080"/>
          </a:xfrm>
          <a:prstGeom prst="rect">
            <a:avLst/>
          </a:prstGeom>
        </p:spPr>
      </p:pic>
    </p:spTree>
    <p:extLst>
      <p:ext uri="{BB962C8B-B14F-4D97-AF65-F5344CB8AC3E}">
        <p14:creationId xmlns:p14="http://schemas.microsoft.com/office/powerpoint/2010/main" val="57579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118F6-4434-42A2-8D4D-C3C7D17A8E63}"/>
              </a:ext>
            </a:extLst>
          </p:cNvPr>
          <p:cNvSpPr>
            <a:spLocks noGrp="1"/>
          </p:cNvSpPr>
          <p:nvPr>
            <p:ph type="title"/>
          </p:nvPr>
        </p:nvSpPr>
        <p:spPr>
          <a:xfrm>
            <a:off x="457200" y="3124200"/>
            <a:ext cx="10972800" cy="1143000"/>
          </a:xfrm>
        </p:spPr>
        <p:txBody>
          <a:bodyPr/>
          <a:lstStyle/>
          <a:p>
            <a:r>
              <a:rPr lang="en-US" dirty="0"/>
              <a:t>END OF CHAPTER 5 PART </a:t>
            </a:r>
            <a:r>
              <a:rPr lang="en-US"/>
              <a:t>2 OF </a:t>
            </a:r>
            <a:r>
              <a:rPr lang="en-US" dirty="0"/>
              <a:t>2</a:t>
            </a:r>
          </a:p>
        </p:txBody>
      </p:sp>
      <p:pic>
        <p:nvPicPr>
          <p:cNvPr id="3" name="Picture 2">
            <a:extLst>
              <a:ext uri="{FF2B5EF4-FFF2-40B4-BE49-F238E27FC236}">
                <a16:creationId xmlns:a16="http://schemas.microsoft.com/office/drawing/2014/main" id="{84E051D6-381C-21E3-0548-57BBE28866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1945162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20103386-1A88-A5E1-ECD8-EB051B2FF8B0}"/>
              </a:ext>
            </a:extLst>
          </p:cNvPr>
          <p:cNvSpPr txBox="1"/>
          <p:nvPr/>
        </p:nvSpPr>
        <p:spPr>
          <a:xfrm>
            <a:off x="1447800" y="1981200"/>
            <a:ext cx="5181600" cy="2338070"/>
          </a:xfrm>
          <a:prstGeom prst="rect">
            <a:avLst/>
          </a:prstGeom>
          <a:noFill/>
        </p:spPr>
        <p:txBody>
          <a:bodyPr wrap="square" rtlCol="0">
            <a:spAutoFit/>
          </a:bodyPr>
          <a:lstStyle/>
          <a:p>
            <a:pPr marL="0" marR="0">
              <a:lnSpc>
                <a:spcPct val="115000"/>
              </a:lnSpc>
              <a:spcBef>
                <a:spcPts val="0"/>
              </a:spcBef>
              <a:spcAft>
                <a:spcPts val="0"/>
              </a:spcAft>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Slides created by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Jerry D. Kilpatrick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KØILP (Amateur Radio)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PGØØØ72373 (Commercial Operator)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800" u="sng" kern="1200" dirty="0">
                <a:effectLst/>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K0ILP.NC@gmail.com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Feel free to contact me if you find errors or have suggestions for improvement.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946C2B8E-98F9-5D64-C8B6-ECB5287C4F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98904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B5A5F-C952-46DB-A8B9-35AB70B52964}"/>
              </a:ext>
            </a:extLst>
          </p:cNvPr>
          <p:cNvSpPr>
            <a:spLocks noGrp="1"/>
          </p:cNvSpPr>
          <p:nvPr>
            <p:ph type="title"/>
          </p:nvPr>
        </p:nvSpPr>
        <p:spPr/>
        <p:txBody>
          <a:bodyPr/>
          <a:lstStyle/>
          <a:p>
            <a:r>
              <a:rPr lang="en-US" dirty="0"/>
              <a:t>Superheterodyne Receivers (cont.)</a:t>
            </a:r>
          </a:p>
        </p:txBody>
      </p:sp>
      <p:sp>
        <p:nvSpPr>
          <p:cNvPr id="3" name="Content Placeholder 2">
            <a:extLst>
              <a:ext uri="{FF2B5EF4-FFF2-40B4-BE49-F238E27FC236}">
                <a16:creationId xmlns:a16="http://schemas.microsoft.com/office/drawing/2014/main" id="{6DA2C14E-748B-4332-96A0-B0D83F22648B}"/>
              </a:ext>
            </a:extLst>
          </p:cNvPr>
          <p:cNvSpPr>
            <a:spLocks noGrp="1"/>
          </p:cNvSpPr>
          <p:nvPr>
            <p:ph idx="1"/>
          </p:nvPr>
        </p:nvSpPr>
        <p:spPr/>
        <p:txBody>
          <a:bodyPr/>
          <a:lstStyle/>
          <a:p>
            <a:r>
              <a:rPr lang="en-US" dirty="0"/>
              <a:t>The RF amplifier and mixer are the receiver’s front end</a:t>
            </a:r>
          </a:p>
          <a:p>
            <a:pPr lvl="1"/>
            <a:r>
              <a:rPr lang="en-US" dirty="0"/>
              <a:t>Processes weak signals at their original frequencies</a:t>
            </a:r>
          </a:p>
          <a:p>
            <a:pPr lvl="1"/>
            <a:r>
              <a:rPr lang="en-US" dirty="0"/>
              <a:t>A </a:t>
            </a:r>
            <a:r>
              <a:rPr lang="en-US" i="1" dirty="0">
                <a:solidFill>
                  <a:srgbClr val="C00000"/>
                </a:solidFill>
              </a:rPr>
              <a:t>preselector</a:t>
            </a:r>
            <a:r>
              <a:rPr lang="en-US" dirty="0"/>
              <a:t> is often used to reject </a:t>
            </a:r>
            <a:r>
              <a:rPr lang="en-US" i="1" dirty="0">
                <a:solidFill>
                  <a:srgbClr val="C00000"/>
                </a:solidFill>
              </a:rPr>
              <a:t>out-of-band</a:t>
            </a:r>
            <a:r>
              <a:rPr lang="en-US" dirty="0"/>
              <a:t> signals</a:t>
            </a:r>
          </a:p>
          <a:p>
            <a:pPr lvl="1"/>
            <a:r>
              <a:rPr lang="en-US" dirty="0"/>
              <a:t>A preamplifier (preamp) is used if additional sensitivity is needed (weak signals)</a:t>
            </a:r>
          </a:p>
        </p:txBody>
      </p:sp>
      <p:pic>
        <p:nvPicPr>
          <p:cNvPr id="4" name="Picture 3">
            <a:extLst>
              <a:ext uri="{FF2B5EF4-FFF2-40B4-BE49-F238E27FC236}">
                <a16:creationId xmlns:a16="http://schemas.microsoft.com/office/drawing/2014/main" id="{2C486B52-EA5C-560B-6B0A-00D09A6664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309737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DDD8E-996B-45C2-80A6-6902C35EAB24}"/>
              </a:ext>
            </a:extLst>
          </p:cNvPr>
          <p:cNvSpPr>
            <a:spLocks noGrp="1"/>
          </p:cNvSpPr>
          <p:nvPr>
            <p:ph type="title"/>
          </p:nvPr>
        </p:nvSpPr>
        <p:spPr/>
        <p:txBody>
          <a:bodyPr/>
          <a:lstStyle/>
          <a:p>
            <a:r>
              <a:rPr lang="en-US" dirty="0"/>
              <a:t>Superheterodyne Receivers (cont.)</a:t>
            </a:r>
          </a:p>
        </p:txBody>
      </p:sp>
      <p:sp>
        <p:nvSpPr>
          <p:cNvPr id="3" name="Content Placeholder 2">
            <a:extLst>
              <a:ext uri="{FF2B5EF4-FFF2-40B4-BE49-F238E27FC236}">
                <a16:creationId xmlns:a16="http://schemas.microsoft.com/office/drawing/2014/main" id="{01FFC905-FC9E-4B4D-A310-487E1FB4E423}"/>
              </a:ext>
            </a:extLst>
          </p:cNvPr>
          <p:cNvSpPr>
            <a:spLocks noGrp="1"/>
          </p:cNvSpPr>
          <p:nvPr>
            <p:ph idx="1"/>
          </p:nvPr>
        </p:nvSpPr>
        <p:spPr/>
        <p:txBody>
          <a:bodyPr>
            <a:normAutofit/>
          </a:bodyPr>
          <a:lstStyle/>
          <a:p>
            <a:r>
              <a:rPr lang="en-US" dirty="0"/>
              <a:t>The simplest possible </a:t>
            </a:r>
            <a:r>
              <a:rPr lang="en-US" i="1" dirty="0">
                <a:solidFill>
                  <a:srgbClr val="0000CC"/>
                </a:solidFill>
              </a:rPr>
              <a:t>superhet</a:t>
            </a:r>
            <a:r>
              <a:rPr lang="en-US" dirty="0"/>
              <a:t> consists of a mixer connected to the antenna, an oscillator to act as the LO, and a detector that operates directly on the </a:t>
            </a:r>
            <a:r>
              <a:rPr lang="en-US" i="1" dirty="0"/>
              <a:t>resulting</a:t>
            </a:r>
            <a:r>
              <a:rPr lang="en-US" dirty="0"/>
              <a:t> IF signal … See Figure 5.16</a:t>
            </a:r>
          </a:p>
          <a:p>
            <a:r>
              <a:rPr lang="en-US" dirty="0"/>
              <a:t>The single-frequency IF stages make it much easier to create high quality filters and high gain amplifiers without having to be tuned. Only the LO needs to be tuned in a superhet receiver. </a:t>
            </a:r>
          </a:p>
          <a:p>
            <a:r>
              <a:rPr lang="en-US" dirty="0"/>
              <a:t>Recall the formula for intermodulation (mixing of signals) … </a:t>
            </a:r>
            <a:r>
              <a:rPr lang="en-US" dirty="0">
                <a:solidFill>
                  <a:srgbClr val="C00000"/>
                </a:solidFill>
              </a:rPr>
              <a:t>f</a:t>
            </a:r>
            <a:r>
              <a:rPr lang="en-US" baseline="-25000" dirty="0">
                <a:solidFill>
                  <a:srgbClr val="C00000"/>
                </a:solidFill>
              </a:rPr>
              <a:t>1</a:t>
            </a:r>
            <a:r>
              <a:rPr lang="en-US" dirty="0">
                <a:solidFill>
                  <a:srgbClr val="C00000"/>
                </a:solidFill>
              </a:rPr>
              <a:t> </a:t>
            </a:r>
            <a:r>
              <a:rPr lang="en-US" u="sng" dirty="0">
                <a:solidFill>
                  <a:srgbClr val="C00000"/>
                </a:solidFill>
              </a:rPr>
              <a:t>+</a:t>
            </a:r>
            <a:r>
              <a:rPr lang="en-US" dirty="0">
                <a:solidFill>
                  <a:srgbClr val="C00000"/>
                </a:solidFill>
              </a:rPr>
              <a:t> f</a:t>
            </a:r>
            <a:r>
              <a:rPr lang="en-US" baseline="-25000" dirty="0">
                <a:solidFill>
                  <a:srgbClr val="C00000"/>
                </a:solidFill>
              </a:rPr>
              <a:t>2</a:t>
            </a:r>
          </a:p>
          <a:p>
            <a:pPr lvl="1"/>
            <a:r>
              <a:rPr lang="en-US" dirty="0"/>
              <a:t>For example, to convert an RF signal on 14.250 MHz to an IF of 455 kHz, the LO must be tuned to either 14.250 – 455 kHz = 13.795 MHz or to 14.250 + 455 kHz = 14.705 MHz</a:t>
            </a:r>
          </a:p>
        </p:txBody>
      </p:sp>
      <p:pic>
        <p:nvPicPr>
          <p:cNvPr id="4" name="Picture 3">
            <a:extLst>
              <a:ext uri="{FF2B5EF4-FFF2-40B4-BE49-F238E27FC236}">
                <a16:creationId xmlns:a16="http://schemas.microsoft.com/office/drawing/2014/main" id="{69163986-3B49-869A-B9BF-806E7F62C2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Tree>
    <p:extLst>
      <p:ext uri="{BB962C8B-B14F-4D97-AF65-F5344CB8AC3E}">
        <p14:creationId xmlns:p14="http://schemas.microsoft.com/office/powerpoint/2010/main" val="2979474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AD284-F6B7-49EF-80C6-FAB9C9718F2C}"/>
              </a:ext>
            </a:extLst>
          </p:cNvPr>
          <p:cNvSpPr>
            <a:spLocks noGrp="1"/>
          </p:cNvSpPr>
          <p:nvPr>
            <p:ph type="title"/>
          </p:nvPr>
        </p:nvSpPr>
        <p:spPr>
          <a:xfrm>
            <a:off x="838200" y="365125"/>
            <a:ext cx="10515600" cy="921415"/>
          </a:xfrm>
        </p:spPr>
        <p:txBody>
          <a:bodyPr/>
          <a:lstStyle/>
          <a:p>
            <a:r>
              <a:rPr lang="en-US" dirty="0" err="1"/>
              <a:t>Superhets</a:t>
            </a:r>
            <a:r>
              <a:rPr lang="en-US" dirty="0"/>
              <a:t> (cont.)</a:t>
            </a:r>
          </a:p>
        </p:txBody>
      </p:sp>
      <p:pic>
        <p:nvPicPr>
          <p:cNvPr id="4" name="Picture 3">
            <a:extLst>
              <a:ext uri="{FF2B5EF4-FFF2-40B4-BE49-F238E27FC236}">
                <a16:creationId xmlns:a16="http://schemas.microsoft.com/office/drawing/2014/main" id="{9BD9A7A3-F915-F851-CF45-BC16E47973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8" y="6189404"/>
            <a:ext cx="2070117" cy="640080"/>
          </a:xfrm>
          <a:prstGeom prst="rect">
            <a:avLst/>
          </a:prstGeom>
        </p:spPr>
      </p:pic>
      <p:sp>
        <p:nvSpPr>
          <p:cNvPr id="6" name="Content Placeholder 2">
            <a:extLst>
              <a:ext uri="{FF2B5EF4-FFF2-40B4-BE49-F238E27FC236}">
                <a16:creationId xmlns:a16="http://schemas.microsoft.com/office/drawing/2014/main" id="{9F6E8AAA-F340-BF3D-5065-A223ABA75956}"/>
              </a:ext>
            </a:extLst>
          </p:cNvPr>
          <p:cNvSpPr txBox="1">
            <a:spLocks/>
          </p:cNvSpPr>
          <p:nvPr/>
        </p:nvSpPr>
        <p:spPr>
          <a:xfrm>
            <a:off x="111362" y="1427422"/>
            <a:ext cx="6422065" cy="389053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err="1"/>
              <a:t>Superhets</a:t>
            </a:r>
            <a:r>
              <a:rPr lang="en-US" dirty="0"/>
              <a:t> have some weaknesses, like all radio designs</a:t>
            </a:r>
          </a:p>
          <a:p>
            <a:pPr marL="457200" lvl="1"/>
            <a:r>
              <a:rPr lang="en-US" sz="2600" dirty="0"/>
              <a:t>Because there are mixing products at both the sum and difference frequencies, undesired signals can create their own mixing products at the IF … see next slide for examples (refer to Fig 5.4, explained in Chapter 5 Part 1)</a:t>
            </a:r>
          </a:p>
          <a:p>
            <a:endParaRPr lang="en-US" dirty="0"/>
          </a:p>
        </p:txBody>
      </p:sp>
      <p:pic>
        <p:nvPicPr>
          <p:cNvPr id="7" name="Picture 6">
            <a:extLst>
              <a:ext uri="{FF2B5EF4-FFF2-40B4-BE49-F238E27FC236}">
                <a16:creationId xmlns:a16="http://schemas.microsoft.com/office/drawing/2014/main" id="{CDB6F42A-5E2F-4246-C7BC-C3F5E4205266}"/>
              </a:ext>
            </a:extLst>
          </p:cNvPr>
          <p:cNvPicPr>
            <a:picLocks noChangeAspect="1"/>
          </p:cNvPicPr>
          <p:nvPr/>
        </p:nvPicPr>
        <p:blipFill>
          <a:blip r:embed="rId3"/>
          <a:stretch>
            <a:fillRect/>
          </a:stretch>
        </p:blipFill>
        <p:spPr>
          <a:xfrm>
            <a:off x="6940262" y="1904948"/>
            <a:ext cx="4877819" cy="3413009"/>
          </a:xfrm>
          <a:prstGeom prst="rect">
            <a:avLst/>
          </a:prstGeom>
          <a:ln>
            <a:solidFill>
              <a:schemeClr val="tx1"/>
            </a:solidFill>
          </a:ln>
        </p:spPr>
      </p:pic>
      <p:sp>
        <p:nvSpPr>
          <p:cNvPr id="8" name="TextBox 7">
            <a:extLst>
              <a:ext uri="{FF2B5EF4-FFF2-40B4-BE49-F238E27FC236}">
                <a16:creationId xmlns:a16="http://schemas.microsoft.com/office/drawing/2014/main" id="{B9B62D3E-1818-89A0-77DC-D72E10EE27A3}"/>
              </a:ext>
            </a:extLst>
          </p:cNvPr>
          <p:cNvSpPr txBox="1"/>
          <p:nvPr/>
        </p:nvSpPr>
        <p:spPr>
          <a:xfrm>
            <a:off x="10445225" y="3569883"/>
            <a:ext cx="1250588" cy="369332"/>
          </a:xfrm>
          <a:prstGeom prst="rect">
            <a:avLst/>
          </a:prstGeom>
          <a:noFill/>
        </p:spPr>
        <p:txBody>
          <a:bodyPr wrap="square" rtlCol="0">
            <a:spAutoFit/>
          </a:bodyPr>
          <a:lstStyle/>
          <a:p>
            <a:r>
              <a:rPr lang="en-US" b="1" dirty="0">
                <a:solidFill>
                  <a:srgbClr val="C00000"/>
                </a:solidFill>
              </a:rPr>
              <a:t>Fig 5.4</a:t>
            </a:r>
          </a:p>
        </p:txBody>
      </p:sp>
    </p:spTree>
    <p:extLst>
      <p:ext uri="{BB962C8B-B14F-4D97-AF65-F5344CB8AC3E}">
        <p14:creationId xmlns:p14="http://schemas.microsoft.com/office/powerpoint/2010/main" val="950750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randombar(horizontal)">
                                      <p:cBhvr>
                                        <p:cTn id="17" dur="500"/>
                                        <p:tgtEl>
                                          <p:spTgt spid="8"/>
                                        </p:tgtEl>
                                      </p:cBhvr>
                                    </p:animEffect>
                                  </p:childTnLst>
                                </p:cTn>
                              </p:par>
                              <p:par>
                                <p:cTn id="18" presetID="14" presetClass="entr" presetSubtype="10"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randombar(horizontal)">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TotalTime>
  <Words>4092</Words>
  <Application>Microsoft Office PowerPoint</Application>
  <PresentationFormat>Widescreen</PresentationFormat>
  <Paragraphs>418</Paragraphs>
  <Slides>69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69</vt:i4>
      </vt:variant>
    </vt:vector>
  </HeadingPairs>
  <TitlesOfParts>
    <vt:vector size="75" baseType="lpstr">
      <vt:lpstr>Arial</vt:lpstr>
      <vt:lpstr>Arial Narrow</vt:lpstr>
      <vt:lpstr>Bahnschrift SemiBold Condensed</vt:lpstr>
      <vt:lpstr>Calibri</vt:lpstr>
      <vt:lpstr>Comic Sans MS</vt:lpstr>
      <vt:lpstr>Office Theme</vt:lpstr>
      <vt:lpstr>PowerPoint Presentation</vt:lpstr>
      <vt:lpstr>Resource &amp; Reference</vt:lpstr>
      <vt:lpstr>Chapter 5 Part 2 of 2  ARRL General Class Radio Signals &amp; Equipment Sections 5.4, 5.5  Receivers, HF Station Installation </vt:lpstr>
      <vt:lpstr>Section 5.4 Superheterodyne Receivers</vt:lpstr>
      <vt:lpstr>Fig. 5.16</vt:lpstr>
      <vt:lpstr>Superheterodyne Receivers (cont.)</vt:lpstr>
      <vt:lpstr>Superheterodyne Receivers (cont.)</vt:lpstr>
      <vt:lpstr>Superheterodyne Receivers (cont.)</vt:lpstr>
      <vt:lpstr>Superhets (cont.)</vt:lpstr>
      <vt:lpstr>Superhet (cont.)</vt:lpstr>
      <vt:lpstr>Superhet Mixer Weakness Example (see Fig 5.4)</vt:lpstr>
      <vt:lpstr>FM Receivers (see Fig. 5.17)</vt:lpstr>
      <vt:lpstr>Fig 5.17:  Once the FM signal is converted to the IF, hi-gain amplifiers called limiters change the signal to a square wave that only varies in frequency (not amplitude). A discriminator converts the frequency variations to audio. </vt:lpstr>
      <vt:lpstr>Digital Signal Processing (DSP)</vt:lpstr>
      <vt:lpstr>Digital Signal Processing (cont.)</vt:lpstr>
      <vt:lpstr>Managing Receiver Gain (RF Gain)</vt:lpstr>
      <vt:lpstr>RF Gain and AGC (cont.)</vt:lpstr>
      <vt:lpstr>Receiver Linearity</vt:lpstr>
      <vt:lpstr>Rejecting Interference and Noise</vt:lpstr>
      <vt:lpstr>Rejecting Interference and Noise (cont.)</vt:lpstr>
      <vt:lpstr>PRACTICE QUESTIONS</vt:lpstr>
      <vt:lpstr>What is the purpose of the notch filter found on many HF transceivers?</vt:lpstr>
      <vt:lpstr>What is one advantage of selecting the opposite, or “reverse,” sideband when receiving CW?</vt:lpstr>
      <vt:lpstr>How does a noise blanker work?</vt:lpstr>
      <vt:lpstr>What happens as a receiver’s noise reduction control level is increased?</vt:lpstr>
      <vt:lpstr>What is the purpose of using a receive attenuator?</vt:lpstr>
      <vt:lpstr>What does an S meter measure?</vt:lpstr>
      <vt:lpstr>How does a signal that reads 20 dB over S9 compare to one that reads S9 on a receiver, assuming a properly calibrated S meter?</vt:lpstr>
      <vt:lpstr>How much change in signal strength is typically represented by one S unit?</vt:lpstr>
      <vt:lpstr>How much must the power output of a transmitter be raised to change the S meter reading on a distant receiver from S8 to S9?</vt:lpstr>
      <vt:lpstr>How is a product detector used?</vt:lpstr>
      <vt:lpstr>Which of the following is an advantage of a digital signal processing (DSP) filter compared to an analog filter?</vt:lpstr>
      <vt:lpstr>Which parameter affects receiver sensitivity?</vt:lpstr>
      <vt:lpstr>Which mixer input is varied or tuned to convert signals of different frequencies to an intermediate frequency (IF)?</vt:lpstr>
      <vt:lpstr>What is the term for interference from a signal at twice the IF frequency from the desired signal?</vt:lpstr>
      <vt:lpstr>Why is it good to match receiver bandwidth to the bandwidth of the operating mode?</vt:lpstr>
      <vt:lpstr>Section 5.5 HF Station Installation</vt:lpstr>
      <vt:lpstr>Mobile Installations – Power Connections</vt:lpstr>
      <vt:lpstr>Mobile Installations – Antenna Connections</vt:lpstr>
      <vt:lpstr>Mobile Interference</vt:lpstr>
      <vt:lpstr>Grounding &amp; Bonding</vt:lpstr>
      <vt:lpstr>PowerPoint Presentation</vt:lpstr>
      <vt:lpstr>Grounding &amp; Bonding (cont.)</vt:lpstr>
      <vt:lpstr>Grounding &amp; Bonding (cont.)</vt:lpstr>
      <vt:lpstr>RF Interference (RFI): Causes &amp; Solutions</vt:lpstr>
      <vt:lpstr>Common RFI Symptoms</vt:lpstr>
      <vt:lpstr>Suppressing RFI</vt:lpstr>
      <vt:lpstr>PRACTICE QUESTIONS</vt:lpstr>
      <vt:lpstr>Which of the following might be useful in reducing RF interference to audio frequency devices?</vt:lpstr>
      <vt:lpstr>Which of the following could be a cause of interference covering a wide range of frequencies?</vt:lpstr>
      <vt:lpstr>What sound is heard from an audio device experiencing RF interference from a single sideband phone transmitter?</vt:lpstr>
      <vt:lpstr>What sound is heard from an audio device experiencing RF interference from a CW transmitter?</vt:lpstr>
      <vt:lpstr>What is a possible cause of high voltages that produce RF burns?</vt:lpstr>
      <vt:lpstr>What is a possible effect of a resonant ground connection?</vt:lpstr>
      <vt:lpstr>Which of the following would reduce RF interference caused by common-mode current on an audio cable?</vt:lpstr>
      <vt:lpstr>How can the effects of ground loops be minimized?</vt:lpstr>
      <vt:lpstr>What could be a symptom caused by a ground loop in your station’s audio connections?</vt:lpstr>
      <vt:lpstr>What technique helps to minimize RF “hot spots” in an amateur station?</vt:lpstr>
      <vt:lpstr>Why must all metal enclosures of station equipment be grounded?</vt:lpstr>
      <vt:lpstr>Which of the following direct, fused power connections would be the best for a 100 watt HF mobile installation?</vt:lpstr>
      <vt:lpstr>Why should DC power for a 100-watt HF transceiver not be supplied by a vehicle’s auxiliary power socket?</vt:lpstr>
      <vt:lpstr>Which of the following most limits an HF mobile installation?</vt:lpstr>
      <vt:lpstr>Which of the following may cause receive interference in a radio installed in a vehicle?</vt:lpstr>
      <vt:lpstr>How does a ferrite bead or core reduce common-mode RF current on the shield of a coaxial cable?</vt:lpstr>
      <vt:lpstr>Which intermodulation products are closest to the original signal frequencies?</vt:lpstr>
      <vt:lpstr>What process combines two signals in a non-linear circuit or connection to produce unwanted spurious outputs?</vt:lpstr>
      <vt:lpstr>Which of the following is an odd-order intermodulation product of frequencies F1 and F2?</vt:lpstr>
      <vt:lpstr>END OF CHAPTER 5 PART 2 OF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 Kilpatrick</dc:creator>
  <cp:lastModifiedBy>Jerry Kilpatrick</cp:lastModifiedBy>
  <cp:revision>35</cp:revision>
  <dcterms:created xsi:type="dcterms:W3CDTF">2023-04-13T22:40:08Z</dcterms:created>
  <dcterms:modified xsi:type="dcterms:W3CDTF">2023-06-18T22:02:14Z</dcterms:modified>
</cp:coreProperties>
</file>