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434" r:id="rId4"/>
    <p:sldId id="482" r:id="rId5"/>
    <p:sldId id="492" r:id="rId6"/>
    <p:sldId id="493" r:id="rId7"/>
    <p:sldId id="494" r:id="rId8"/>
    <p:sldId id="547" r:id="rId9"/>
    <p:sldId id="495" r:id="rId10"/>
    <p:sldId id="496" r:id="rId11"/>
    <p:sldId id="497" r:id="rId12"/>
    <p:sldId id="548" r:id="rId13"/>
    <p:sldId id="483" r:id="rId14"/>
    <p:sldId id="484" r:id="rId15"/>
    <p:sldId id="485" r:id="rId16"/>
    <p:sldId id="486" r:id="rId17"/>
    <p:sldId id="487" r:id="rId18"/>
    <p:sldId id="488" r:id="rId19"/>
    <p:sldId id="489" r:id="rId20"/>
    <p:sldId id="490" r:id="rId21"/>
    <p:sldId id="491" r:id="rId22"/>
    <p:sldId id="500" r:id="rId23"/>
    <p:sldId id="506" r:id="rId24"/>
    <p:sldId id="507" r:id="rId25"/>
    <p:sldId id="508" r:id="rId26"/>
    <p:sldId id="509" r:id="rId27"/>
    <p:sldId id="498" r:id="rId28"/>
    <p:sldId id="499" r:id="rId29"/>
    <p:sldId id="501" r:id="rId30"/>
    <p:sldId id="502" r:id="rId31"/>
    <p:sldId id="503" r:id="rId32"/>
    <p:sldId id="504" r:id="rId33"/>
    <p:sldId id="505" r:id="rId34"/>
    <p:sldId id="510" r:id="rId35"/>
    <p:sldId id="511" r:id="rId36"/>
    <p:sldId id="518" r:id="rId37"/>
    <p:sldId id="519" r:id="rId38"/>
    <p:sldId id="520" r:id="rId39"/>
    <p:sldId id="522" r:id="rId40"/>
    <p:sldId id="523" r:id="rId41"/>
    <p:sldId id="524" r:id="rId42"/>
    <p:sldId id="512" r:id="rId43"/>
    <p:sldId id="513" r:id="rId44"/>
    <p:sldId id="514" r:id="rId45"/>
    <p:sldId id="515" r:id="rId46"/>
    <p:sldId id="516" r:id="rId47"/>
    <p:sldId id="525" r:id="rId48"/>
    <p:sldId id="540" r:id="rId49"/>
    <p:sldId id="541" r:id="rId50"/>
    <p:sldId id="542" r:id="rId51"/>
    <p:sldId id="543" r:id="rId52"/>
    <p:sldId id="544" r:id="rId53"/>
    <p:sldId id="545" r:id="rId54"/>
    <p:sldId id="526" r:id="rId55"/>
    <p:sldId id="527" r:id="rId56"/>
    <p:sldId id="528" r:id="rId57"/>
    <p:sldId id="529" r:id="rId58"/>
    <p:sldId id="530" r:id="rId59"/>
    <p:sldId id="531" r:id="rId60"/>
    <p:sldId id="532" r:id="rId61"/>
    <p:sldId id="534" r:id="rId62"/>
    <p:sldId id="535" r:id="rId63"/>
    <p:sldId id="536" r:id="rId64"/>
    <p:sldId id="537" r:id="rId65"/>
    <p:sldId id="538" r:id="rId66"/>
    <p:sldId id="433" r:id="rId67"/>
    <p:sldId id="54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8E"/>
    <a:srgbClr val="87878D"/>
    <a:srgbClr val="F7EA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5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B55178-4DF4-ECBD-9A7C-59CCA467065C}"/>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383990-C614-1D00-C104-BB24ECA79EE7}"/>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p>
        </p:txBody>
      </p:sp>
      <p:sp>
        <p:nvSpPr>
          <p:cNvPr id="3" name="Subtitle 2">
            <a:extLst>
              <a:ext uri="{FF2B5EF4-FFF2-40B4-BE49-F238E27FC236}">
                <a16:creationId xmlns:a16="http://schemas.microsoft.com/office/drawing/2014/main" id="{7752E08E-B14E-76B6-BDFB-DBADADE300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380FCA-A355-BAE5-F019-ABB08C70F001}"/>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C50EF83B-D963-3B54-BB9E-27551E0BAA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26F77-6C17-5E73-9273-C979313114E2}"/>
              </a:ext>
            </a:extLst>
          </p:cNvPr>
          <p:cNvSpPr>
            <a:spLocks noGrp="1"/>
          </p:cNvSpPr>
          <p:nvPr>
            <p:ph type="sldNum" sz="quarter" idx="12"/>
          </p:nvPr>
        </p:nvSpPr>
        <p:spPr/>
        <p:txBody>
          <a:bodyPr/>
          <a:lstStyle/>
          <a:p>
            <a:fld id="{3E3EC0B7-8BBD-4273-AA27-877FAEC5D9D8}" type="slidenum">
              <a:rPr lang="en-US" smtClean="0"/>
              <a:t>‹#›</a:t>
            </a:fld>
            <a:endParaRPr lang="en-US"/>
          </a:p>
        </p:txBody>
      </p:sp>
      <p:grpSp>
        <p:nvGrpSpPr>
          <p:cNvPr id="11" name="Group 10">
            <a:extLst>
              <a:ext uri="{FF2B5EF4-FFF2-40B4-BE49-F238E27FC236}">
                <a16:creationId xmlns:a16="http://schemas.microsoft.com/office/drawing/2014/main" id="{0388DA59-A941-7693-0A15-E67D416BAFC9}"/>
              </a:ext>
            </a:extLst>
          </p:cNvPr>
          <p:cNvGrpSpPr/>
          <p:nvPr userDrawn="1"/>
        </p:nvGrpSpPr>
        <p:grpSpPr>
          <a:xfrm>
            <a:off x="0" y="-42333"/>
            <a:ext cx="12192000" cy="286808"/>
            <a:chOff x="0" y="-42333"/>
            <a:chExt cx="12192000" cy="286808"/>
          </a:xfrm>
        </p:grpSpPr>
        <p:sp>
          <p:nvSpPr>
            <p:cNvPr id="7" name="Rectangle 6">
              <a:extLst>
                <a:ext uri="{FF2B5EF4-FFF2-40B4-BE49-F238E27FC236}">
                  <a16:creationId xmlns:a16="http://schemas.microsoft.com/office/drawing/2014/main" id="{2A3B6317-F524-70FC-D86F-915168C36A34}"/>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886B23-0CDA-0791-4BCE-E19615BD18D9}"/>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1F4023D1-03EA-0AA7-4634-78F254C6429F}"/>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258230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431-E2C4-EE6F-92A9-69786C1948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AC9C0-FDDF-9147-474E-9DFB9329D1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BC267-BD65-5F1D-326C-9C6430DDED0A}"/>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F5D12AF6-679E-EAF3-73A8-1FD6C7AFA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BCE361-DCC1-17AA-BD7F-AD0839F5C59E}"/>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9891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77C8F-8F0D-1461-D03E-5963043CB2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C53B2-668B-790B-E12D-3246B7C73D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3BE8C-E61C-B6E4-E639-A78B9E69F72E}"/>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E2D54D3F-EECC-E11F-20E1-3F60C522D2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684CE-3162-3A20-D36C-3E415E6B30C6}"/>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4022216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3200400"/>
            <a:ext cx="10972800" cy="2925764"/>
          </a:xfrm>
          <a:prstGeom prst="rect">
            <a:avLst/>
          </a:prstGeom>
        </p:spPr>
        <p:txBody>
          <a:bodyPr/>
          <a:lstStyle>
            <a:lvl1pPr>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a:t>Click to edit Master text styles</a:t>
            </a:r>
          </a:p>
          <a:p>
            <a:pPr lvl="1"/>
            <a:r>
              <a:rPr lang="en-US"/>
              <a:t>Second level</a:t>
            </a:r>
          </a:p>
        </p:txBody>
      </p:sp>
      <p:sp>
        <p:nvSpPr>
          <p:cNvPr id="7" name="Title 6"/>
          <p:cNvSpPr>
            <a:spLocks noGrp="1"/>
          </p:cNvSpPr>
          <p:nvPr>
            <p:ph type="title"/>
          </p:nvPr>
        </p:nvSpPr>
        <p:spPr>
          <a:xfrm>
            <a:off x="609600" y="1523999"/>
            <a:ext cx="10972800" cy="836613"/>
          </a:xfrm>
          <a:prstGeom prst="rect">
            <a:avLst/>
          </a:prstGeom>
        </p:spPr>
        <p:txBody>
          <a:bodyPr/>
          <a:lstStyle>
            <a:lvl1pPr>
              <a:defRPr sz="3200" baseline="0">
                <a:latin typeface="Arial" pitchFamily="34" charset="0"/>
              </a:defRPr>
            </a:lvl1p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defRPr sz="1050" dirty="0">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379740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AB0B3-C061-C5D2-7749-A720CE9E4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0A8891-DA93-E875-8C6D-8B47388A51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CD9B-A2A6-B3EF-A8DA-B9B119062254}"/>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2A38A77A-9A65-0C98-0CEC-AA814D598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10FFD0-E334-05AF-5F42-1EF6D4ABB415}"/>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621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4F88-A13A-03CA-5555-CA6F57FCFE48}"/>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1DA97F3-4401-B9C7-F84A-7A0BF4E556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D23E0C-3183-E349-F4AD-2EE575E236BD}"/>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6D543920-9713-6AC0-7D0A-34DC2A0BD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7F3E5-67FD-1114-3569-48DBE1A912A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140971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44ED3-A92D-F825-3194-083BC57DBB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F576996-87AD-8537-88EA-60940D84A6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FB682-DD5F-1260-2D97-E0DDB4524D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541596-BB42-5C12-C2EA-05C4271F8EBA}"/>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05230F34-EFF9-1CF4-C8B1-1B1C6ECF4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38E3F5-E921-DC92-3FF9-67642FC55EEA}"/>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6904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CE0A-09AF-D0BA-4F28-A5F8A354BA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3C20E2-7EB6-B744-32D2-A3E94C9A58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FC4E8E-3A5E-006E-FA08-F2E1444C9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DC7E6D-72E3-4A37-1F31-F69ADB5876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18ECA-1795-FA2B-59DC-3F9044D8FD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491A87-72C6-DC89-EBD6-8C2AA9EA5AC0}"/>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8" name="Footer Placeholder 7">
            <a:extLst>
              <a:ext uri="{FF2B5EF4-FFF2-40B4-BE49-F238E27FC236}">
                <a16:creationId xmlns:a16="http://schemas.microsoft.com/office/drawing/2014/main" id="{DE0BE6B0-F7C0-9C2F-D87F-C15752A75E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D25998-FA11-2528-FCCB-D80089E1E833}"/>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07304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C861-D6FB-0095-1850-7C1908FC12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9C77BB-C2A0-A274-3808-E75A409A7790}"/>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4" name="Footer Placeholder 3">
            <a:extLst>
              <a:ext uri="{FF2B5EF4-FFF2-40B4-BE49-F238E27FC236}">
                <a16:creationId xmlns:a16="http://schemas.microsoft.com/office/drawing/2014/main" id="{257D7951-B622-96FD-D306-5F237F4B66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C5D520-F2D1-EC9F-D12C-3CFD6B9004F4}"/>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47322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5FF21-5383-5DE2-BFEA-9032A84FD951}"/>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3" name="Footer Placeholder 2">
            <a:extLst>
              <a:ext uri="{FF2B5EF4-FFF2-40B4-BE49-F238E27FC236}">
                <a16:creationId xmlns:a16="http://schemas.microsoft.com/office/drawing/2014/main" id="{D3976280-615B-5514-56BF-8E3D96B8DD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C52E98-964E-E544-BDA7-DFA9EE7B71EF}"/>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358996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D16E-9279-7B89-E5CC-717677C7E6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E6B1E2-04B6-5073-DC12-3893EE0349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A01D7E-5DD8-4904-9851-3AD6DCFD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12B0B-2758-5D87-EA2D-BB314B77CE98}"/>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5AA096DB-312C-CD7E-082C-3A3557AA4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2050E3-A92F-62F3-13EB-E10FD0D17CBB}"/>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82672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5117-F589-7026-9824-C1969093B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B5527-7C00-B6D1-6C94-70B6AAD7C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C8B794-C9FF-8126-38BD-12A9A217E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2A111C-47BD-8C47-9E47-0EB5919F0129}"/>
              </a:ext>
            </a:extLst>
          </p:cNvPr>
          <p:cNvSpPr>
            <a:spLocks noGrp="1"/>
          </p:cNvSpPr>
          <p:nvPr>
            <p:ph type="dt" sz="half" idx="10"/>
          </p:nvPr>
        </p:nvSpPr>
        <p:spPr/>
        <p:txBody>
          <a:bodyPr/>
          <a:lstStyle/>
          <a:p>
            <a:fld id="{D9E2EDEA-0E9A-441B-8165-5B5A8D292561}" type="datetimeFigureOut">
              <a:rPr lang="en-US" smtClean="0"/>
              <a:t>11/7/2023</a:t>
            </a:fld>
            <a:endParaRPr lang="en-US"/>
          </a:p>
        </p:txBody>
      </p:sp>
      <p:sp>
        <p:nvSpPr>
          <p:cNvPr id="6" name="Footer Placeholder 5">
            <a:extLst>
              <a:ext uri="{FF2B5EF4-FFF2-40B4-BE49-F238E27FC236}">
                <a16:creationId xmlns:a16="http://schemas.microsoft.com/office/drawing/2014/main" id="{E1E7D2D9-3A7A-9336-CFF3-B59EC7DC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4406B4-AA23-6764-4A88-EFEF00A0FA62}"/>
              </a:ext>
            </a:extLst>
          </p:cNvPr>
          <p:cNvSpPr>
            <a:spLocks noGrp="1"/>
          </p:cNvSpPr>
          <p:nvPr>
            <p:ph type="sldNum" sz="quarter" idx="12"/>
          </p:nvPr>
        </p:nvSpPr>
        <p:spPr/>
        <p:txBody>
          <a:bodyPr/>
          <a:lstStyle/>
          <a:p>
            <a:fld id="{3E3EC0B7-8BBD-4273-AA27-877FAEC5D9D8}" type="slidenum">
              <a:rPr lang="en-US" smtClean="0"/>
              <a:t>‹#›</a:t>
            </a:fld>
            <a:endParaRPr lang="en-US"/>
          </a:p>
        </p:txBody>
      </p:sp>
    </p:spTree>
    <p:extLst>
      <p:ext uri="{BB962C8B-B14F-4D97-AF65-F5344CB8AC3E}">
        <p14:creationId xmlns:p14="http://schemas.microsoft.com/office/powerpoint/2010/main" val="20549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DB2F3-23EA-889E-E4FC-4E21309485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E622B-BB25-8166-20A5-2429C9E2F2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2715-B16E-CD1C-4708-0641E05FE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2EDEA-0E9A-441B-8165-5B5A8D292561}" type="datetimeFigureOut">
              <a:rPr lang="en-US" smtClean="0"/>
              <a:t>11/7/2023</a:t>
            </a:fld>
            <a:endParaRPr lang="en-US"/>
          </a:p>
        </p:txBody>
      </p:sp>
      <p:sp>
        <p:nvSpPr>
          <p:cNvPr id="5" name="Footer Placeholder 4">
            <a:extLst>
              <a:ext uri="{FF2B5EF4-FFF2-40B4-BE49-F238E27FC236}">
                <a16:creationId xmlns:a16="http://schemas.microsoft.com/office/drawing/2014/main" id="{65AFFFFC-F536-7CA9-2C73-5ADFCA847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64EB4A-D891-A607-7236-0E1177ECF9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EC0B7-8BBD-4273-AA27-877FAEC5D9D8}" type="slidenum">
              <a:rPr lang="en-US" smtClean="0"/>
              <a:t>‹#›</a:t>
            </a:fld>
            <a:endParaRPr lang="en-US"/>
          </a:p>
        </p:txBody>
      </p:sp>
      <p:sp>
        <p:nvSpPr>
          <p:cNvPr id="12" name="Rectangle 11">
            <a:extLst>
              <a:ext uri="{FF2B5EF4-FFF2-40B4-BE49-F238E27FC236}">
                <a16:creationId xmlns:a16="http://schemas.microsoft.com/office/drawing/2014/main" id="{42A32206-C825-1E6B-26FC-71FBD77AD45A}"/>
              </a:ext>
            </a:extLst>
          </p:cNvPr>
          <p:cNvSpPr/>
          <p:nvPr userDrawn="1"/>
        </p:nvSpPr>
        <p:spPr>
          <a:xfrm>
            <a:off x="0" y="6482292"/>
            <a:ext cx="12192000" cy="365125"/>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FBFDB0E-226E-24B9-3B9E-9D9A559745E4}"/>
              </a:ext>
            </a:extLst>
          </p:cNvPr>
          <p:cNvGrpSpPr/>
          <p:nvPr userDrawn="1"/>
        </p:nvGrpSpPr>
        <p:grpSpPr>
          <a:xfrm>
            <a:off x="0" y="-42333"/>
            <a:ext cx="12192000" cy="286808"/>
            <a:chOff x="0" y="-42333"/>
            <a:chExt cx="12192000" cy="286808"/>
          </a:xfrm>
        </p:grpSpPr>
        <p:sp>
          <p:nvSpPr>
            <p:cNvPr id="14" name="Rectangle 13">
              <a:extLst>
                <a:ext uri="{FF2B5EF4-FFF2-40B4-BE49-F238E27FC236}">
                  <a16:creationId xmlns:a16="http://schemas.microsoft.com/office/drawing/2014/main" id="{F3003E8A-C5C2-13F4-3167-B43906143EBF}"/>
                </a:ext>
              </a:extLst>
            </p:cNvPr>
            <p:cNvSpPr/>
            <p:nvPr userDrawn="1"/>
          </p:nvSpPr>
          <p:spPr>
            <a:xfrm>
              <a:off x="0" y="-42333"/>
              <a:ext cx="12192000" cy="194733"/>
            </a:xfrm>
            <a:prstGeom prst="rect">
              <a:avLst/>
            </a:prstGeom>
            <a:solidFill>
              <a:srgbClr val="23408E"/>
            </a:solidFill>
            <a:ln>
              <a:solidFill>
                <a:srgbClr val="234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2A70860-3340-2EAA-ABF4-ECEA157BA64A}"/>
                </a:ext>
              </a:extLst>
            </p:cNvPr>
            <p:cNvSpPr/>
            <p:nvPr userDrawn="1"/>
          </p:nvSpPr>
          <p:spPr>
            <a:xfrm>
              <a:off x="0" y="147636"/>
              <a:ext cx="12192000" cy="96839"/>
            </a:xfrm>
            <a:prstGeom prst="rect">
              <a:avLst/>
            </a:prstGeom>
            <a:solidFill>
              <a:srgbClr val="F7EA77"/>
            </a:solidFill>
            <a:ln>
              <a:solidFill>
                <a:srgbClr val="F7EA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1D67DC44-64FA-EF38-CDAB-69D6A9C8DE30}"/>
              </a:ext>
            </a:extLst>
          </p:cNvPr>
          <p:cNvSpPr txBox="1"/>
          <p:nvPr userDrawn="1"/>
        </p:nvSpPr>
        <p:spPr>
          <a:xfrm>
            <a:off x="11658600" y="6570134"/>
            <a:ext cx="533400" cy="276999"/>
          </a:xfrm>
          <a:prstGeom prst="rect">
            <a:avLst/>
          </a:prstGeom>
          <a:noFill/>
        </p:spPr>
        <p:txBody>
          <a:bodyPr wrap="square" rtlCol="0">
            <a:spAutoFit/>
          </a:bodyPr>
          <a:lstStyle/>
          <a:p>
            <a:pPr algn="r"/>
            <a:fld id="{23DAB6DC-39C0-40F6-AEBC-A62217DBB888}" type="slidenum">
              <a:rPr lang="en-US" sz="1200" b="1" smtClean="0">
                <a:solidFill>
                  <a:srgbClr val="23408E"/>
                </a:solidFill>
              </a:rPr>
              <a:pPr algn="r"/>
              <a:t>‹#›</a:t>
            </a:fld>
            <a:endParaRPr lang="en-US" sz="1200" b="1" dirty="0">
              <a:solidFill>
                <a:srgbClr val="23408E"/>
              </a:solidFill>
            </a:endParaRPr>
          </a:p>
        </p:txBody>
      </p:sp>
    </p:spTree>
    <p:extLst>
      <p:ext uri="{BB962C8B-B14F-4D97-AF65-F5344CB8AC3E}">
        <p14:creationId xmlns:p14="http://schemas.microsoft.com/office/powerpoint/2010/main" val="329135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arrl.org/shop/Licensing-Education-and-Training/" TargetMode="External"/><Relationship Id="rId2" Type="http://schemas.openxmlformats.org/officeDocument/2006/relationships/image" Target="../media/image5.jp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K0ILP.NC@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9AA233E-AA3E-4FDD-7A99-F4B86BBCEC2B}"/>
              </a:ext>
            </a:extLst>
          </p:cNvPr>
          <p:cNvSpPr/>
          <p:nvPr/>
        </p:nvSpPr>
        <p:spPr>
          <a:xfrm>
            <a:off x="4272" y="3377724"/>
            <a:ext cx="12192000" cy="474487"/>
          </a:xfrm>
          <a:prstGeom prst="rect">
            <a:avLst/>
          </a:prstGeom>
          <a:solidFill>
            <a:srgbClr val="87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6" name="Rectangle 5">
            <a:extLst>
              <a:ext uri="{FF2B5EF4-FFF2-40B4-BE49-F238E27FC236}">
                <a16:creationId xmlns:a16="http://schemas.microsoft.com/office/drawing/2014/main" id="{BF7DCE88-E9DB-0B9E-5C8E-C865854A86B8}"/>
              </a:ext>
            </a:extLst>
          </p:cNvPr>
          <p:cNvSpPr/>
          <p:nvPr/>
        </p:nvSpPr>
        <p:spPr>
          <a:xfrm>
            <a:off x="4272" y="260389"/>
            <a:ext cx="12192000" cy="31173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4" name="TextBox 3">
            <a:extLst>
              <a:ext uri="{FF2B5EF4-FFF2-40B4-BE49-F238E27FC236}">
                <a16:creationId xmlns:a16="http://schemas.microsoft.com/office/drawing/2014/main" id="{58AEA185-0AF7-2CEA-61D9-125BD24EF643}"/>
              </a:ext>
            </a:extLst>
          </p:cNvPr>
          <p:cNvSpPr txBox="1"/>
          <p:nvPr/>
        </p:nvSpPr>
        <p:spPr>
          <a:xfrm>
            <a:off x="478565" y="871673"/>
            <a:ext cx="589660" cy="369332"/>
          </a:xfrm>
          <a:prstGeom prst="rect">
            <a:avLst/>
          </a:prstGeom>
          <a:noFill/>
        </p:spPr>
        <p:txBody>
          <a:bodyPr wrap="square" rtlCol="0">
            <a:spAutoFit/>
          </a:bodyPr>
          <a:lstStyle/>
          <a:p>
            <a:r>
              <a:rPr lang="en-US" b="1" dirty="0">
                <a:solidFill>
                  <a:srgbClr val="F7EA77"/>
                </a:solidFill>
                <a:latin typeface="Bahnschrift SemiBold Condensed" panose="020B0502040204020203" pitchFamily="34" charset="0"/>
              </a:rPr>
              <a:t>THE</a:t>
            </a:r>
          </a:p>
        </p:txBody>
      </p:sp>
      <p:sp>
        <p:nvSpPr>
          <p:cNvPr id="5" name="TextBox 4">
            <a:extLst>
              <a:ext uri="{FF2B5EF4-FFF2-40B4-BE49-F238E27FC236}">
                <a16:creationId xmlns:a16="http://schemas.microsoft.com/office/drawing/2014/main" id="{67E7735F-E768-E65C-68C5-C58E208D2A00}"/>
              </a:ext>
            </a:extLst>
          </p:cNvPr>
          <p:cNvSpPr txBox="1"/>
          <p:nvPr/>
        </p:nvSpPr>
        <p:spPr>
          <a:xfrm>
            <a:off x="850305" y="820397"/>
            <a:ext cx="1572426" cy="646331"/>
          </a:xfrm>
          <a:prstGeom prst="rect">
            <a:avLst/>
          </a:prstGeom>
          <a:noFill/>
        </p:spPr>
        <p:txBody>
          <a:bodyPr wrap="square" rtlCol="0">
            <a:spAutoFit/>
          </a:bodyPr>
          <a:lstStyle/>
          <a:p>
            <a:r>
              <a:rPr lang="en-US" sz="3600" b="1" u="sng" dirty="0">
                <a:solidFill>
                  <a:srgbClr val="F7EA77"/>
                </a:solidFill>
                <a:latin typeface="Bahnschrift SemiBold Condensed" panose="020B0502040204020203" pitchFamily="34" charset="0"/>
                <a:ea typeface="Yu Gothic UI" panose="020B0500000000000000" pitchFamily="34" charset="-128"/>
              </a:rPr>
              <a:t>ARRL</a:t>
            </a:r>
          </a:p>
        </p:txBody>
      </p:sp>
      <p:sp>
        <p:nvSpPr>
          <p:cNvPr id="7" name="TextBox 6">
            <a:extLst>
              <a:ext uri="{FF2B5EF4-FFF2-40B4-BE49-F238E27FC236}">
                <a16:creationId xmlns:a16="http://schemas.microsoft.com/office/drawing/2014/main" id="{FA96BB73-5953-7B0B-EC4A-7087ED917660}"/>
              </a:ext>
            </a:extLst>
          </p:cNvPr>
          <p:cNvSpPr txBox="1"/>
          <p:nvPr/>
        </p:nvSpPr>
        <p:spPr>
          <a:xfrm>
            <a:off x="10642361" y="734876"/>
            <a:ext cx="1287568" cy="338554"/>
          </a:xfrm>
          <a:prstGeom prst="rect">
            <a:avLst/>
          </a:prstGeom>
          <a:noFill/>
        </p:spPr>
        <p:txBody>
          <a:bodyPr wrap="square" rtlCol="0">
            <a:spAutoFit/>
          </a:bodyPr>
          <a:lstStyle/>
          <a:p>
            <a:r>
              <a:rPr lang="en-US" sz="1600" b="1" dirty="0">
                <a:solidFill>
                  <a:schemeClr val="bg1"/>
                </a:solidFill>
                <a:latin typeface="Bahnschrift SemiBold Condensed" panose="020B0502040204020203" pitchFamily="34" charset="0"/>
              </a:rPr>
              <a:t>TENTH EDITION</a:t>
            </a:r>
          </a:p>
        </p:txBody>
      </p:sp>
      <p:sp>
        <p:nvSpPr>
          <p:cNvPr id="8" name="TextBox 7">
            <a:extLst>
              <a:ext uri="{FF2B5EF4-FFF2-40B4-BE49-F238E27FC236}">
                <a16:creationId xmlns:a16="http://schemas.microsoft.com/office/drawing/2014/main" id="{1220DABC-DDFB-7460-866F-74511D41AA16}"/>
              </a:ext>
            </a:extLst>
          </p:cNvPr>
          <p:cNvSpPr txBox="1"/>
          <p:nvPr/>
        </p:nvSpPr>
        <p:spPr>
          <a:xfrm>
            <a:off x="478565" y="1518004"/>
            <a:ext cx="9084180" cy="1569660"/>
          </a:xfrm>
          <a:prstGeom prst="rect">
            <a:avLst/>
          </a:prstGeom>
          <a:noFill/>
        </p:spPr>
        <p:txBody>
          <a:bodyPr wrap="square" rtlCol="0">
            <a:spAutoFit/>
          </a:bodyPr>
          <a:lstStyle/>
          <a:p>
            <a:r>
              <a:rPr lang="en-US" sz="9600" b="1" dirty="0">
                <a:solidFill>
                  <a:schemeClr val="bg1"/>
                </a:solidFill>
                <a:latin typeface="Bahnschrift SemiBold Condensed" panose="020B0502040204020203" pitchFamily="34" charset="0"/>
              </a:rPr>
              <a:t>GENERAL CLASS</a:t>
            </a:r>
          </a:p>
        </p:txBody>
      </p:sp>
      <p:sp>
        <p:nvSpPr>
          <p:cNvPr id="9" name="TextBox 8">
            <a:extLst>
              <a:ext uri="{FF2B5EF4-FFF2-40B4-BE49-F238E27FC236}">
                <a16:creationId xmlns:a16="http://schemas.microsoft.com/office/drawing/2014/main" id="{B09E6011-ED69-D9EF-CCDC-80A219ECB46C}"/>
              </a:ext>
            </a:extLst>
          </p:cNvPr>
          <p:cNvSpPr txBox="1"/>
          <p:nvPr/>
        </p:nvSpPr>
        <p:spPr>
          <a:xfrm>
            <a:off x="576841" y="2952091"/>
            <a:ext cx="4892467" cy="861774"/>
          </a:xfrm>
          <a:prstGeom prst="rect">
            <a:avLst/>
          </a:prstGeom>
          <a:noFill/>
        </p:spPr>
        <p:txBody>
          <a:bodyPr wrap="square" rtlCol="0">
            <a:spAutoFit/>
          </a:bodyPr>
          <a:lstStyle/>
          <a:p>
            <a:r>
              <a:rPr lang="en-US" sz="5000" dirty="0">
                <a:solidFill>
                  <a:schemeClr val="bg1"/>
                </a:solidFill>
                <a:latin typeface="Arial Narrow" panose="020B0606020202030204" pitchFamily="34" charset="0"/>
              </a:rPr>
              <a:t>LICENSE COURSE</a:t>
            </a:r>
          </a:p>
        </p:txBody>
      </p:sp>
      <p:sp>
        <p:nvSpPr>
          <p:cNvPr id="10" name="TextBox 9">
            <a:extLst>
              <a:ext uri="{FF2B5EF4-FFF2-40B4-BE49-F238E27FC236}">
                <a16:creationId xmlns:a16="http://schemas.microsoft.com/office/drawing/2014/main" id="{49D15708-65B3-B8B3-2031-303FAF48EDDC}"/>
              </a:ext>
            </a:extLst>
          </p:cNvPr>
          <p:cNvSpPr txBox="1"/>
          <p:nvPr/>
        </p:nvSpPr>
        <p:spPr>
          <a:xfrm>
            <a:off x="5584673" y="2953679"/>
            <a:ext cx="1845892" cy="830997"/>
          </a:xfrm>
          <a:prstGeom prst="rect">
            <a:avLst/>
          </a:prstGeom>
          <a:noFill/>
        </p:spPr>
        <p:txBody>
          <a:bodyPr wrap="square" rtlCol="0">
            <a:spAutoFit/>
          </a:bodyPr>
          <a:lstStyle/>
          <a:p>
            <a:r>
              <a:rPr lang="en-US" sz="2400" b="1" dirty="0">
                <a:solidFill>
                  <a:srgbClr val="F7EA77"/>
                </a:solidFill>
                <a:latin typeface="Bahnschrift SemiBold Condensed" panose="020B0502040204020203" pitchFamily="34" charset="0"/>
              </a:rPr>
              <a:t>FOR </a:t>
            </a:r>
          </a:p>
          <a:p>
            <a:r>
              <a:rPr lang="en-US" sz="2400" b="1" dirty="0">
                <a:solidFill>
                  <a:srgbClr val="F7EA77"/>
                </a:solidFill>
                <a:latin typeface="Bahnschrift SemiBold Condensed" panose="020B0502040204020203" pitchFamily="34" charset="0"/>
              </a:rPr>
              <a:t>HAM RADIO</a:t>
            </a:r>
          </a:p>
        </p:txBody>
      </p:sp>
      <p:sp>
        <p:nvSpPr>
          <p:cNvPr id="12" name="Rectangle 11">
            <a:extLst>
              <a:ext uri="{FF2B5EF4-FFF2-40B4-BE49-F238E27FC236}">
                <a16:creationId xmlns:a16="http://schemas.microsoft.com/office/drawing/2014/main" id="{C1E82B10-8A61-3F3B-5465-13542D779257}"/>
              </a:ext>
            </a:extLst>
          </p:cNvPr>
          <p:cNvSpPr/>
          <p:nvPr/>
        </p:nvSpPr>
        <p:spPr>
          <a:xfrm>
            <a:off x="4272" y="3842554"/>
            <a:ext cx="12192000" cy="792785"/>
          </a:xfrm>
          <a:prstGeom prst="rect">
            <a:avLst/>
          </a:prstGeom>
          <a:solidFill>
            <a:srgbClr val="F7E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408E"/>
              </a:solidFill>
            </a:endParaRPr>
          </a:p>
        </p:txBody>
      </p:sp>
      <p:sp>
        <p:nvSpPr>
          <p:cNvPr id="13" name="TextBox 12">
            <a:extLst>
              <a:ext uri="{FF2B5EF4-FFF2-40B4-BE49-F238E27FC236}">
                <a16:creationId xmlns:a16="http://schemas.microsoft.com/office/drawing/2014/main" id="{DB740A69-4D01-CD3F-CA49-9B3641D6746C}"/>
              </a:ext>
            </a:extLst>
          </p:cNvPr>
          <p:cNvSpPr txBox="1"/>
          <p:nvPr/>
        </p:nvSpPr>
        <p:spPr>
          <a:xfrm>
            <a:off x="1380147" y="3943208"/>
            <a:ext cx="7281016" cy="523220"/>
          </a:xfrm>
          <a:prstGeom prst="rect">
            <a:avLst/>
          </a:prstGeom>
          <a:noFill/>
        </p:spPr>
        <p:txBody>
          <a:bodyPr wrap="square" rtlCol="0">
            <a:spAutoFit/>
          </a:bodyPr>
          <a:lstStyle/>
          <a:p>
            <a:r>
              <a:rPr lang="en-US" sz="2800" b="1" dirty="0"/>
              <a:t>All You Need to Pass Your General Class Exam!</a:t>
            </a:r>
          </a:p>
        </p:txBody>
      </p:sp>
      <p:pic>
        <p:nvPicPr>
          <p:cNvPr id="15" name="Picture 14">
            <a:extLst>
              <a:ext uri="{FF2B5EF4-FFF2-40B4-BE49-F238E27FC236}">
                <a16:creationId xmlns:a16="http://schemas.microsoft.com/office/drawing/2014/main" id="{8F47E2C6-758C-93F4-9DBF-7BDF1FA0C6ED}"/>
              </a:ext>
            </a:extLst>
          </p:cNvPr>
          <p:cNvPicPr>
            <a:picLocks noChangeAspect="1"/>
          </p:cNvPicPr>
          <p:nvPr/>
        </p:nvPicPr>
        <p:blipFill>
          <a:blip r:embed="rId2"/>
          <a:stretch>
            <a:fillRect/>
          </a:stretch>
        </p:blipFill>
        <p:spPr>
          <a:xfrm>
            <a:off x="2091821" y="4811811"/>
            <a:ext cx="2333951" cy="1571844"/>
          </a:xfrm>
          <a:prstGeom prst="rect">
            <a:avLst/>
          </a:prstGeom>
        </p:spPr>
      </p:pic>
      <p:pic>
        <p:nvPicPr>
          <p:cNvPr id="17" name="Picture 16">
            <a:extLst>
              <a:ext uri="{FF2B5EF4-FFF2-40B4-BE49-F238E27FC236}">
                <a16:creationId xmlns:a16="http://schemas.microsoft.com/office/drawing/2014/main" id="{BDB340B4-A42A-C8E0-F3C8-8BDDCF272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93217"/>
            <a:ext cx="1512605" cy="1512605"/>
          </a:xfrm>
          <a:prstGeom prst="rect">
            <a:avLst/>
          </a:prstGeom>
        </p:spPr>
      </p:pic>
      <p:pic>
        <p:nvPicPr>
          <p:cNvPr id="19" name="Picture 18">
            <a:extLst>
              <a:ext uri="{FF2B5EF4-FFF2-40B4-BE49-F238E27FC236}">
                <a16:creationId xmlns:a16="http://schemas.microsoft.com/office/drawing/2014/main" id="{9F7CD733-B363-CE30-5DA7-2AB43FBECF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169" y="4712153"/>
            <a:ext cx="2211061" cy="1671502"/>
          </a:xfrm>
          <a:prstGeom prst="rect">
            <a:avLst/>
          </a:prstGeom>
          <a:ln w="19050">
            <a:solidFill>
              <a:srgbClr val="23408E"/>
            </a:solidFill>
          </a:ln>
        </p:spPr>
      </p:pic>
      <p:pic>
        <p:nvPicPr>
          <p:cNvPr id="21" name="Picture 20">
            <a:extLst>
              <a:ext uri="{FF2B5EF4-FFF2-40B4-BE49-F238E27FC236}">
                <a16:creationId xmlns:a16="http://schemas.microsoft.com/office/drawing/2014/main" id="{FC176A0A-D55B-759F-35D2-4456E9FF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364" y="4712153"/>
            <a:ext cx="1683316" cy="1683316"/>
          </a:xfrm>
          <a:prstGeom prst="rect">
            <a:avLst/>
          </a:prstGeom>
          <a:ln w="19050">
            <a:solidFill>
              <a:srgbClr val="87878D"/>
            </a:solidFill>
          </a:ln>
        </p:spPr>
      </p:pic>
    </p:spTree>
    <p:extLst>
      <p:ext uri="{BB962C8B-B14F-4D97-AF65-F5344CB8AC3E}">
        <p14:creationId xmlns:p14="http://schemas.microsoft.com/office/powerpoint/2010/main" val="27542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Supply Safety</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pPr>
              <a:buClr>
                <a:schemeClr val="tx1"/>
              </a:buClr>
            </a:pPr>
            <a:r>
              <a:rPr lang="en-US" i="1" dirty="0">
                <a:solidFill>
                  <a:srgbClr val="C00000"/>
                </a:solidFill>
              </a:rPr>
              <a:t>Fuses</a:t>
            </a:r>
            <a:r>
              <a:rPr lang="en-US" dirty="0"/>
              <a:t> in the primary are used to protect against short circuits or excessive current loads</a:t>
            </a:r>
          </a:p>
          <a:p>
            <a:pPr>
              <a:buClr>
                <a:schemeClr val="tx1"/>
              </a:buClr>
            </a:pPr>
            <a:r>
              <a:rPr lang="en-US" i="1" dirty="0">
                <a:solidFill>
                  <a:srgbClr val="C00000"/>
                </a:solidFill>
              </a:rPr>
              <a:t>Bleeder resistors </a:t>
            </a:r>
            <a:r>
              <a:rPr lang="en-US" dirty="0"/>
              <a:t>discharge stored energy when the supply is turned off</a:t>
            </a:r>
          </a:p>
          <a:p>
            <a:r>
              <a:rPr lang="en-US" dirty="0"/>
              <a:t>Working on power supplies – wait for the bleeder resistor to discharge energy, even if it is unplugged</a:t>
            </a:r>
          </a:p>
          <a:p>
            <a:endParaRPr lang="en-US" dirty="0"/>
          </a:p>
        </p:txBody>
      </p:sp>
      <p:pic>
        <p:nvPicPr>
          <p:cNvPr id="2" name="Picture 1">
            <a:extLst>
              <a:ext uri="{FF2B5EF4-FFF2-40B4-BE49-F238E27FC236}">
                <a16:creationId xmlns:a16="http://schemas.microsoft.com/office/drawing/2014/main" id="{93CEF1D1-32D4-D439-1B47-B0A44DA1E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Switchmode or Switching Supplies (see Fig 4.27)</a:t>
            </a:r>
          </a:p>
        </p:txBody>
      </p:sp>
      <p:sp>
        <p:nvSpPr>
          <p:cNvPr id="3" name="Content Placeholder 2"/>
          <p:cNvSpPr>
            <a:spLocks noGrp="1"/>
          </p:cNvSpPr>
          <p:nvPr>
            <p:ph idx="1"/>
          </p:nvPr>
        </p:nvSpPr>
        <p:spPr bwMode="auto">
          <a:xfrm>
            <a:off x="457200" y="2362200"/>
            <a:ext cx="112776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AC input is first rectified and filtered</a:t>
            </a:r>
          </a:p>
          <a:p>
            <a:r>
              <a:rPr lang="en-US" dirty="0"/>
              <a:t>Transistor switch pulses at high-frequency (20 kHz or more) to transfer energy to a filter capacitor (smoothes out ripple)</a:t>
            </a:r>
          </a:p>
          <a:p>
            <a:r>
              <a:rPr lang="en-US" dirty="0"/>
              <a:t>High frequency enables power supply to quickly change to current demands and means that small, lightweight inductors &amp; capacitors can be used to filter the output</a:t>
            </a:r>
          </a:p>
        </p:txBody>
      </p:sp>
      <p:pic>
        <p:nvPicPr>
          <p:cNvPr id="2" name="Picture 1">
            <a:extLst>
              <a:ext uri="{FF2B5EF4-FFF2-40B4-BE49-F238E27FC236}">
                <a16:creationId xmlns:a16="http://schemas.microsoft.com/office/drawing/2014/main" id="{1068044A-2344-D230-DED9-D23A72443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40B99F-8BDD-967B-8D98-216152DFD86C}"/>
              </a:ext>
            </a:extLst>
          </p:cNvPr>
          <p:cNvPicPr>
            <a:picLocks noChangeAspect="1"/>
          </p:cNvPicPr>
          <p:nvPr/>
        </p:nvPicPr>
        <p:blipFill>
          <a:blip r:embed="rId2"/>
          <a:stretch>
            <a:fillRect/>
          </a:stretch>
        </p:blipFill>
        <p:spPr>
          <a:xfrm>
            <a:off x="359734" y="388945"/>
            <a:ext cx="8040357" cy="3630161"/>
          </a:xfrm>
          <a:prstGeom prst="rect">
            <a:avLst/>
          </a:prstGeom>
        </p:spPr>
      </p:pic>
      <p:sp>
        <p:nvSpPr>
          <p:cNvPr id="4" name="TextBox 3">
            <a:extLst>
              <a:ext uri="{FF2B5EF4-FFF2-40B4-BE49-F238E27FC236}">
                <a16:creationId xmlns:a16="http://schemas.microsoft.com/office/drawing/2014/main" id="{B5FD94DC-1DC8-B271-7943-985AB887F793}"/>
              </a:ext>
            </a:extLst>
          </p:cNvPr>
          <p:cNvSpPr txBox="1"/>
          <p:nvPr/>
        </p:nvSpPr>
        <p:spPr>
          <a:xfrm>
            <a:off x="359735" y="4135503"/>
            <a:ext cx="11125200" cy="2215991"/>
          </a:xfrm>
          <a:prstGeom prst="rect">
            <a:avLst/>
          </a:prstGeom>
          <a:noFill/>
        </p:spPr>
        <p:txBody>
          <a:bodyPr wrap="square" rtlCol="0">
            <a:spAutoFit/>
          </a:bodyPr>
          <a:lstStyle/>
          <a:p>
            <a:r>
              <a:rPr lang="en-US" sz="2300" dirty="0"/>
              <a:t>AC input is first rectified and filtered. Transistor switch then supplies current pulses to a small inductor or transformer, which transfers the energy into another filter capacitor that smoothes the pulses for a steady output voltage. The high frequency of the pulses means that the supply can react quickly to changing current demands. The high frequency also means that small, lightweight inductors and capacitors can be used to smooth the pulses and filter the output.</a:t>
            </a:r>
          </a:p>
        </p:txBody>
      </p:sp>
      <p:sp>
        <p:nvSpPr>
          <p:cNvPr id="5" name="TextBox 4">
            <a:extLst>
              <a:ext uri="{FF2B5EF4-FFF2-40B4-BE49-F238E27FC236}">
                <a16:creationId xmlns:a16="http://schemas.microsoft.com/office/drawing/2014/main" id="{C16370D7-B8F9-6FF0-7642-CC157F778B3E}"/>
              </a:ext>
            </a:extLst>
          </p:cNvPr>
          <p:cNvSpPr txBox="1"/>
          <p:nvPr/>
        </p:nvSpPr>
        <p:spPr>
          <a:xfrm>
            <a:off x="8833884" y="761221"/>
            <a:ext cx="3200400" cy="1754326"/>
          </a:xfrm>
          <a:prstGeom prst="rect">
            <a:avLst/>
          </a:prstGeom>
          <a:noFill/>
        </p:spPr>
        <p:txBody>
          <a:bodyPr wrap="square" rtlCol="0">
            <a:spAutoFit/>
          </a:bodyPr>
          <a:lstStyle/>
          <a:p>
            <a:r>
              <a:rPr lang="en-US" sz="3600" dirty="0"/>
              <a:t>Switchmode or Switching Supplies (cont.)</a:t>
            </a:r>
          </a:p>
        </p:txBody>
      </p:sp>
      <p:pic>
        <p:nvPicPr>
          <p:cNvPr id="2" name="Picture 1">
            <a:extLst>
              <a:ext uri="{FF2B5EF4-FFF2-40B4-BE49-F238E27FC236}">
                <a16:creationId xmlns:a16="http://schemas.microsoft.com/office/drawing/2014/main" id="{2DDD0135-92D9-0866-801F-FE961CAB6E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2362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6D994ACE-6406-A4E9-120C-E86653AA3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function of a power supply bleeder resistor?</a:t>
            </a:r>
          </a:p>
        </p:txBody>
      </p:sp>
      <p:sp>
        <p:nvSpPr>
          <p:cNvPr id="757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 acts as a fuse for excess voltage</a:t>
            </a:r>
          </a:p>
          <a:p>
            <a:pPr marL="457200" indent="-457200">
              <a:buFont typeface="Times New Roman" pitchFamily="18" charset="0"/>
              <a:buAutoNum type="alphaUcPeriod"/>
            </a:pPr>
            <a:r>
              <a:rPr lang="en-US" dirty="0">
                <a:latin typeface="Calibri" pitchFamily="34" charset="0"/>
              </a:rPr>
              <a:t>It discharges the filter capacitors when power is removed</a:t>
            </a:r>
          </a:p>
          <a:p>
            <a:pPr marL="457200" indent="-457200">
              <a:buFont typeface="Times New Roman" pitchFamily="18" charset="0"/>
              <a:buAutoNum type="alphaUcPeriod"/>
            </a:pPr>
            <a:r>
              <a:rPr lang="en-US" dirty="0">
                <a:latin typeface="Calibri" pitchFamily="34" charset="0"/>
              </a:rPr>
              <a:t>It removes shock hazards from the induction coils</a:t>
            </a:r>
          </a:p>
          <a:p>
            <a:pPr marL="457200" indent="-457200">
              <a:buFont typeface="Times New Roman" pitchFamily="18" charset="0"/>
              <a:buAutoNum type="alphaUcPeriod"/>
            </a:pPr>
            <a:r>
              <a:rPr lang="en-US" dirty="0">
                <a:latin typeface="Calibri" pitchFamily="34" charset="0"/>
              </a:rPr>
              <a:t>It eliminates ground loop current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G7A01 (B) Page 4-36</a:t>
            </a:r>
            <a:endParaRPr lang="en-US" sz="1600" b="1" dirty="0">
              <a:solidFill>
                <a:srgbClr val="23408E"/>
              </a:solidFill>
            </a:endParaRPr>
          </a:p>
        </p:txBody>
      </p:sp>
      <p:sp>
        <p:nvSpPr>
          <p:cNvPr id="2" name="TextBox 1">
            <a:extLst>
              <a:ext uri="{FF2B5EF4-FFF2-40B4-BE49-F238E27FC236}">
                <a16:creationId xmlns:a16="http://schemas.microsoft.com/office/drawing/2014/main" id="{AD82B25E-AC52-9F97-824E-582E4AD8764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14</a:t>
            </a:fld>
            <a:endParaRPr lang="en-US" sz="1200" b="1" dirty="0">
              <a:solidFill>
                <a:srgbClr val="23408E"/>
              </a:solidFill>
            </a:endParaRPr>
          </a:p>
        </p:txBody>
      </p:sp>
      <p:pic>
        <p:nvPicPr>
          <p:cNvPr id="3" name="Picture 2">
            <a:extLst>
              <a:ext uri="{FF2B5EF4-FFF2-40B4-BE49-F238E27FC236}">
                <a16:creationId xmlns:a16="http://schemas.microsoft.com/office/drawing/2014/main" id="{B74E4EB2-955E-4229-B9D4-6EC9C64E91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components are used in a power supply filter network?</a:t>
            </a:r>
          </a:p>
        </p:txBody>
      </p:sp>
      <p:sp>
        <p:nvSpPr>
          <p:cNvPr id="768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Diodes</a:t>
            </a:r>
          </a:p>
          <a:p>
            <a:pPr marL="457200" indent="-457200">
              <a:buFont typeface="Times New Roman" pitchFamily="18" charset="0"/>
              <a:buAutoNum type="alphaUcPeriod"/>
            </a:pPr>
            <a:r>
              <a:rPr lang="en-US" dirty="0">
                <a:latin typeface="Calibri" pitchFamily="34" charset="0"/>
              </a:rPr>
              <a:t>Transformers and transducers</a:t>
            </a:r>
          </a:p>
          <a:p>
            <a:pPr marL="457200" indent="-457200">
              <a:buFont typeface="Times New Roman" pitchFamily="18" charset="0"/>
              <a:buAutoNum type="alphaUcPeriod"/>
            </a:pPr>
            <a:r>
              <a:rPr lang="en-US" dirty="0">
                <a:latin typeface="Calibri" pitchFamily="34" charset="0"/>
              </a:rPr>
              <a:t>Capacitors and inductors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G7A02 (C) Page 4-35</a:t>
            </a:r>
            <a:endParaRPr lang="en-US" sz="1600" b="1" dirty="0">
              <a:solidFill>
                <a:srgbClr val="23408E"/>
              </a:solidFill>
            </a:endParaRPr>
          </a:p>
        </p:txBody>
      </p:sp>
      <p:sp>
        <p:nvSpPr>
          <p:cNvPr id="2" name="TextBox 1">
            <a:extLst>
              <a:ext uri="{FF2B5EF4-FFF2-40B4-BE49-F238E27FC236}">
                <a16:creationId xmlns:a16="http://schemas.microsoft.com/office/drawing/2014/main" id="{7153FDF1-D28E-BD39-47B2-5D31146DD9A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15</a:t>
            </a:fld>
            <a:endParaRPr lang="en-US" sz="1200" b="1" dirty="0">
              <a:solidFill>
                <a:srgbClr val="23408E"/>
              </a:solidFill>
            </a:endParaRPr>
          </a:p>
        </p:txBody>
      </p:sp>
      <p:pic>
        <p:nvPicPr>
          <p:cNvPr id="3" name="Picture 2">
            <a:extLst>
              <a:ext uri="{FF2B5EF4-FFF2-40B4-BE49-F238E27FC236}">
                <a16:creationId xmlns:a16="http://schemas.microsoft.com/office/drawing/2014/main" id="{20AA6720-5421-DD02-AE90-0A50CFAC0A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type of rectifier circuit uses two diodes and a center-tapped transformer?</a:t>
            </a:r>
          </a:p>
        </p:txBody>
      </p:sp>
      <p:sp>
        <p:nvSpPr>
          <p:cNvPr id="778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Full-wave</a:t>
            </a:r>
          </a:p>
          <a:p>
            <a:pPr marL="457200" indent="-457200">
              <a:buFont typeface="Times New Roman" pitchFamily="18" charset="0"/>
              <a:buAutoNum type="alphaUcPeriod"/>
            </a:pPr>
            <a:r>
              <a:rPr lang="en-US" dirty="0">
                <a:latin typeface="Calibri" pitchFamily="34" charset="0"/>
              </a:rPr>
              <a:t>Full-wave bridge</a:t>
            </a:r>
          </a:p>
          <a:p>
            <a:pPr marL="457200" indent="-457200">
              <a:buFont typeface="Times New Roman" pitchFamily="18" charset="0"/>
              <a:buAutoNum type="alphaUcPeriod"/>
            </a:pPr>
            <a:r>
              <a:rPr lang="en-US" dirty="0">
                <a:latin typeface="Calibri" pitchFamily="34" charset="0"/>
              </a:rPr>
              <a:t>Half-wave</a:t>
            </a:r>
          </a:p>
          <a:p>
            <a:pPr marL="457200" indent="-457200">
              <a:buFont typeface="Times New Roman" pitchFamily="18" charset="0"/>
              <a:buAutoNum type="alphaUcPeriod"/>
            </a:pPr>
            <a:r>
              <a:rPr lang="en-US" dirty="0">
                <a:latin typeface="Calibri" pitchFamily="34" charset="0"/>
              </a:rPr>
              <a:t>Synchronous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G7A03 (A) Page 4-35</a:t>
            </a:r>
            <a:endParaRPr lang="en-US" sz="1600" b="1" dirty="0">
              <a:solidFill>
                <a:srgbClr val="23408E"/>
              </a:solidFill>
            </a:endParaRPr>
          </a:p>
        </p:txBody>
      </p:sp>
      <p:sp>
        <p:nvSpPr>
          <p:cNvPr id="2" name="TextBox 1">
            <a:extLst>
              <a:ext uri="{FF2B5EF4-FFF2-40B4-BE49-F238E27FC236}">
                <a16:creationId xmlns:a16="http://schemas.microsoft.com/office/drawing/2014/main" id="{9B5DD9DA-B5E6-8B43-4527-C603F9CDC10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16</a:t>
            </a:fld>
            <a:endParaRPr lang="en-US" sz="1200" b="1" dirty="0">
              <a:solidFill>
                <a:srgbClr val="23408E"/>
              </a:solidFill>
            </a:endParaRPr>
          </a:p>
        </p:txBody>
      </p:sp>
      <p:pic>
        <p:nvPicPr>
          <p:cNvPr id="3" name="Picture 2">
            <a:extLst>
              <a:ext uri="{FF2B5EF4-FFF2-40B4-BE49-F238E27FC236}">
                <a16:creationId xmlns:a16="http://schemas.microsoft.com/office/drawing/2014/main" id="{E276F84B-C613-975B-626F-804004EF0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characteristic of a half-wave rectifier in a power supply?</a:t>
            </a:r>
          </a:p>
        </p:txBody>
      </p:sp>
      <p:sp>
        <p:nvSpPr>
          <p:cNvPr id="788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Only one diode is required</a:t>
            </a:r>
          </a:p>
          <a:p>
            <a:pPr marL="457200" indent="-457200">
              <a:buFont typeface="Times New Roman" pitchFamily="18" charset="0"/>
              <a:buAutoNum type="alphaUcPeriod"/>
            </a:pPr>
            <a:r>
              <a:rPr lang="en-US" dirty="0">
                <a:latin typeface="Calibri" pitchFamily="34" charset="0"/>
              </a:rPr>
              <a:t>The ripple frequency is twice that of a full-wave rectifier</a:t>
            </a:r>
          </a:p>
          <a:p>
            <a:pPr marL="457200" indent="-457200">
              <a:buFont typeface="Times New Roman" pitchFamily="18" charset="0"/>
              <a:buAutoNum type="alphaUcPeriod"/>
            </a:pPr>
            <a:r>
              <a:rPr lang="en-US" dirty="0">
                <a:latin typeface="Calibri" pitchFamily="34" charset="0"/>
              </a:rPr>
              <a:t>More current can be drawn from the half-wave rectifier</a:t>
            </a:r>
          </a:p>
          <a:p>
            <a:pPr marL="457200" indent="-457200">
              <a:buFont typeface="Times New Roman" pitchFamily="18" charset="0"/>
              <a:buAutoNum type="alphaUcPeriod"/>
            </a:pPr>
            <a:r>
              <a:rPr lang="en-US" dirty="0">
                <a:latin typeface="Calibri" pitchFamily="34" charset="0"/>
              </a:rPr>
              <a:t>The output voltage is two times the peak input voltage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G7A04 (A) Page 4-35</a:t>
            </a:r>
            <a:endParaRPr lang="en-US" sz="1600" b="1" dirty="0">
              <a:solidFill>
                <a:srgbClr val="23408E"/>
              </a:solidFill>
            </a:endParaRPr>
          </a:p>
        </p:txBody>
      </p:sp>
      <p:sp>
        <p:nvSpPr>
          <p:cNvPr id="2" name="TextBox 1">
            <a:extLst>
              <a:ext uri="{FF2B5EF4-FFF2-40B4-BE49-F238E27FC236}">
                <a16:creationId xmlns:a16="http://schemas.microsoft.com/office/drawing/2014/main" id="{F364D1DF-88BB-ECC3-4897-0D72269EDC7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17</a:t>
            </a:fld>
            <a:endParaRPr lang="en-US" sz="1200" b="1" dirty="0">
              <a:solidFill>
                <a:srgbClr val="23408E"/>
              </a:solidFill>
            </a:endParaRPr>
          </a:p>
        </p:txBody>
      </p:sp>
      <p:pic>
        <p:nvPicPr>
          <p:cNvPr id="3" name="Picture 2">
            <a:extLst>
              <a:ext uri="{FF2B5EF4-FFF2-40B4-BE49-F238E27FC236}">
                <a16:creationId xmlns:a16="http://schemas.microsoft.com/office/drawing/2014/main" id="{1067692D-DBBA-A9BC-C8D4-D86DF522C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portion of the AC cycle is converted to DC by a half-wave rectifier?</a:t>
            </a:r>
          </a:p>
        </p:txBody>
      </p:sp>
      <p:sp>
        <p:nvSpPr>
          <p:cNvPr id="798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90 degrees</a:t>
            </a:r>
          </a:p>
          <a:p>
            <a:pPr marL="457200" indent="-457200">
              <a:buFont typeface="Times New Roman" pitchFamily="18" charset="0"/>
              <a:buAutoNum type="alphaUcPeriod"/>
            </a:pPr>
            <a:r>
              <a:rPr lang="en-US" dirty="0">
                <a:latin typeface="Calibri" pitchFamily="34" charset="0"/>
              </a:rPr>
              <a:t>180 degrees</a:t>
            </a:r>
          </a:p>
          <a:p>
            <a:pPr marL="457200" indent="-457200">
              <a:buFont typeface="Times New Roman" pitchFamily="18" charset="0"/>
              <a:buAutoNum type="alphaUcPeriod"/>
            </a:pPr>
            <a:r>
              <a:rPr lang="en-US" dirty="0">
                <a:latin typeface="Calibri" pitchFamily="34" charset="0"/>
              </a:rPr>
              <a:t>270 degrees</a:t>
            </a:r>
          </a:p>
          <a:p>
            <a:pPr marL="457200" indent="-457200">
              <a:buFont typeface="Times New Roman" pitchFamily="18" charset="0"/>
              <a:buAutoNum type="alphaUcPeriod"/>
            </a:pPr>
            <a:r>
              <a:rPr lang="en-US" dirty="0">
                <a:latin typeface="Calibri" pitchFamily="34" charset="0"/>
              </a:rPr>
              <a:t>360 degrees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G7A05 (B) Page 4-35</a:t>
            </a:r>
            <a:endParaRPr lang="en-US" sz="1600" b="1" dirty="0">
              <a:solidFill>
                <a:srgbClr val="23408E"/>
              </a:solidFill>
            </a:endParaRPr>
          </a:p>
        </p:txBody>
      </p:sp>
      <p:sp>
        <p:nvSpPr>
          <p:cNvPr id="2" name="TextBox 1">
            <a:extLst>
              <a:ext uri="{FF2B5EF4-FFF2-40B4-BE49-F238E27FC236}">
                <a16:creationId xmlns:a16="http://schemas.microsoft.com/office/drawing/2014/main" id="{421ECA8E-83F0-C6A2-19E3-46DCD6118533}"/>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18</a:t>
            </a:fld>
            <a:endParaRPr lang="en-US" sz="1200" b="1" dirty="0">
              <a:solidFill>
                <a:srgbClr val="23408E"/>
              </a:solidFill>
            </a:endParaRPr>
          </a:p>
        </p:txBody>
      </p:sp>
      <p:pic>
        <p:nvPicPr>
          <p:cNvPr id="3" name="Picture 2">
            <a:extLst>
              <a:ext uri="{FF2B5EF4-FFF2-40B4-BE49-F238E27FC236}">
                <a16:creationId xmlns:a16="http://schemas.microsoft.com/office/drawing/2014/main" id="{A54A9CAB-A9A7-3841-3D15-4CFD85CE0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portion of the AC cycle is converted to DC by a full-wave rectifier?</a:t>
            </a:r>
          </a:p>
        </p:txBody>
      </p:sp>
      <p:sp>
        <p:nvSpPr>
          <p:cNvPr id="808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90 degrees</a:t>
            </a:r>
          </a:p>
          <a:p>
            <a:pPr marL="457200" indent="-457200">
              <a:buFont typeface="Times New Roman" pitchFamily="18" charset="0"/>
              <a:buAutoNum type="alphaUcPeriod"/>
            </a:pPr>
            <a:r>
              <a:rPr lang="en-US" dirty="0">
                <a:latin typeface="Calibri" pitchFamily="34" charset="0"/>
              </a:rPr>
              <a:t>180 degrees</a:t>
            </a:r>
          </a:p>
          <a:p>
            <a:pPr marL="457200" indent="-457200">
              <a:buFont typeface="Times New Roman" pitchFamily="18" charset="0"/>
              <a:buAutoNum type="alphaUcPeriod"/>
            </a:pPr>
            <a:r>
              <a:rPr lang="en-US" dirty="0">
                <a:latin typeface="Calibri" pitchFamily="34" charset="0"/>
              </a:rPr>
              <a:t>270 degrees</a:t>
            </a:r>
          </a:p>
          <a:p>
            <a:pPr marL="457200" indent="-457200">
              <a:buFont typeface="Times New Roman" pitchFamily="18" charset="0"/>
              <a:buAutoNum type="alphaUcPeriod"/>
            </a:pPr>
            <a:r>
              <a:rPr lang="en-US" dirty="0">
                <a:latin typeface="Calibri" pitchFamily="34" charset="0"/>
              </a:rPr>
              <a:t>360 degrees</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G7A06 (D) Page 4-35</a:t>
            </a:r>
            <a:endParaRPr lang="en-US" sz="1600" b="1" dirty="0">
              <a:solidFill>
                <a:srgbClr val="23408E"/>
              </a:solidFill>
            </a:endParaRPr>
          </a:p>
        </p:txBody>
      </p:sp>
      <p:sp>
        <p:nvSpPr>
          <p:cNvPr id="2" name="TextBox 1">
            <a:extLst>
              <a:ext uri="{FF2B5EF4-FFF2-40B4-BE49-F238E27FC236}">
                <a16:creationId xmlns:a16="http://schemas.microsoft.com/office/drawing/2014/main" id="{7768FD80-E824-DB21-4C71-F8EB9DC0508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19</a:t>
            </a:fld>
            <a:endParaRPr lang="en-US" sz="1200" b="1" dirty="0">
              <a:solidFill>
                <a:srgbClr val="23408E"/>
              </a:solidFill>
            </a:endParaRPr>
          </a:p>
        </p:txBody>
      </p:sp>
      <p:pic>
        <p:nvPicPr>
          <p:cNvPr id="3" name="Picture 2">
            <a:extLst>
              <a:ext uri="{FF2B5EF4-FFF2-40B4-BE49-F238E27FC236}">
                <a16:creationId xmlns:a16="http://schemas.microsoft.com/office/drawing/2014/main" id="{BC04D272-C3A3-25E3-2FFC-B655CFDDB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2248-CE7E-820C-44AC-0AD37BC4EB55}"/>
              </a:ext>
            </a:extLst>
          </p:cNvPr>
          <p:cNvSpPr>
            <a:spLocks noGrp="1"/>
          </p:cNvSpPr>
          <p:nvPr>
            <p:ph type="title"/>
          </p:nvPr>
        </p:nvSpPr>
        <p:spPr/>
        <p:txBody>
          <a:bodyPr/>
          <a:lstStyle/>
          <a:p>
            <a:r>
              <a:rPr lang="en-US" dirty="0"/>
              <a:t>Resource &amp; Reference</a:t>
            </a:r>
          </a:p>
        </p:txBody>
      </p:sp>
      <p:pic>
        <p:nvPicPr>
          <p:cNvPr id="4" name="Picture 3">
            <a:extLst>
              <a:ext uri="{FF2B5EF4-FFF2-40B4-BE49-F238E27FC236}">
                <a16:creationId xmlns:a16="http://schemas.microsoft.com/office/drawing/2014/main" id="{72943E6C-FEB3-FB30-EB87-A292834E2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5336" y="517021"/>
            <a:ext cx="5576131" cy="5576131"/>
          </a:xfrm>
          <a:prstGeom prst="rect">
            <a:avLst/>
          </a:prstGeom>
        </p:spPr>
      </p:pic>
      <p:sp>
        <p:nvSpPr>
          <p:cNvPr id="5" name="TextBox 4">
            <a:extLst>
              <a:ext uri="{FF2B5EF4-FFF2-40B4-BE49-F238E27FC236}">
                <a16:creationId xmlns:a16="http://schemas.microsoft.com/office/drawing/2014/main" id="{238569CE-BBD4-AE15-B722-F14F761AB2E6}"/>
              </a:ext>
            </a:extLst>
          </p:cNvPr>
          <p:cNvSpPr txBox="1"/>
          <p:nvPr/>
        </p:nvSpPr>
        <p:spPr>
          <a:xfrm>
            <a:off x="307649" y="3429000"/>
            <a:ext cx="5682953" cy="369332"/>
          </a:xfrm>
          <a:prstGeom prst="rect">
            <a:avLst/>
          </a:prstGeom>
          <a:noFill/>
        </p:spPr>
        <p:txBody>
          <a:bodyPr wrap="square" rtlCol="0">
            <a:spAutoFit/>
          </a:bodyPr>
          <a:lstStyle/>
          <a:p>
            <a:r>
              <a:rPr lang="en-US" altLang="en-US" dirty="0">
                <a:solidFill>
                  <a:srgbClr val="0000FF"/>
                </a:solidFill>
                <a:latin typeface="Arial" charset="0"/>
                <a:ea typeface="Gill Sans"/>
                <a:cs typeface="Gill Sans"/>
                <a:hlinkClick r:id="rId3"/>
              </a:rPr>
              <a:t>www.arrl.org/shop/Licensing-Education-and-Training</a:t>
            </a:r>
            <a:endParaRPr lang="en-US" dirty="0"/>
          </a:p>
        </p:txBody>
      </p:sp>
      <p:pic>
        <p:nvPicPr>
          <p:cNvPr id="3" name="Picture 2">
            <a:extLst>
              <a:ext uri="{FF2B5EF4-FFF2-40B4-BE49-F238E27FC236}">
                <a16:creationId xmlns:a16="http://schemas.microsoft.com/office/drawing/2014/main" id="{99D4BD4B-4B08-71F3-374F-047DEEEBA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507457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output waveform of an unfiltered full-wave rectifier connected to a resistive load?</a:t>
            </a:r>
          </a:p>
        </p:txBody>
      </p:sp>
      <p:sp>
        <p:nvSpPr>
          <p:cNvPr id="819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series of DC pulses at twice the frequency of the AC input</a:t>
            </a:r>
          </a:p>
          <a:p>
            <a:pPr marL="457200" indent="-457200">
              <a:buFont typeface="Times New Roman" pitchFamily="18" charset="0"/>
              <a:buAutoNum type="alphaUcPeriod"/>
            </a:pPr>
            <a:r>
              <a:rPr lang="en-US" dirty="0">
                <a:latin typeface="Calibri" pitchFamily="34" charset="0"/>
              </a:rPr>
              <a:t>A series of DC pulses at the same frequency as the AC input</a:t>
            </a:r>
          </a:p>
          <a:p>
            <a:pPr marL="457200" indent="-457200">
              <a:buFont typeface="Times New Roman" pitchFamily="18" charset="0"/>
              <a:buAutoNum type="alphaUcPeriod"/>
            </a:pPr>
            <a:r>
              <a:rPr lang="en-US" dirty="0">
                <a:latin typeface="Calibri" pitchFamily="34" charset="0"/>
              </a:rPr>
              <a:t>A sine wave at half the frequency of the AC input</a:t>
            </a:r>
          </a:p>
          <a:p>
            <a:pPr marL="457200" indent="-457200">
              <a:buFont typeface="Times New Roman" pitchFamily="18" charset="0"/>
              <a:buAutoNum type="alphaUcPeriod"/>
            </a:pPr>
            <a:r>
              <a:rPr lang="en-US" dirty="0">
                <a:latin typeface="Calibri" pitchFamily="34" charset="0"/>
              </a:rPr>
              <a:t>A steady DC voltage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G7A07 (A) Page 4-35</a:t>
            </a:r>
            <a:endParaRPr lang="en-US" sz="1600" b="1" dirty="0">
              <a:solidFill>
                <a:srgbClr val="23408E"/>
              </a:solidFill>
            </a:endParaRPr>
          </a:p>
        </p:txBody>
      </p:sp>
      <p:sp>
        <p:nvSpPr>
          <p:cNvPr id="2" name="TextBox 1">
            <a:extLst>
              <a:ext uri="{FF2B5EF4-FFF2-40B4-BE49-F238E27FC236}">
                <a16:creationId xmlns:a16="http://schemas.microsoft.com/office/drawing/2014/main" id="{40ECD7C5-D318-EC0E-F886-0172E7C9977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20</a:t>
            </a:fld>
            <a:endParaRPr lang="en-US" sz="1200" b="1" dirty="0">
              <a:solidFill>
                <a:srgbClr val="23408E"/>
              </a:solidFill>
            </a:endParaRPr>
          </a:p>
        </p:txBody>
      </p:sp>
      <p:pic>
        <p:nvPicPr>
          <p:cNvPr id="3" name="Picture 2">
            <a:extLst>
              <a:ext uri="{FF2B5EF4-FFF2-40B4-BE49-F238E27FC236}">
                <a16:creationId xmlns:a16="http://schemas.microsoft.com/office/drawing/2014/main" id="{7BA83091-8DEB-1A41-281F-0CEF64167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characteristic of a switchmode power supply as compared to a linear power supply?</a:t>
            </a:r>
          </a:p>
        </p:txBody>
      </p:sp>
      <p:sp>
        <p:nvSpPr>
          <p:cNvPr id="829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Faster switching time makes higher output voltage possible</a:t>
            </a:r>
          </a:p>
          <a:p>
            <a:pPr marL="457200" indent="-457200">
              <a:buFont typeface="Times New Roman" pitchFamily="18" charset="0"/>
              <a:buAutoNum type="alphaUcPeriod"/>
            </a:pPr>
            <a:r>
              <a:rPr lang="en-US" dirty="0">
                <a:latin typeface="Calibri" pitchFamily="34" charset="0"/>
              </a:rPr>
              <a:t>Fewer circuit components are required</a:t>
            </a:r>
          </a:p>
          <a:p>
            <a:pPr marL="457200" indent="-457200">
              <a:buFont typeface="Times New Roman" pitchFamily="18" charset="0"/>
              <a:buAutoNum type="alphaUcPeriod"/>
            </a:pPr>
            <a:r>
              <a:rPr lang="en-US" dirty="0">
                <a:latin typeface="Calibri" pitchFamily="34" charset="0"/>
              </a:rPr>
              <a:t>High-frequency operation allows the use of smaller components</a:t>
            </a:r>
          </a:p>
          <a:p>
            <a:pPr marL="457200" indent="-457200">
              <a:buFont typeface="Times New Roman" pitchFamily="18" charset="0"/>
              <a:buAutoNum type="alphaUcPeriod"/>
            </a:pPr>
            <a:r>
              <a:rPr lang="en-US" dirty="0">
                <a:latin typeface="Calibri" pitchFamily="34" charset="0"/>
              </a:rPr>
              <a:t>Inherently more stable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G7A08 (C) Page 4-36</a:t>
            </a:r>
            <a:endParaRPr lang="en-US" sz="1600" b="1" dirty="0">
              <a:solidFill>
                <a:srgbClr val="23408E"/>
              </a:solidFill>
            </a:endParaRPr>
          </a:p>
        </p:txBody>
      </p:sp>
      <p:sp>
        <p:nvSpPr>
          <p:cNvPr id="2" name="TextBox 1">
            <a:extLst>
              <a:ext uri="{FF2B5EF4-FFF2-40B4-BE49-F238E27FC236}">
                <a16:creationId xmlns:a16="http://schemas.microsoft.com/office/drawing/2014/main" id="{DCD197AF-28FE-E924-9D57-00A75670533B}"/>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21</a:t>
            </a:fld>
            <a:endParaRPr lang="en-US" sz="1200" b="1" dirty="0">
              <a:solidFill>
                <a:srgbClr val="23408E"/>
              </a:solidFill>
            </a:endParaRPr>
          </a:p>
        </p:txBody>
      </p:sp>
      <p:pic>
        <p:nvPicPr>
          <p:cNvPr id="3" name="Picture 2">
            <a:extLst>
              <a:ext uri="{FF2B5EF4-FFF2-40B4-BE49-F238E27FC236}">
                <a16:creationId xmlns:a16="http://schemas.microsoft.com/office/drawing/2014/main" id="{491D1634-6012-F403-2AD2-D02B60F324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bwMode="auto">
          <a:xfrm>
            <a:off x="587375" y="723014"/>
            <a:ext cx="10972800" cy="1447099"/>
          </a:xfrm>
          <a:noFill/>
          <a:ln>
            <a:miter lim="800000"/>
            <a:headEnd/>
            <a:tailEnd/>
          </a:ln>
        </p:spPr>
        <p:txBody>
          <a:bodyPr vert="horz" wrap="square" lIns="91440" tIns="45720" rIns="91440" bIns="45720" numCol="1" anchor="t" anchorCtr="0" compatLnSpc="1">
            <a:prstTxWarp prst="textNoShape">
              <a:avLst/>
            </a:prstTxWarp>
          </a:bodyPr>
          <a:lstStyle/>
          <a:p>
            <a:r>
              <a:rPr lang="en-US" dirty="0"/>
              <a:t>Batteries &amp; Chargers</a:t>
            </a:r>
          </a:p>
        </p:txBody>
      </p:sp>
      <p:sp>
        <p:nvSpPr>
          <p:cNvPr id="3" name="Content Placeholder 2"/>
          <p:cNvSpPr>
            <a:spLocks noGrp="1"/>
          </p:cNvSpPr>
          <p:nvPr>
            <p:ph idx="1"/>
          </p:nvPr>
        </p:nvSpPr>
        <p:spPr bwMode="auto">
          <a:xfrm>
            <a:off x="609600" y="1775638"/>
            <a:ext cx="10972800" cy="4774388"/>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Two battery types: </a:t>
            </a:r>
            <a:r>
              <a:rPr lang="en-US" sz="2800" i="1" dirty="0">
                <a:solidFill>
                  <a:srgbClr val="C00000"/>
                </a:solidFill>
              </a:rPr>
              <a:t>primary</a:t>
            </a:r>
            <a:r>
              <a:rPr lang="en-US" sz="2800" dirty="0"/>
              <a:t> and </a:t>
            </a:r>
            <a:r>
              <a:rPr lang="en-US" sz="2800" i="1" dirty="0">
                <a:solidFill>
                  <a:srgbClr val="C00000"/>
                </a:solidFill>
              </a:rPr>
              <a:t>secondary</a:t>
            </a:r>
          </a:p>
          <a:p>
            <a:r>
              <a:rPr lang="en-US" sz="2800" dirty="0"/>
              <a:t>Primary</a:t>
            </a:r>
          </a:p>
          <a:p>
            <a:pPr lvl="1"/>
            <a:r>
              <a:rPr lang="en-US" sz="2400" dirty="0"/>
              <a:t>Disposable, discarded after discharging</a:t>
            </a:r>
          </a:p>
          <a:p>
            <a:pPr lvl="1">
              <a:buClr>
                <a:schemeClr val="tx1"/>
              </a:buClr>
            </a:pPr>
            <a:r>
              <a:rPr lang="en-US" sz="2400" i="1" dirty="0">
                <a:solidFill>
                  <a:srgbClr val="C00000"/>
                </a:solidFill>
              </a:rPr>
              <a:t>Battery chemistry</a:t>
            </a:r>
            <a:r>
              <a:rPr lang="en-US" sz="2400" dirty="0"/>
              <a:t>: carbon-zinc, alkaline, silver-nickel</a:t>
            </a:r>
          </a:p>
          <a:p>
            <a:pPr lvl="1"/>
            <a:r>
              <a:rPr lang="en-US" sz="2400" dirty="0"/>
              <a:t>Preferable to secondary batteries for emergency operation because ac power may not be available for charging</a:t>
            </a:r>
          </a:p>
          <a:p>
            <a:r>
              <a:rPr lang="en-US" sz="2800" dirty="0"/>
              <a:t>Secondary</a:t>
            </a:r>
          </a:p>
          <a:p>
            <a:pPr lvl="1"/>
            <a:r>
              <a:rPr lang="en-US" sz="2400" dirty="0"/>
              <a:t>Can be recharged/reused many times</a:t>
            </a:r>
          </a:p>
          <a:p>
            <a:pPr lvl="1"/>
            <a:r>
              <a:rPr lang="en-US" sz="2400" dirty="0"/>
              <a:t>Battery chemistry: nickel-cadmium (NiCd), nickel-metal hydride  (NiMH), lithium-ion (Li-ion), lead-acid </a:t>
            </a:r>
          </a:p>
          <a:p>
            <a:endParaRPr lang="en-US" sz="2800" dirty="0"/>
          </a:p>
        </p:txBody>
      </p:sp>
      <p:pic>
        <p:nvPicPr>
          <p:cNvPr id="2" name="Picture 1">
            <a:extLst>
              <a:ext uri="{FF2B5EF4-FFF2-40B4-BE49-F238E27FC236}">
                <a16:creationId xmlns:a16="http://schemas.microsoft.com/office/drawing/2014/main" id="{4A62B07E-A8F9-4A2C-E2A0-FB070F06A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587375" y="404038"/>
            <a:ext cx="10972800" cy="946298"/>
          </a:xfrm>
          <a:noFill/>
          <a:ln>
            <a:miter lim="800000"/>
            <a:headEnd/>
            <a:tailEnd/>
          </a:ln>
        </p:spPr>
        <p:txBody>
          <a:bodyPr vert="horz" wrap="square" lIns="91440" tIns="45720" rIns="91440" bIns="45720" numCol="1" anchor="t" anchorCtr="0" compatLnSpc="1">
            <a:prstTxWarp prst="textNoShape">
              <a:avLst/>
            </a:prstTxWarp>
          </a:bodyPr>
          <a:lstStyle/>
          <a:p>
            <a:r>
              <a:rPr lang="en-US" dirty="0"/>
              <a:t>Table 4.8: Battery Types &amp; Characteristics</a:t>
            </a:r>
          </a:p>
        </p:txBody>
      </p:sp>
      <p:graphicFrame>
        <p:nvGraphicFramePr>
          <p:cNvPr id="4" name="Table 4"/>
          <p:cNvGraphicFramePr>
            <a:graphicFrameLocks noGrp="1"/>
          </p:cNvGraphicFramePr>
          <p:nvPr>
            <p:ph idx="1"/>
            <p:extLst>
              <p:ext uri="{D42A27DB-BD31-4B8C-83A1-F6EECF244321}">
                <p14:modId xmlns:p14="http://schemas.microsoft.com/office/powerpoint/2010/main" val="1238346183"/>
              </p:ext>
            </p:extLst>
          </p:nvPr>
        </p:nvGraphicFramePr>
        <p:xfrm>
          <a:off x="233916" y="1110659"/>
          <a:ext cx="11748976" cy="5095844"/>
        </p:xfrm>
        <a:graphic>
          <a:graphicData uri="http://schemas.openxmlformats.org/drawingml/2006/table">
            <a:tbl>
              <a:tblPr firstRow="1" bandRow="1">
                <a:tableStyleId>{5C22544A-7EE6-4342-B048-85BDC9FD1C3A}</a:tableStyleId>
              </a:tblPr>
              <a:tblGrid>
                <a:gridCol w="1550785">
                  <a:extLst>
                    <a:ext uri="{9D8B030D-6E8A-4147-A177-3AD203B41FA5}">
                      <a16:colId xmlns:a16="http://schemas.microsoft.com/office/drawing/2014/main" val="20000"/>
                    </a:ext>
                  </a:extLst>
                </a:gridCol>
                <a:gridCol w="3028149">
                  <a:extLst>
                    <a:ext uri="{9D8B030D-6E8A-4147-A177-3AD203B41FA5}">
                      <a16:colId xmlns:a16="http://schemas.microsoft.com/office/drawing/2014/main" val="20001"/>
                    </a:ext>
                  </a:extLst>
                </a:gridCol>
                <a:gridCol w="1896501">
                  <a:extLst>
                    <a:ext uri="{9D8B030D-6E8A-4147-A177-3AD203B41FA5}">
                      <a16:colId xmlns:a16="http://schemas.microsoft.com/office/drawing/2014/main" val="20002"/>
                    </a:ext>
                  </a:extLst>
                </a:gridCol>
                <a:gridCol w="1938803">
                  <a:extLst>
                    <a:ext uri="{9D8B030D-6E8A-4147-A177-3AD203B41FA5}">
                      <a16:colId xmlns:a16="http://schemas.microsoft.com/office/drawing/2014/main" val="20003"/>
                    </a:ext>
                  </a:extLst>
                </a:gridCol>
                <a:gridCol w="3334738">
                  <a:extLst>
                    <a:ext uri="{9D8B030D-6E8A-4147-A177-3AD203B41FA5}">
                      <a16:colId xmlns:a16="http://schemas.microsoft.com/office/drawing/2014/main" val="20004"/>
                    </a:ext>
                  </a:extLst>
                </a:gridCol>
              </a:tblGrid>
              <a:tr h="391988">
                <a:tc>
                  <a:txBody>
                    <a:bodyPr/>
                    <a:lstStyle/>
                    <a:p>
                      <a:pPr algn="ctr"/>
                      <a:r>
                        <a:rPr lang="en-US" sz="1700" dirty="0">
                          <a:solidFill>
                            <a:schemeClr val="bg1"/>
                          </a:solidFill>
                          <a:latin typeface="Calibri" panose="020F0502020204030204" pitchFamily="34" charset="0"/>
                          <a:cs typeface="Calibri" panose="020F0502020204030204" pitchFamily="34" charset="0"/>
                        </a:rPr>
                        <a:t>BATTERY STYLE</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CHEMISTRY</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TYPE</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FULL-CHARGE (V)</a:t>
                      </a:r>
                    </a:p>
                  </a:txBody>
                  <a:tcPr>
                    <a:solidFill>
                      <a:schemeClr val="accent3">
                        <a:lumMod val="85000"/>
                      </a:schemeClr>
                    </a:solidFill>
                  </a:tcPr>
                </a:tc>
                <a:tc>
                  <a:txBody>
                    <a:bodyPr/>
                    <a:lstStyle/>
                    <a:p>
                      <a:pPr algn="ctr"/>
                      <a:r>
                        <a:rPr lang="en-US" sz="1700" dirty="0">
                          <a:solidFill>
                            <a:schemeClr val="bg1"/>
                          </a:solidFill>
                          <a:latin typeface="Calibri" panose="020F0502020204030204" pitchFamily="34" charset="0"/>
                          <a:cs typeface="Calibri" panose="020F0502020204030204" pitchFamily="34" charset="0"/>
                        </a:rPr>
                        <a:t>ENERGY RATING (mAh)</a:t>
                      </a:r>
                    </a:p>
                  </a:txBody>
                  <a:tcPr>
                    <a:solidFill>
                      <a:schemeClr val="accent3">
                        <a:lumMod val="85000"/>
                      </a:schemeClr>
                    </a:solidFill>
                  </a:tcPr>
                </a:tc>
                <a:extLst>
                  <a:ext uri="{0D108BD9-81ED-4DB2-BD59-A6C34878D82A}">
                    <a16:rowId xmlns:a16="http://schemas.microsoft.com/office/drawing/2014/main" val="10000"/>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1100</a:t>
                      </a:r>
                    </a:p>
                  </a:txBody>
                  <a:tcPr/>
                </a:tc>
                <a:extLst>
                  <a:ext uri="{0D108BD9-81ED-4DB2-BD59-A6C34878D82A}">
                    <a16:rowId xmlns:a16="http://schemas.microsoft.com/office/drawing/2014/main" val="10001"/>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2600-3200</a:t>
                      </a:r>
                    </a:p>
                  </a:txBody>
                  <a:tcPr/>
                </a:tc>
                <a:extLst>
                  <a:ext uri="{0D108BD9-81ED-4DB2-BD59-A6C34878D82A}">
                    <a16:rowId xmlns:a16="http://schemas.microsoft.com/office/drawing/2014/main" val="10002"/>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Carbon-Zinc</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600</a:t>
                      </a:r>
                    </a:p>
                  </a:txBody>
                  <a:tcPr/>
                </a:tc>
                <a:extLst>
                  <a:ext uri="{0D108BD9-81ED-4DB2-BD59-A6C34878D82A}">
                    <a16:rowId xmlns:a16="http://schemas.microsoft.com/office/drawing/2014/main" val="10003"/>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Nickel-Cadmium (NiCd)</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1.2</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700</a:t>
                      </a:r>
                    </a:p>
                  </a:txBody>
                  <a:tcPr/>
                </a:tc>
                <a:extLst>
                  <a:ext uri="{0D108BD9-81ED-4DB2-BD59-A6C34878D82A}">
                    <a16:rowId xmlns:a16="http://schemas.microsoft.com/office/drawing/2014/main" val="10004"/>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Nickel-Metal Hydride (NiMH)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1.2</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1500-2200</a:t>
                      </a:r>
                    </a:p>
                  </a:txBody>
                  <a:tcPr/>
                </a:tc>
                <a:extLst>
                  <a:ext uri="{0D108BD9-81ED-4DB2-BD59-A6C34878D82A}">
                    <a16:rowId xmlns:a16="http://schemas.microsoft.com/office/drawing/2014/main" val="10005"/>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AA</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Lithium</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1.7</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2100-2400</a:t>
                      </a:r>
                    </a:p>
                  </a:txBody>
                  <a:tcPr/>
                </a:tc>
                <a:extLst>
                  <a:ext uri="{0D108BD9-81ED-4DB2-BD59-A6C34878D82A}">
                    <a16:rowId xmlns:a16="http://schemas.microsoft.com/office/drawing/2014/main" val="10006"/>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C</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7500</a:t>
                      </a:r>
                    </a:p>
                  </a:txBody>
                  <a:tcPr/>
                </a:tc>
                <a:extLst>
                  <a:ext uri="{0D108BD9-81ED-4DB2-BD59-A6C34878D82A}">
                    <a16:rowId xmlns:a16="http://schemas.microsoft.com/office/drawing/2014/main" val="10007"/>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D</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14,000</a:t>
                      </a:r>
                    </a:p>
                  </a:txBody>
                  <a:tcPr/>
                </a:tc>
                <a:extLst>
                  <a:ext uri="{0D108BD9-81ED-4DB2-BD59-A6C34878D82A}">
                    <a16:rowId xmlns:a16="http://schemas.microsoft.com/office/drawing/2014/main" val="10008"/>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9 V</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Alkaline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580</a:t>
                      </a:r>
                    </a:p>
                  </a:txBody>
                  <a:tcPr/>
                </a:tc>
                <a:extLst>
                  <a:ext uri="{0D108BD9-81ED-4DB2-BD59-A6C34878D82A}">
                    <a16:rowId xmlns:a16="http://schemas.microsoft.com/office/drawing/2014/main" val="10009"/>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9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Nickel-Cadmium (NiCd)</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110</a:t>
                      </a:r>
                    </a:p>
                  </a:txBody>
                  <a:tcPr/>
                </a:tc>
                <a:extLst>
                  <a:ext uri="{0D108BD9-81ED-4DB2-BD59-A6C34878D82A}">
                    <a16:rowId xmlns:a16="http://schemas.microsoft.com/office/drawing/2014/main" val="10010"/>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9 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alibri" panose="020F0502020204030204" pitchFamily="34" charset="0"/>
                          <a:cs typeface="Calibri" panose="020F0502020204030204" pitchFamily="34" charset="0"/>
                        </a:rPr>
                        <a:t>Nickel-Metal Hydride (NiMH)</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Rechargeable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9</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150</a:t>
                      </a:r>
                    </a:p>
                  </a:txBody>
                  <a:tcPr/>
                </a:tc>
                <a:extLst>
                  <a:ext uri="{0D108BD9-81ED-4DB2-BD59-A6C34878D82A}">
                    <a16:rowId xmlns:a16="http://schemas.microsoft.com/office/drawing/2014/main" val="10011"/>
                  </a:ext>
                </a:extLst>
              </a:tr>
              <a:tr h="391988">
                <a:tc>
                  <a:txBody>
                    <a:bodyPr/>
                    <a:lstStyle/>
                    <a:p>
                      <a:r>
                        <a:rPr lang="en-US" sz="1800" dirty="0">
                          <a:solidFill>
                            <a:schemeClr val="tx1"/>
                          </a:solidFill>
                          <a:latin typeface="Calibri" panose="020F0502020204030204" pitchFamily="34" charset="0"/>
                          <a:cs typeface="Calibri" panose="020F0502020204030204" pitchFamily="34" charset="0"/>
                        </a:rPr>
                        <a:t>Coin Cells</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Lithium</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Disposable</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3-3.3</a:t>
                      </a:r>
                    </a:p>
                  </a:txBody>
                  <a:tcPr/>
                </a:tc>
                <a:tc>
                  <a:txBody>
                    <a:bodyPr/>
                    <a:lstStyle/>
                    <a:p>
                      <a:r>
                        <a:rPr lang="en-US" sz="1800" dirty="0">
                          <a:solidFill>
                            <a:schemeClr val="tx1"/>
                          </a:solidFill>
                          <a:latin typeface="Calibri" panose="020F0502020204030204" pitchFamily="34" charset="0"/>
                          <a:cs typeface="Calibri" panose="020F0502020204030204" pitchFamily="34" charset="0"/>
                        </a:rPr>
                        <a:t>25-1000</a:t>
                      </a:r>
                    </a:p>
                  </a:txBody>
                  <a:tcPr/>
                </a:tc>
                <a:extLst>
                  <a:ext uri="{0D108BD9-81ED-4DB2-BD59-A6C34878D82A}">
                    <a16:rowId xmlns:a16="http://schemas.microsoft.com/office/drawing/2014/main" val="10012"/>
                  </a:ext>
                </a:extLst>
              </a:tr>
            </a:tbl>
          </a:graphicData>
        </a:graphic>
      </p:graphicFrame>
      <p:pic>
        <p:nvPicPr>
          <p:cNvPr id="2" name="Picture 1">
            <a:extLst>
              <a:ext uri="{FF2B5EF4-FFF2-40B4-BE49-F238E27FC236}">
                <a16:creationId xmlns:a16="http://schemas.microsoft.com/office/drawing/2014/main" id="{36008A32-DF68-81BE-D171-7B15F6D26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Storage Batteries (Larger Secondary Batteries)</a:t>
            </a:r>
          </a:p>
        </p:txBody>
      </p:sp>
      <p:sp>
        <p:nvSpPr>
          <p:cNvPr id="3" name="Content Placeholder 2"/>
          <p:cNvSpPr>
            <a:spLocks noGrp="1"/>
          </p:cNvSpPr>
          <p:nvPr>
            <p:ph idx="1"/>
          </p:nvPr>
        </p:nvSpPr>
        <p:spPr bwMode="auto">
          <a:xfrm>
            <a:off x="381000" y="2362200"/>
            <a:ext cx="114300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Used for emergency or portable power to replace power supplies operating from ac power</a:t>
            </a:r>
          </a:p>
          <a:p>
            <a:r>
              <a:rPr lang="en-US" dirty="0"/>
              <a:t>Battery chemistry: lead-acid, liquid electrolyte, gel electrolyte (</a:t>
            </a:r>
            <a:r>
              <a:rPr lang="en-US" i="1" dirty="0">
                <a:solidFill>
                  <a:srgbClr val="C00000"/>
                </a:solidFill>
              </a:rPr>
              <a:t>gel-cells</a:t>
            </a:r>
            <a:r>
              <a:rPr lang="en-US" dirty="0"/>
              <a:t>)</a:t>
            </a:r>
          </a:p>
          <a:p>
            <a:r>
              <a:rPr lang="en-US" dirty="0"/>
              <a:t>Rated as “12 V” batteries, but are actually </a:t>
            </a:r>
            <a:r>
              <a:rPr lang="en-US" b="1" dirty="0">
                <a:solidFill>
                  <a:srgbClr val="23408E"/>
                </a:solidFill>
              </a:rPr>
              <a:t>13.8 V</a:t>
            </a:r>
          </a:p>
          <a:p>
            <a:r>
              <a:rPr lang="en-US" dirty="0"/>
              <a:t>Lead-acid batteries can produce useful power down to 10.5 V</a:t>
            </a:r>
          </a:p>
          <a:p>
            <a:r>
              <a:rPr lang="en-US" dirty="0"/>
              <a:t>Discharging below minimum voltage will reduce battery life</a:t>
            </a:r>
          </a:p>
        </p:txBody>
      </p:sp>
      <p:pic>
        <p:nvPicPr>
          <p:cNvPr id="2" name="Picture 1">
            <a:extLst>
              <a:ext uri="{FF2B5EF4-FFF2-40B4-BE49-F238E27FC236}">
                <a16:creationId xmlns:a16="http://schemas.microsoft.com/office/drawing/2014/main" id="{05173328-37E5-EAAD-635F-732A2FB711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Batteries (cont.)</a:t>
            </a:r>
          </a:p>
        </p:txBody>
      </p:sp>
      <p:sp>
        <p:nvSpPr>
          <p:cNvPr id="3" name="Content Placeholder 2"/>
          <p:cNvSpPr>
            <a:spLocks noGrp="1"/>
          </p:cNvSpPr>
          <p:nvPr>
            <p:ph idx="1"/>
          </p:nvPr>
        </p:nvSpPr>
        <p:spPr bwMode="auto">
          <a:xfrm>
            <a:off x="609600" y="2286000"/>
            <a:ext cx="10972800" cy="4114800"/>
          </a:xfrm>
          <a:noFill/>
          <a:ln>
            <a:miter lim="800000"/>
            <a:headEnd/>
            <a:tailEnd/>
          </a:ln>
        </p:spPr>
        <p:txBody>
          <a:bodyPr vert="horz" wrap="square" lIns="91440" tIns="45720" rIns="91440" bIns="45720" numCol="1" anchor="t" anchorCtr="0" compatLnSpc="1">
            <a:prstTxWarp prst="textNoShape">
              <a:avLst/>
            </a:prstTxWarp>
          </a:bodyPr>
          <a:lstStyle/>
          <a:p>
            <a:r>
              <a:rPr lang="en-US" dirty="0"/>
              <a:t>Limiting amount of current drawn keeps battery cool and extends life</a:t>
            </a:r>
          </a:p>
          <a:p>
            <a:r>
              <a:rPr lang="en-US" dirty="0"/>
              <a:t>Some battery types (NiCds) are designed to have low internal resistance to supply high discharge currents</a:t>
            </a:r>
          </a:p>
          <a:p>
            <a:r>
              <a:rPr lang="en-US" dirty="0"/>
              <a:t>Batteries slowly lose charge when not in use ... called </a:t>
            </a:r>
            <a:r>
              <a:rPr lang="en-US" i="1" dirty="0">
                <a:solidFill>
                  <a:srgbClr val="C00000"/>
                </a:solidFill>
              </a:rPr>
              <a:t>self-discharge</a:t>
            </a:r>
            <a:r>
              <a:rPr lang="en-US" dirty="0"/>
              <a:t> (minimize by keeping battery cool &amp; dry, but avoid freezing … expanding water can crack the case or damage electrodes)</a:t>
            </a:r>
          </a:p>
        </p:txBody>
      </p:sp>
      <p:pic>
        <p:nvPicPr>
          <p:cNvPr id="2" name="Picture 1">
            <a:extLst>
              <a:ext uri="{FF2B5EF4-FFF2-40B4-BE49-F238E27FC236}">
                <a16:creationId xmlns:a16="http://schemas.microsoft.com/office/drawing/2014/main" id="{4A2C62A6-657D-5E05-BF59-95672210B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bwMode="auto">
          <a:xfrm>
            <a:off x="467734" y="455411"/>
            <a:ext cx="10972800" cy="1069037"/>
          </a:xfrm>
          <a:noFill/>
          <a:ln>
            <a:miter lim="800000"/>
            <a:headEnd/>
            <a:tailEnd/>
          </a:ln>
        </p:spPr>
        <p:txBody>
          <a:bodyPr vert="horz" wrap="square" lIns="91440" tIns="45720" rIns="91440" bIns="45720" numCol="1" anchor="t" anchorCtr="0" compatLnSpc="1">
            <a:prstTxWarp prst="textNoShape">
              <a:avLst/>
            </a:prstTxWarp>
            <a:normAutofit/>
          </a:bodyPr>
          <a:lstStyle/>
          <a:p>
            <a:r>
              <a:rPr lang="en-US" dirty="0"/>
              <a:t>Alternative Power</a:t>
            </a:r>
          </a:p>
        </p:txBody>
      </p:sp>
      <p:sp>
        <p:nvSpPr>
          <p:cNvPr id="3" name="Content Placeholder 2"/>
          <p:cNvSpPr>
            <a:spLocks noGrp="1"/>
          </p:cNvSpPr>
          <p:nvPr>
            <p:ph idx="1"/>
          </p:nvPr>
        </p:nvSpPr>
        <p:spPr bwMode="auto">
          <a:xfrm>
            <a:off x="304800" y="1401510"/>
            <a:ext cx="11734800" cy="4814802"/>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500" dirty="0"/>
              <a:t>Solar Power: </a:t>
            </a:r>
            <a:r>
              <a:rPr lang="en-US" sz="2500" i="1" dirty="0">
                <a:solidFill>
                  <a:srgbClr val="C00000"/>
                </a:solidFill>
              </a:rPr>
              <a:t>photovoltaic conversion </a:t>
            </a:r>
            <a:r>
              <a:rPr lang="en-US" sz="2500" dirty="0"/>
              <a:t>of sunlight to electricity … solar panels/cells are special type of diode (silicon PN-junctions)</a:t>
            </a:r>
          </a:p>
          <a:p>
            <a:r>
              <a:rPr lang="en-US" sz="2500" dirty="0"/>
              <a:t>In solar cells, photons are absorbed by electrons giving them enough energy to travel across the PN junction and create dc current flow … the forward voltage created (≈0.5V) is called the </a:t>
            </a:r>
            <a:r>
              <a:rPr lang="en-US" sz="2500" i="1" dirty="0">
                <a:solidFill>
                  <a:srgbClr val="C00000"/>
                </a:solidFill>
              </a:rPr>
              <a:t>open-circuit voltage </a:t>
            </a:r>
          </a:p>
          <a:p>
            <a:r>
              <a:rPr lang="en-US" sz="2500" dirty="0"/>
              <a:t>Wind/solar power systems require substantial energy storage </a:t>
            </a:r>
          </a:p>
          <a:p>
            <a:r>
              <a:rPr lang="en-US" sz="2500" dirty="0"/>
              <a:t>When connecting a solar panel to a lithium iron phosphate battery, use a charge controller to avoid overcharging the battery</a:t>
            </a:r>
          </a:p>
          <a:p>
            <a:r>
              <a:rPr lang="en-US" sz="2500" dirty="0"/>
              <a:t>Solar connections are made through a series-connected diode to prevent battery from discharging back through the panel during periods of low illumination / reduced voltage</a:t>
            </a:r>
          </a:p>
          <a:p>
            <a:r>
              <a:rPr lang="en-US" sz="2500" dirty="0"/>
              <a:t>Solar panels and solar cells are made of silicon PN-junctions that are exposed to sunlight and arranged in a series-parallel configuration </a:t>
            </a:r>
          </a:p>
          <a:p>
            <a:endParaRPr lang="en-US" sz="2500" dirty="0"/>
          </a:p>
        </p:txBody>
      </p:sp>
      <p:pic>
        <p:nvPicPr>
          <p:cNvPr id="2" name="Picture 1">
            <a:extLst>
              <a:ext uri="{FF2B5EF4-FFF2-40B4-BE49-F238E27FC236}">
                <a16:creationId xmlns:a16="http://schemas.microsoft.com/office/drawing/2014/main" id="{D525C64C-80A9-D97C-6474-90A2CB418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74DC6BCA-CE28-63C6-EC55-3D1D2F65C7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In what configuration are the individual cells in a solar panel connected together?</a:t>
            </a:r>
          </a:p>
        </p:txBody>
      </p:sp>
      <p:sp>
        <p:nvSpPr>
          <p:cNvPr id="9011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Series-parallel</a:t>
            </a:r>
          </a:p>
          <a:p>
            <a:pPr marL="457200" indent="-457200">
              <a:buFont typeface="Times New Roman" pitchFamily="18" charset="0"/>
              <a:buAutoNum type="alphaUcPeriod"/>
            </a:pPr>
            <a:r>
              <a:rPr lang="en-US" dirty="0">
                <a:latin typeface="Calibri" pitchFamily="34" charset="0"/>
              </a:rPr>
              <a:t>Shunt</a:t>
            </a:r>
          </a:p>
          <a:p>
            <a:pPr marL="457200" indent="-457200">
              <a:buFont typeface="Times New Roman" pitchFamily="18" charset="0"/>
              <a:buAutoNum type="alphaUcPeriod"/>
            </a:pPr>
            <a:r>
              <a:rPr lang="en-US" dirty="0">
                <a:latin typeface="Calibri" pitchFamily="34" charset="0"/>
              </a:rPr>
              <a:t>Bypass</a:t>
            </a:r>
          </a:p>
          <a:p>
            <a:pPr marL="457200" indent="-457200">
              <a:buFont typeface="Times New Roman" pitchFamily="18" charset="0"/>
              <a:buAutoNum type="alphaUcPeriod"/>
            </a:pPr>
            <a:r>
              <a:rPr lang="en-US" dirty="0">
                <a:latin typeface="Calibri" pitchFamily="34" charset="0"/>
              </a:rPr>
              <a:t>Full-wave bridge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G4E08 (A) Page 4-39</a:t>
            </a:r>
            <a:endParaRPr lang="en-US" sz="1600" b="1" dirty="0">
              <a:solidFill>
                <a:srgbClr val="23408E"/>
              </a:solidFill>
            </a:endParaRPr>
          </a:p>
        </p:txBody>
      </p:sp>
      <p:sp>
        <p:nvSpPr>
          <p:cNvPr id="2" name="TextBox 1">
            <a:extLst>
              <a:ext uri="{FF2B5EF4-FFF2-40B4-BE49-F238E27FC236}">
                <a16:creationId xmlns:a16="http://schemas.microsoft.com/office/drawing/2014/main" id="{6F6D51B6-2496-7815-C149-987E3DECFEC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28</a:t>
            </a:fld>
            <a:endParaRPr lang="en-US" sz="1200" b="1" dirty="0">
              <a:solidFill>
                <a:srgbClr val="23408E"/>
              </a:solidFill>
            </a:endParaRPr>
          </a:p>
        </p:txBody>
      </p:sp>
      <p:pic>
        <p:nvPicPr>
          <p:cNvPr id="3" name="Picture 2">
            <a:extLst>
              <a:ext uri="{FF2B5EF4-FFF2-40B4-BE49-F238E27FC236}">
                <a16:creationId xmlns:a16="http://schemas.microsoft.com/office/drawing/2014/main" id="{230E1DAF-693C-EED3-C196-7708777E4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the approximate open-circuit voltage from a fully illuminated silicon photovoltaic cell?</a:t>
            </a:r>
          </a:p>
        </p:txBody>
      </p:sp>
      <p:sp>
        <p:nvSpPr>
          <p:cNvPr id="9113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0.02 VDC</a:t>
            </a:r>
          </a:p>
          <a:p>
            <a:pPr marL="457200" indent="-457200">
              <a:buFont typeface="Times New Roman" pitchFamily="18" charset="0"/>
              <a:buAutoNum type="alphaUcPeriod"/>
            </a:pPr>
            <a:r>
              <a:rPr lang="pt-BR">
                <a:latin typeface="Calibri" pitchFamily="34" charset="0"/>
              </a:rPr>
              <a:t>0.5 VDC</a:t>
            </a:r>
          </a:p>
          <a:p>
            <a:pPr marL="457200" indent="-457200">
              <a:buFont typeface="Times New Roman" pitchFamily="18" charset="0"/>
              <a:buAutoNum type="alphaUcPeriod"/>
            </a:pPr>
            <a:r>
              <a:rPr lang="pt-BR">
                <a:latin typeface="Calibri" pitchFamily="34" charset="0"/>
              </a:rPr>
              <a:t>0.2 VDC</a:t>
            </a:r>
          </a:p>
          <a:p>
            <a:pPr marL="457200" indent="-457200">
              <a:buFont typeface="Times New Roman" pitchFamily="18" charset="0"/>
              <a:buAutoNum type="alphaUcPeriod"/>
            </a:pPr>
            <a:r>
              <a:rPr lang="pt-BR">
                <a:latin typeface="Calibri" pitchFamily="34" charset="0"/>
              </a:rPr>
              <a:t>1.38 VDC</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G4E09 (B) Page 4-39</a:t>
            </a:r>
            <a:endParaRPr lang="en-US" sz="1600" b="1" dirty="0">
              <a:solidFill>
                <a:srgbClr val="23408E"/>
              </a:solidFill>
            </a:endParaRPr>
          </a:p>
        </p:txBody>
      </p:sp>
      <p:sp>
        <p:nvSpPr>
          <p:cNvPr id="2" name="TextBox 1">
            <a:extLst>
              <a:ext uri="{FF2B5EF4-FFF2-40B4-BE49-F238E27FC236}">
                <a16:creationId xmlns:a16="http://schemas.microsoft.com/office/drawing/2014/main" id="{FDDA65C0-4159-6146-E311-D20E3A2E441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29</a:t>
            </a:fld>
            <a:endParaRPr lang="en-US" sz="1200" b="1" dirty="0">
              <a:solidFill>
                <a:srgbClr val="23408E"/>
              </a:solidFill>
            </a:endParaRPr>
          </a:p>
        </p:txBody>
      </p:sp>
      <p:pic>
        <p:nvPicPr>
          <p:cNvPr id="3" name="Picture 2">
            <a:extLst>
              <a:ext uri="{FF2B5EF4-FFF2-40B4-BE49-F238E27FC236}">
                <a16:creationId xmlns:a16="http://schemas.microsoft.com/office/drawing/2014/main" id="{0D644C89-16AA-396F-B990-089054D8F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bwMode="auto">
          <a:xfrm>
            <a:off x="609600" y="1615155"/>
            <a:ext cx="10972800" cy="470944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Chapter 4 Part 3 of 3</a:t>
            </a:r>
            <a:br>
              <a:rPr lang="en-US" sz="6000" b="1" dirty="0"/>
            </a:br>
            <a:br>
              <a:rPr lang="en-US" dirty="0"/>
            </a:br>
            <a:r>
              <a:rPr lang="en-US" dirty="0"/>
              <a:t>ARRL General Class</a:t>
            </a:r>
            <a:br>
              <a:rPr lang="en-US" dirty="0"/>
            </a:br>
            <a:r>
              <a:rPr lang="en-US" dirty="0"/>
              <a:t>Components and Circuits</a:t>
            </a:r>
            <a:br>
              <a:rPr lang="en-US" dirty="0"/>
            </a:br>
            <a:r>
              <a:rPr lang="en-US" dirty="0"/>
              <a:t>Sections 4.6, 4.7</a:t>
            </a:r>
            <a:br>
              <a:rPr lang="en-US" dirty="0"/>
            </a:br>
            <a:br>
              <a:rPr lang="en-US" dirty="0"/>
            </a:br>
            <a:r>
              <a:rPr lang="en-US" sz="3200" dirty="0"/>
              <a:t>Practical Circuits, Basic Test Equipment</a:t>
            </a:r>
            <a:br>
              <a:rPr lang="en-US" dirty="0"/>
            </a:br>
            <a:endParaRPr lang="en-US" dirty="0"/>
          </a:p>
        </p:txBody>
      </p:sp>
      <p:pic>
        <p:nvPicPr>
          <p:cNvPr id="2" name="Picture 1">
            <a:extLst>
              <a:ext uri="{FF2B5EF4-FFF2-40B4-BE49-F238E27FC236}">
                <a16:creationId xmlns:a16="http://schemas.microsoft.com/office/drawing/2014/main" id="{D563C951-D049-BA64-6708-59D545054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Why should a series diode be connected between a solar panel and a storage battery that is being charged by the panel?</a:t>
            </a:r>
          </a:p>
        </p:txBody>
      </p:sp>
      <p:sp>
        <p:nvSpPr>
          <p:cNvPr id="9216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To prevent overload by regulating the charging voltage</a:t>
            </a:r>
          </a:p>
          <a:p>
            <a:pPr marL="457200" indent="-457200">
              <a:buFont typeface="Times New Roman" pitchFamily="18" charset="0"/>
              <a:buAutoNum type="alphaUcPeriod"/>
            </a:pPr>
            <a:r>
              <a:rPr lang="en-US" dirty="0">
                <a:latin typeface="Calibri" pitchFamily="34" charset="0"/>
              </a:rPr>
              <a:t>To prevent discharge of the battery through the panel during times of low or no illumination</a:t>
            </a:r>
          </a:p>
          <a:p>
            <a:pPr marL="457200" indent="-457200">
              <a:buFont typeface="Times New Roman" pitchFamily="18" charset="0"/>
              <a:buAutoNum type="alphaUcPeriod"/>
            </a:pPr>
            <a:r>
              <a:rPr lang="en-US" dirty="0">
                <a:latin typeface="Calibri" pitchFamily="34" charset="0"/>
              </a:rPr>
              <a:t>To limit the current flowing from the panel to a safe value</a:t>
            </a:r>
          </a:p>
          <a:p>
            <a:pPr marL="457200" indent="-457200">
              <a:buFont typeface="Times New Roman" pitchFamily="18" charset="0"/>
              <a:buAutoNum type="alphaUcPeriod"/>
            </a:pPr>
            <a:r>
              <a:rPr lang="en-US" dirty="0">
                <a:latin typeface="Calibri" pitchFamily="34" charset="0"/>
              </a:rPr>
              <a:t>To prevent damage to the battery due to excessive voltage at high illumination levels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G4E10 (B) Page 4-39</a:t>
            </a:r>
            <a:endParaRPr lang="en-US" sz="1600" b="1" dirty="0">
              <a:solidFill>
                <a:srgbClr val="23408E"/>
              </a:solidFill>
            </a:endParaRPr>
          </a:p>
        </p:txBody>
      </p:sp>
      <p:sp>
        <p:nvSpPr>
          <p:cNvPr id="2" name="TextBox 1">
            <a:extLst>
              <a:ext uri="{FF2B5EF4-FFF2-40B4-BE49-F238E27FC236}">
                <a16:creationId xmlns:a16="http://schemas.microsoft.com/office/drawing/2014/main" id="{E87D5C43-3E09-22B9-8873-C1FC323B5E3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30</a:t>
            </a:fld>
            <a:endParaRPr lang="en-US" sz="1200" b="1" dirty="0">
              <a:solidFill>
                <a:srgbClr val="23408E"/>
              </a:solidFill>
            </a:endParaRPr>
          </a:p>
        </p:txBody>
      </p:sp>
      <p:pic>
        <p:nvPicPr>
          <p:cNvPr id="3" name="Picture 2">
            <a:extLst>
              <a:ext uri="{FF2B5EF4-FFF2-40B4-BE49-F238E27FC236}">
                <a16:creationId xmlns:a16="http://schemas.microsoft.com/office/drawing/2014/main" id="{3A43CFE4-D325-A1B1-80EA-D9A3C0C09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precaution should be taken when connecting a solar panel to a lithium iron phosphate battery?</a:t>
            </a:r>
          </a:p>
        </p:txBody>
      </p:sp>
      <p:sp>
        <p:nvSpPr>
          <p:cNvPr id="9318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Ground the solar panel outer metal framework</a:t>
            </a:r>
          </a:p>
          <a:p>
            <a:pPr marL="457200" indent="-457200">
              <a:buFont typeface="Times New Roman" pitchFamily="18" charset="0"/>
              <a:buAutoNum type="alphaUcPeriod"/>
            </a:pPr>
            <a:r>
              <a:rPr lang="en-US" dirty="0">
                <a:latin typeface="Calibri" pitchFamily="34" charset="0"/>
              </a:rPr>
              <a:t>Ensure the battery is placed terminals-up</a:t>
            </a:r>
          </a:p>
          <a:p>
            <a:pPr marL="457200" indent="-457200">
              <a:buFont typeface="Times New Roman" pitchFamily="18" charset="0"/>
              <a:buAutoNum type="alphaUcPeriod"/>
            </a:pPr>
            <a:r>
              <a:rPr lang="en-US" dirty="0">
                <a:latin typeface="Calibri" pitchFamily="34" charset="0"/>
              </a:rPr>
              <a:t>A series resistor must be in place</a:t>
            </a:r>
          </a:p>
          <a:p>
            <a:pPr marL="457200" indent="-457200">
              <a:buFont typeface="Times New Roman" pitchFamily="18" charset="0"/>
              <a:buAutoNum type="alphaUcPeriod"/>
            </a:pPr>
            <a:r>
              <a:rPr lang="en-US" dirty="0">
                <a:latin typeface="Calibri" pitchFamily="34" charset="0"/>
              </a:rPr>
              <a:t>The solar panel must have a charge controller</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G4E11 (D) Page 4-39</a:t>
            </a:r>
            <a:endParaRPr lang="en-US" sz="1600" b="1" dirty="0">
              <a:solidFill>
                <a:srgbClr val="23408E"/>
              </a:solidFill>
            </a:endParaRPr>
          </a:p>
        </p:txBody>
      </p:sp>
      <p:sp>
        <p:nvSpPr>
          <p:cNvPr id="2" name="TextBox 1">
            <a:extLst>
              <a:ext uri="{FF2B5EF4-FFF2-40B4-BE49-F238E27FC236}">
                <a16:creationId xmlns:a16="http://schemas.microsoft.com/office/drawing/2014/main" id="{76D198E6-9881-DD1D-6021-338B7816219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31</a:t>
            </a:fld>
            <a:endParaRPr lang="en-US" sz="1200" b="1" dirty="0">
              <a:solidFill>
                <a:srgbClr val="23408E"/>
              </a:solidFill>
            </a:endParaRPr>
          </a:p>
        </p:txBody>
      </p:sp>
      <p:pic>
        <p:nvPicPr>
          <p:cNvPr id="3" name="Picture 2">
            <a:extLst>
              <a:ext uri="{FF2B5EF4-FFF2-40B4-BE49-F238E27FC236}">
                <a16:creationId xmlns:a16="http://schemas.microsoft.com/office/drawing/2014/main" id="{6C75A00D-97D1-2BEE-4DE4-94238E100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dirty="0">
                <a:solidFill>
                  <a:srgbClr val="23408E"/>
                </a:solidFill>
                <a:latin typeface="Calibri" pitchFamily="34" charset="0"/>
              </a:rPr>
              <a:t>What is the minimum allowable discharge voltage for maximum life of a standard 12-volt lead-acid battery?</a:t>
            </a:r>
          </a:p>
        </p:txBody>
      </p:sp>
      <p:sp>
        <p:nvSpPr>
          <p:cNvPr id="9421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6 volts</a:t>
            </a:r>
          </a:p>
          <a:p>
            <a:pPr marL="457200" indent="-457200">
              <a:buFont typeface="Times New Roman" pitchFamily="18" charset="0"/>
              <a:buAutoNum type="alphaUcPeriod"/>
            </a:pPr>
            <a:r>
              <a:rPr lang="pt-BR">
                <a:latin typeface="Calibri" pitchFamily="34" charset="0"/>
              </a:rPr>
              <a:t>8.5 volts</a:t>
            </a:r>
          </a:p>
          <a:p>
            <a:pPr marL="457200" indent="-457200">
              <a:buFont typeface="Times New Roman" pitchFamily="18" charset="0"/>
              <a:buAutoNum type="alphaUcPeriod"/>
            </a:pPr>
            <a:r>
              <a:rPr lang="pt-BR">
                <a:latin typeface="Calibri" pitchFamily="34" charset="0"/>
              </a:rPr>
              <a:t>10.5 volts</a:t>
            </a:r>
          </a:p>
          <a:p>
            <a:pPr marL="457200" indent="-457200">
              <a:buFont typeface="Times New Roman" pitchFamily="18" charset="0"/>
              <a:buAutoNum type="alphaUcPeriod"/>
            </a:pPr>
            <a:r>
              <a:rPr lang="pt-BR">
                <a:latin typeface="Calibri" pitchFamily="34" charset="0"/>
              </a:rPr>
              <a:t>12 volts</a:t>
            </a: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G6A01 (C) Page 4-39</a:t>
            </a:r>
            <a:endParaRPr lang="en-US" sz="1600" b="1" dirty="0">
              <a:solidFill>
                <a:srgbClr val="23408E"/>
              </a:solidFill>
            </a:endParaRPr>
          </a:p>
        </p:txBody>
      </p:sp>
      <p:sp>
        <p:nvSpPr>
          <p:cNvPr id="2" name="TextBox 1">
            <a:extLst>
              <a:ext uri="{FF2B5EF4-FFF2-40B4-BE49-F238E27FC236}">
                <a16:creationId xmlns:a16="http://schemas.microsoft.com/office/drawing/2014/main" id="{11D4AEF2-9A0E-98C1-B7AF-C5094148417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32</a:t>
            </a:fld>
            <a:endParaRPr lang="en-US" sz="1200" b="1" dirty="0">
              <a:solidFill>
                <a:srgbClr val="23408E"/>
              </a:solidFill>
            </a:endParaRPr>
          </a:p>
        </p:txBody>
      </p:sp>
      <p:pic>
        <p:nvPicPr>
          <p:cNvPr id="3" name="Picture 2">
            <a:extLst>
              <a:ext uri="{FF2B5EF4-FFF2-40B4-BE49-F238E27FC236}">
                <a16:creationId xmlns:a16="http://schemas.microsoft.com/office/drawing/2014/main" id="{4AD80CBD-FBBC-35C8-6CC3-558ED43F7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an advantage of batteries with low internal resistance?</a:t>
            </a:r>
          </a:p>
        </p:txBody>
      </p:sp>
      <p:sp>
        <p:nvSpPr>
          <p:cNvPr id="952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Long life</a:t>
            </a:r>
          </a:p>
          <a:p>
            <a:pPr marL="457200" indent="-457200">
              <a:buFont typeface="Times New Roman" pitchFamily="18" charset="0"/>
              <a:buAutoNum type="alphaUcPeriod"/>
            </a:pPr>
            <a:r>
              <a:rPr lang="en-US" dirty="0">
                <a:latin typeface="Calibri" pitchFamily="34" charset="0"/>
              </a:rPr>
              <a:t>High discharge current</a:t>
            </a:r>
          </a:p>
          <a:p>
            <a:pPr marL="457200" indent="-457200">
              <a:buFont typeface="Times New Roman" pitchFamily="18" charset="0"/>
              <a:buAutoNum type="alphaUcPeriod"/>
            </a:pPr>
            <a:r>
              <a:rPr lang="en-US" dirty="0">
                <a:latin typeface="Calibri" pitchFamily="34" charset="0"/>
              </a:rPr>
              <a:t>High voltage</a:t>
            </a:r>
          </a:p>
          <a:p>
            <a:pPr marL="457200" indent="-457200">
              <a:buFont typeface="Times New Roman" pitchFamily="18" charset="0"/>
              <a:buAutoNum type="alphaUcPeriod"/>
            </a:pPr>
            <a:r>
              <a:rPr lang="en-US" dirty="0">
                <a:latin typeface="Calibri" pitchFamily="34" charset="0"/>
              </a:rPr>
              <a:t>Rapid recharge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G6A02 (B) Page 4-39</a:t>
            </a:r>
            <a:endParaRPr lang="en-US" sz="1600" b="1" dirty="0">
              <a:solidFill>
                <a:srgbClr val="23408E"/>
              </a:solidFill>
            </a:endParaRPr>
          </a:p>
        </p:txBody>
      </p:sp>
      <p:sp>
        <p:nvSpPr>
          <p:cNvPr id="2" name="TextBox 1">
            <a:extLst>
              <a:ext uri="{FF2B5EF4-FFF2-40B4-BE49-F238E27FC236}">
                <a16:creationId xmlns:a16="http://schemas.microsoft.com/office/drawing/2014/main" id="{B01FFA43-4707-7129-5ED1-EF018965D52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33</a:t>
            </a:fld>
            <a:endParaRPr lang="en-US" sz="1200" b="1" dirty="0">
              <a:solidFill>
                <a:srgbClr val="23408E"/>
              </a:solidFill>
            </a:endParaRPr>
          </a:p>
        </p:txBody>
      </p:sp>
      <p:pic>
        <p:nvPicPr>
          <p:cNvPr id="3" name="Picture 2">
            <a:extLst>
              <a:ext uri="{FF2B5EF4-FFF2-40B4-BE49-F238E27FC236}">
                <a16:creationId xmlns:a16="http://schemas.microsoft.com/office/drawing/2014/main" id="{D86AE82A-F4AA-119A-851A-6C976FF3A8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bwMode="auto">
          <a:xfrm>
            <a:off x="576743" y="934779"/>
            <a:ext cx="5965825"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Connector Terminology</a:t>
            </a:r>
          </a:p>
        </p:txBody>
      </p:sp>
      <p:sp>
        <p:nvSpPr>
          <p:cNvPr id="96258" name="Content Placeholder 2"/>
          <p:cNvSpPr>
            <a:spLocks noGrp="1"/>
          </p:cNvSpPr>
          <p:nvPr>
            <p:ph idx="1"/>
          </p:nvPr>
        </p:nvSpPr>
        <p:spPr bwMode="auto">
          <a:xfrm>
            <a:off x="598968" y="2001579"/>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Pins: contacts that extend out of the connector body (</a:t>
            </a:r>
            <a:r>
              <a:rPr lang="en-US" sz="2800" i="1" dirty="0">
                <a:solidFill>
                  <a:srgbClr val="C00000"/>
                </a:solidFill>
              </a:rPr>
              <a:t>male</a:t>
            </a:r>
            <a:r>
              <a:rPr lang="en-US" sz="2800" dirty="0"/>
              <a:t>)</a:t>
            </a:r>
          </a:p>
          <a:p>
            <a:r>
              <a:rPr lang="en-US" sz="2800" dirty="0"/>
              <a:t>Sockets: hollow, recessed contacts (</a:t>
            </a:r>
            <a:r>
              <a:rPr lang="en-US" sz="2800" i="1" dirty="0">
                <a:solidFill>
                  <a:srgbClr val="C00000"/>
                </a:solidFill>
              </a:rPr>
              <a:t>female</a:t>
            </a:r>
            <a:r>
              <a:rPr lang="en-US" sz="2800" dirty="0"/>
              <a:t>)</a:t>
            </a:r>
          </a:p>
          <a:p>
            <a:r>
              <a:rPr lang="en-US" sz="2800" dirty="0"/>
              <a:t>Keyed connectors: specially shaped (bodies or inserts) to prevent damage from connecting incorrectly</a:t>
            </a:r>
          </a:p>
          <a:p>
            <a:r>
              <a:rPr lang="en-US" sz="2800" dirty="0"/>
              <a:t>Plugs: connectors installed on ends of cables</a:t>
            </a:r>
          </a:p>
          <a:p>
            <a:r>
              <a:rPr lang="en-US" sz="2800" dirty="0"/>
              <a:t>Jacks/receptables: connectors installed on equipment</a:t>
            </a:r>
          </a:p>
          <a:p>
            <a:r>
              <a:rPr lang="en-US" sz="2800" dirty="0"/>
              <a:t>Adapters: make connections between 2 different connector styles</a:t>
            </a:r>
          </a:p>
          <a:p>
            <a:r>
              <a:rPr lang="en-US" sz="2800" dirty="0"/>
              <a:t>Splitters: divide signals between 2 connectors</a:t>
            </a:r>
          </a:p>
        </p:txBody>
      </p:sp>
      <p:pic>
        <p:nvPicPr>
          <p:cNvPr id="2" name="Picture 1">
            <a:extLst>
              <a:ext uri="{FF2B5EF4-FFF2-40B4-BE49-F238E27FC236}">
                <a16:creationId xmlns:a16="http://schemas.microsoft.com/office/drawing/2014/main" id="{12C01E4A-62C2-153F-824A-CDE18EB09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auto">
          <a:xfrm>
            <a:off x="587375" y="744280"/>
            <a:ext cx="10972800" cy="818706"/>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Connectors</a:t>
            </a:r>
          </a:p>
        </p:txBody>
      </p:sp>
      <p:sp>
        <p:nvSpPr>
          <p:cNvPr id="6" name="TextBox 5"/>
          <p:cNvSpPr txBox="1">
            <a:spLocks noChangeArrowheads="1"/>
          </p:cNvSpPr>
          <p:nvPr/>
        </p:nvSpPr>
        <p:spPr bwMode="auto">
          <a:xfrm>
            <a:off x="152400" y="5796971"/>
            <a:ext cx="5496692" cy="400110"/>
          </a:xfrm>
          <a:prstGeom prst="rect">
            <a:avLst/>
          </a:prstGeom>
          <a:noFill/>
          <a:ln w="9525">
            <a:noFill/>
            <a:miter lim="800000"/>
            <a:headEnd/>
            <a:tailEnd/>
          </a:ln>
        </p:spPr>
        <p:txBody>
          <a:bodyPr wrap="square">
            <a:spAutoFit/>
          </a:bodyPr>
          <a:lstStyle/>
          <a:p>
            <a:r>
              <a:rPr lang="en-US" sz="2000" dirty="0">
                <a:latin typeface="Calibri" pitchFamily="34" charset="0"/>
              </a:rPr>
              <a:t>Fig 4.28: Connectors used on amateur equipment</a:t>
            </a:r>
          </a:p>
        </p:txBody>
      </p:sp>
      <p:sp>
        <p:nvSpPr>
          <p:cNvPr id="7" name="TextBox 6"/>
          <p:cNvSpPr txBox="1">
            <a:spLocks noChangeArrowheads="1"/>
          </p:cNvSpPr>
          <p:nvPr/>
        </p:nvSpPr>
        <p:spPr bwMode="auto">
          <a:xfrm>
            <a:off x="6400800" y="5796971"/>
            <a:ext cx="5791200" cy="400110"/>
          </a:xfrm>
          <a:prstGeom prst="rect">
            <a:avLst/>
          </a:prstGeom>
          <a:noFill/>
          <a:ln w="9525">
            <a:noFill/>
            <a:miter lim="800000"/>
            <a:headEnd/>
            <a:tailEnd/>
          </a:ln>
        </p:spPr>
        <p:txBody>
          <a:bodyPr wrap="square">
            <a:spAutoFit/>
          </a:bodyPr>
          <a:lstStyle/>
          <a:p>
            <a:r>
              <a:rPr lang="en-US" sz="2000" dirty="0">
                <a:latin typeface="Calibri" pitchFamily="34" charset="0"/>
              </a:rPr>
              <a:t>Fig 4.29: Terminals that are crimped to ends of wires</a:t>
            </a:r>
          </a:p>
        </p:txBody>
      </p:sp>
      <p:pic>
        <p:nvPicPr>
          <p:cNvPr id="3" name="Picture 2">
            <a:extLst>
              <a:ext uri="{FF2B5EF4-FFF2-40B4-BE49-F238E27FC236}">
                <a16:creationId xmlns:a16="http://schemas.microsoft.com/office/drawing/2014/main" id="{86335EBC-7710-716A-F44C-CFCC473A9FA7}"/>
              </a:ext>
            </a:extLst>
          </p:cNvPr>
          <p:cNvPicPr>
            <a:picLocks noChangeAspect="1"/>
          </p:cNvPicPr>
          <p:nvPr/>
        </p:nvPicPr>
        <p:blipFill>
          <a:blip r:embed="rId2"/>
          <a:stretch>
            <a:fillRect/>
          </a:stretch>
        </p:blipFill>
        <p:spPr>
          <a:xfrm>
            <a:off x="152399" y="1503515"/>
            <a:ext cx="5881077" cy="4219698"/>
          </a:xfrm>
          <a:prstGeom prst="rect">
            <a:avLst/>
          </a:prstGeom>
        </p:spPr>
      </p:pic>
      <p:pic>
        <p:nvPicPr>
          <p:cNvPr id="9" name="Picture 8">
            <a:extLst>
              <a:ext uri="{FF2B5EF4-FFF2-40B4-BE49-F238E27FC236}">
                <a16:creationId xmlns:a16="http://schemas.microsoft.com/office/drawing/2014/main" id="{4930BC76-7390-FC0F-840D-BCAEAAD3F543}"/>
              </a:ext>
            </a:extLst>
          </p:cNvPr>
          <p:cNvPicPr>
            <a:picLocks noChangeAspect="1"/>
          </p:cNvPicPr>
          <p:nvPr/>
        </p:nvPicPr>
        <p:blipFill>
          <a:blip r:embed="rId3"/>
          <a:stretch>
            <a:fillRect/>
          </a:stretch>
        </p:blipFill>
        <p:spPr>
          <a:xfrm>
            <a:off x="6510826" y="1503516"/>
            <a:ext cx="5440274" cy="4293456"/>
          </a:xfrm>
          <a:prstGeom prst="rect">
            <a:avLst/>
          </a:prstGeom>
        </p:spPr>
      </p:pic>
      <p:pic>
        <p:nvPicPr>
          <p:cNvPr id="2" name="Picture 1">
            <a:extLst>
              <a:ext uri="{FF2B5EF4-FFF2-40B4-BE49-F238E27FC236}">
                <a16:creationId xmlns:a16="http://schemas.microsoft.com/office/drawing/2014/main" id="{A83E372C-E929-7F92-9E04-0C25F7CA3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bwMode="auto">
          <a:xfrm>
            <a:off x="587375" y="978196"/>
            <a:ext cx="10972800" cy="1191918"/>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Connectors (cont.)</a:t>
            </a:r>
          </a:p>
        </p:txBody>
      </p:sp>
      <p:sp>
        <p:nvSpPr>
          <p:cNvPr id="3" name="Content Placeholder 2"/>
          <p:cNvSpPr>
            <a:spLocks noGrp="1"/>
          </p:cNvSpPr>
          <p:nvPr>
            <p:ph idx="1"/>
          </p:nvPr>
        </p:nvSpPr>
        <p:spPr bwMode="auto">
          <a:xfrm>
            <a:off x="609599" y="2362200"/>
            <a:ext cx="11213805"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Anderson Powerpole connectors have become the standard used by ARES</a:t>
            </a:r>
          </a:p>
          <a:p>
            <a:pPr lvl="1"/>
            <a:r>
              <a:rPr lang="en-US" dirty="0"/>
              <a:t>Anderson connectors are “sexless” … by standardizing on a single style, equipment can be easily shared and replaced</a:t>
            </a:r>
          </a:p>
          <a:p>
            <a:r>
              <a:rPr lang="en-US" dirty="0"/>
              <a:t>Note that these (see previous figure) are </a:t>
            </a:r>
            <a:r>
              <a:rPr lang="en-US" i="1" dirty="0">
                <a:solidFill>
                  <a:srgbClr val="C00000"/>
                </a:solidFill>
              </a:rPr>
              <a:t>crimp terminals </a:t>
            </a:r>
            <a:r>
              <a:rPr lang="en-US" dirty="0"/>
              <a:t>… special crimping tools are used for attaching the wire to the terminal (avoid using pliers or other tools for making these connections)</a:t>
            </a:r>
          </a:p>
        </p:txBody>
      </p:sp>
      <p:pic>
        <p:nvPicPr>
          <p:cNvPr id="2" name="Picture 1">
            <a:extLst>
              <a:ext uri="{FF2B5EF4-FFF2-40B4-BE49-F238E27FC236}">
                <a16:creationId xmlns:a16="http://schemas.microsoft.com/office/drawing/2014/main" id="{6E73B164-C19D-7DB5-B81E-9FCBCFCE3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bwMode="auto">
          <a:xfrm>
            <a:off x="408746" y="696913"/>
            <a:ext cx="4899025" cy="874712"/>
          </a:xfrm>
          <a:noFill/>
          <a:ln>
            <a:miter lim="800000"/>
            <a:headEnd/>
            <a:tailEnd/>
          </a:ln>
        </p:spPr>
        <p:txBody>
          <a:bodyPr vert="horz" wrap="square" lIns="91440" tIns="45720" rIns="91440" bIns="45720" numCol="1" anchor="t" anchorCtr="0" compatLnSpc="1">
            <a:prstTxWarp prst="textNoShape">
              <a:avLst/>
            </a:prstTxWarp>
          </a:bodyPr>
          <a:lstStyle/>
          <a:p>
            <a:r>
              <a:rPr lang="en-US" dirty="0"/>
              <a:t>Audio Connectors</a:t>
            </a:r>
          </a:p>
        </p:txBody>
      </p:sp>
      <p:sp>
        <p:nvSpPr>
          <p:cNvPr id="6" name="Content Placeholder 5"/>
          <p:cNvSpPr>
            <a:spLocks noGrp="1"/>
          </p:cNvSpPr>
          <p:nvPr>
            <p:ph idx="1"/>
          </p:nvPr>
        </p:nvSpPr>
        <p:spPr bwMode="auto">
          <a:xfrm>
            <a:off x="126171" y="1571625"/>
            <a:ext cx="6096000" cy="4343400"/>
          </a:xfrm>
          <a:noFill/>
          <a:ln>
            <a:miter lim="800000"/>
            <a:headEnd/>
            <a:tailEnd/>
          </a:ln>
        </p:spPr>
        <p:txBody>
          <a:bodyPr vert="horz" wrap="square" lIns="91440" tIns="45720" rIns="91440" bIns="45720" numCol="1" anchor="t" anchorCtr="0" compatLnSpc="1">
            <a:prstTxWarp prst="textNoShape">
              <a:avLst/>
            </a:prstTxWarp>
          </a:bodyPr>
          <a:lstStyle/>
          <a:p>
            <a:r>
              <a:rPr lang="en-US" sz="2600" dirty="0"/>
              <a:t>Come in ¼-inch, ⅛-inch (miniature), and subminiature varieties</a:t>
            </a:r>
          </a:p>
          <a:p>
            <a:r>
              <a:rPr lang="en-US" sz="2600" dirty="0"/>
              <a:t>Contact at end of plug is the </a:t>
            </a:r>
            <a:r>
              <a:rPr lang="en-US" sz="2600" i="1" dirty="0">
                <a:solidFill>
                  <a:srgbClr val="C00000"/>
                </a:solidFill>
              </a:rPr>
              <a:t>tip</a:t>
            </a:r>
          </a:p>
          <a:p>
            <a:r>
              <a:rPr lang="en-US" sz="2600" dirty="0"/>
              <a:t>Connector at base of plug is</a:t>
            </a:r>
            <a:r>
              <a:rPr lang="en-US" sz="2600" dirty="0">
                <a:solidFill>
                  <a:srgbClr val="CC0000"/>
                </a:solidFill>
              </a:rPr>
              <a:t> </a:t>
            </a:r>
            <a:r>
              <a:rPr lang="en-US" sz="2600" dirty="0"/>
              <a:t>the </a:t>
            </a:r>
            <a:r>
              <a:rPr lang="en-US" sz="2600" i="1" dirty="0">
                <a:solidFill>
                  <a:srgbClr val="C00000"/>
                </a:solidFill>
              </a:rPr>
              <a:t>sleeve</a:t>
            </a:r>
          </a:p>
          <a:p>
            <a:r>
              <a:rPr lang="en-US" sz="2600" dirty="0"/>
              <a:t>3</a:t>
            </a:r>
            <a:r>
              <a:rPr lang="en-US" sz="2600" baseline="30000" dirty="0"/>
              <a:t>rd</a:t>
            </a:r>
            <a:r>
              <a:rPr lang="en-US" sz="2600" dirty="0"/>
              <a:t> contact (if applicable) between tip and sleeve is the </a:t>
            </a:r>
            <a:r>
              <a:rPr lang="en-US" sz="2600" i="1" dirty="0">
                <a:solidFill>
                  <a:srgbClr val="C00000"/>
                </a:solidFill>
              </a:rPr>
              <a:t>ring</a:t>
            </a:r>
            <a:r>
              <a:rPr lang="en-US" sz="2600" dirty="0"/>
              <a:t> (also called </a:t>
            </a:r>
            <a:r>
              <a:rPr lang="en-US" sz="2600" i="1" dirty="0">
                <a:solidFill>
                  <a:srgbClr val="C00000"/>
                </a:solidFill>
              </a:rPr>
              <a:t>TRS</a:t>
            </a:r>
            <a:r>
              <a:rPr lang="en-US" sz="2600" dirty="0">
                <a:solidFill>
                  <a:srgbClr val="CC0000"/>
                </a:solidFill>
              </a:rPr>
              <a:t> </a:t>
            </a:r>
            <a:r>
              <a:rPr lang="en-US" sz="2600" dirty="0"/>
              <a:t>or tip-ring-sleeve)</a:t>
            </a:r>
          </a:p>
          <a:p>
            <a:pPr>
              <a:buClr>
                <a:schemeClr val="tx1"/>
              </a:buClr>
            </a:pPr>
            <a:r>
              <a:rPr lang="en-US" sz="2600" i="1" dirty="0">
                <a:solidFill>
                  <a:srgbClr val="C00000"/>
                </a:solidFill>
              </a:rPr>
              <a:t>Phono</a:t>
            </a:r>
            <a:r>
              <a:rPr lang="en-US" sz="2600" dirty="0"/>
              <a:t> plugs/jacks (also called </a:t>
            </a:r>
            <a:r>
              <a:rPr lang="en-US" sz="2600" i="1" dirty="0">
                <a:solidFill>
                  <a:srgbClr val="C00000"/>
                </a:solidFill>
              </a:rPr>
              <a:t>RCA</a:t>
            </a:r>
            <a:r>
              <a:rPr lang="en-US" sz="2600" dirty="0"/>
              <a:t> connectors) are used for audio, video and low-level RF signals &amp; control signals</a:t>
            </a:r>
          </a:p>
        </p:txBody>
      </p:sp>
      <p:pic>
        <p:nvPicPr>
          <p:cNvPr id="4" name="Picture 7"/>
          <p:cNvPicPr>
            <a:picLocks noChangeAspect="1"/>
          </p:cNvPicPr>
          <p:nvPr/>
        </p:nvPicPr>
        <p:blipFill>
          <a:blip r:embed="rId2"/>
          <a:srcRect l="12088" t="57613" r="39107" b="11111"/>
          <a:stretch>
            <a:fillRect/>
          </a:stretch>
        </p:blipFill>
        <p:spPr bwMode="auto">
          <a:xfrm>
            <a:off x="6400800" y="1416050"/>
            <a:ext cx="5684838" cy="4025900"/>
          </a:xfrm>
          <a:prstGeom prst="rect">
            <a:avLst/>
          </a:prstGeom>
          <a:noFill/>
          <a:ln w="9525">
            <a:solidFill>
              <a:srgbClr val="000000"/>
            </a:solidFill>
            <a:miter lim="800000"/>
            <a:headEnd/>
            <a:tailEnd/>
          </a:ln>
        </p:spPr>
      </p:pic>
      <p:sp>
        <p:nvSpPr>
          <p:cNvPr id="5" name="TextBox 4"/>
          <p:cNvSpPr txBox="1">
            <a:spLocks noChangeArrowheads="1"/>
          </p:cNvSpPr>
          <p:nvPr/>
        </p:nvSpPr>
        <p:spPr bwMode="auto">
          <a:xfrm>
            <a:off x="6418263" y="5514975"/>
            <a:ext cx="5638800" cy="400050"/>
          </a:xfrm>
          <a:prstGeom prst="rect">
            <a:avLst/>
          </a:prstGeom>
          <a:noFill/>
          <a:ln w="9525">
            <a:noFill/>
            <a:miter lim="800000"/>
            <a:headEnd/>
            <a:tailEnd/>
          </a:ln>
        </p:spPr>
        <p:txBody>
          <a:bodyPr>
            <a:spAutoFit/>
          </a:bodyPr>
          <a:lstStyle/>
          <a:p>
            <a:pPr algn="ctr"/>
            <a:r>
              <a:rPr lang="en-US" sz="2000" dirty="0">
                <a:latin typeface="Calibri" pitchFamily="34" charset="0"/>
              </a:rPr>
              <a:t>Fig. 4.30: Samples of audio connectors</a:t>
            </a:r>
          </a:p>
        </p:txBody>
      </p:sp>
      <p:pic>
        <p:nvPicPr>
          <p:cNvPr id="2" name="Picture 1">
            <a:extLst>
              <a:ext uri="{FF2B5EF4-FFF2-40B4-BE49-F238E27FC236}">
                <a16:creationId xmlns:a16="http://schemas.microsoft.com/office/drawing/2014/main" id="{99C05F9D-9348-FEF1-4213-F3FD833D3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bwMode="auto">
          <a:xfrm>
            <a:off x="152400" y="746567"/>
            <a:ext cx="3603625"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RF Connectors</a:t>
            </a:r>
          </a:p>
        </p:txBody>
      </p:sp>
      <p:pic>
        <p:nvPicPr>
          <p:cNvPr id="4" name="Picture 3"/>
          <p:cNvPicPr>
            <a:picLocks noChangeAspect="1"/>
          </p:cNvPicPr>
          <p:nvPr/>
        </p:nvPicPr>
        <p:blipFill>
          <a:blip r:embed="rId2"/>
          <a:srcRect l="2557" t="4413" r="2031" b="3922"/>
          <a:stretch>
            <a:fillRect/>
          </a:stretch>
        </p:blipFill>
        <p:spPr bwMode="auto">
          <a:xfrm>
            <a:off x="3819854" y="1403497"/>
            <a:ext cx="8254671" cy="4869711"/>
          </a:xfrm>
          <a:prstGeom prst="rect">
            <a:avLst/>
          </a:prstGeom>
          <a:noFill/>
          <a:ln w="9525">
            <a:solidFill>
              <a:srgbClr val="000000"/>
            </a:solidFill>
            <a:miter lim="800000"/>
            <a:headEnd/>
            <a:tailEnd/>
          </a:ln>
        </p:spPr>
      </p:pic>
      <p:sp>
        <p:nvSpPr>
          <p:cNvPr id="5" name="TextBox 4"/>
          <p:cNvSpPr txBox="1">
            <a:spLocks noChangeArrowheads="1"/>
          </p:cNvSpPr>
          <p:nvPr/>
        </p:nvSpPr>
        <p:spPr bwMode="auto">
          <a:xfrm>
            <a:off x="266699" y="2121195"/>
            <a:ext cx="3375025" cy="3046413"/>
          </a:xfrm>
          <a:prstGeom prst="rect">
            <a:avLst/>
          </a:prstGeom>
          <a:noFill/>
          <a:ln w="9525">
            <a:noFill/>
            <a:miter lim="800000"/>
            <a:headEnd/>
            <a:tailEnd/>
          </a:ln>
        </p:spPr>
        <p:txBody>
          <a:bodyPr>
            <a:spAutoFit/>
          </a:bodyPr>
          <a:lstStyle/>
          <a:p>
            <a:r>
              <a:rPr lang="en-US" sz="2400" dirty="0">
                <a:latin typeface="Calibri" pitchFamily="34" charset="0"/>
              </a:rPr>
              <a:t>Fig. 4.31: Each type of RF connector is specially made to carry RF signals and preserve the shielding of coaxial cable. Adapters are available to connect one style of connector to another.</a:t>
            </a:r>
          </a:p>
        </p:txBody>
      </p:sp>
      <p:pic>
        <p:nvPicPr>
          <p:cNvPr id="2" name="Picture 1">
            <a:extLst>
              <a:ext uri="{FF2B5EF4-FFF2-40B4-BE49-F238E27FC236}">
                <a16:creationId xmlns:a16="http://schemas.microsoft.com/office/drawing/2014/main" id="{D664BD88-E213-F3A1-E2B8-06D441441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bwMode="auto">
          <a:xfrm>
            <a:off x="609600" y="678712"/>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RF Connectors (cont.)</a:t>
            </a:r>
          </a:p>
        </p:txBody>
      </p:sp>
      <p:sp>
        <p:nvSpPr>
          <p:cNvPr id="3" name="Content Placeholder 2"/>
          <p:cNvSpPr>
            <a:spLocks noGrp="1"/>
          </p:cNvSpPr>
          <p:nvPr>
            <p:ph idx="1"/>
          </p:nvPr>
        </p:nvSpPr>
        <p:spPr bwMode="auto">
          <a:xfrm>
            <a:off x="609600" y="1553425"/>
            <a:ext cx="10972800" cy="3295022"/>
          </a:xfrm>
          <a:noFill/>
          <a:ln>
            <a:miter lim="800000"/>
            <a:headEnd/>
            <a:tailEnd/>
          </a:ln>
        </p:spPr>
        <p:txBody>
          <a:bodyPr vert="horz" wrap="square" lIns="91440" tIns="45720" rIns="91440" bIns="45720" numCol="1" anchor="t" anchorCtr="0" compatLnSpc="1">
            <a:prstTxWarp prst="textNoShape">
              <a:avLst/>
            </a:prstTxWarp>
          </a:bodyPr>
          <a:lstStyle/>
          <a:p>
            <a:r>
              <a:rPr lang="en-US" dirty="0"/>
              <a:t>Radio signals require special connectors for use at RF frequencies</a:t>
            </a:r>
          </a:p>
          <a:p>
            <a:r>
              <a:rPr lang="en-US" dirty="0"/>
              <a:t>Connectors must have about the same impedance as the feed line (or some of the signal will be reflected by the connector)</a:t>
            </a:r>
          </a:p>
          <a:p>
            <a:r>
              <a:rPr lang="en-US" dirty="0"/>
              <a:t>Most common connector is the UHF family in Fig. 4.31 (UHF does not refer to </a:t>
            </a:r>
            <a:r>
              <a:rPr lang="en-US" i="1" dirty="0"/>
              <a:t>ultra high frequency</a:t>
            </a:r>
            <a:r>
              <a:rPr lang="en-US" i="1" dirty="0">
                <a:solidFill>
                  <a:srgbClr val="FF0000"/>
                </a:solidFill>
              </a:rPr>
              <a:t>*</a:t>
            </a:r>
            <a:r>
              <a:rPr lang="en-US" dirty="0"/>
              <a:t>)</a:t>
            </a:r>
          </a:p>
          <a:p>
            <a:r>
              <a:rPr lang="en-US" dirty="0"/>
              <a:t>UHF connectors are typically used up to 150 MHz and can handle legal-limit transmitter power at HF</a:t>
            </a:r>
          </a:p>
        </p:txBody>
      </p:sp>
      <p:pic>
        <p:nvPicPr>
          <p:cNvPr id="2" name="Picture 1">
            <a:extLst>
              <a:ext uri="{FF2B5EF4-FFF2-40B4-BE49-F238E27FC236}">
                <a16:creationId xmlns:a16="http://schemas.microsoft.com/office/drawing/2014/main" id="{3FECEA25-E792-C1BA-9DA6-A710303F4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
        <p:nvSpPr>
          <p:cNvPr id="4" name="TextBox 3">
            <a:extLst>
              <a:ext uri="{FF2B5EF4-FFF2-40B4-BE49-F238E27FC236}">
                <a16:creationId xmlns:a16="http://schemas.microsoft.com/office/drawing/2014/main" id="{D23CAF69-2294-778F-BCF7-CAE244BBD625}"/>
              </a:ext>
            </a:extLst>
          </p:cNvPr>
          <p:cNvSpPr txBox="1"/>
          <p:nvPr/>
        </p:nvSpPr>
        <p:spPr>
          <a:xfrm>
            <a:off x="3466213" y="5532957"/>
            <a:ext cx="8431620" cy="646331"/>
          </a:xfrm>
          <a:prstGeom prst="rect">
            <a:avLst/>
          </a:prstGeom>
          <a:noFill/>
        </p:spPr>
        <p:txBody>
          <a:bodyPr wrap="square" rtlCol="0">
            <a:spAutoFit/>
          </a:bodyPr>
          <a:lstStyle/>
          <a:p>
            <a:r>
              <a:rPr lang="en-US" i="1" dirty="0">
                <a:solidFill>
                  <a:srgbClr val="FF0000"/>
                </a:solidFill>
              </a:rPr>
              <a:t>*</a:t>
            </a:r>
            <a:r>
              <a:rPr lang="en-US" i="1" dirty="0">
                <a:solidFill>
                  <a:srgbClr val="23408E"/>
                </a:solidFill>
              </a:rPr>
              <a:t> UHF connector design was named during an era when "UHF" meant frequencies over 30 MHz. Today, Ultra High Frequency refers to frequencies between 300 MHz and 3 GHz.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randombar(horizont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bwMode="auto">
          <a:xfrm>
            <a:off x="503154" y="453190"/>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4.6</a:t>
            </a:r>
            <a:br>
              <a:rPr lang="en-US" dirty="0"/>
            </a:br>
            <a:r>
              <a:rPr lang="en-US" dirty="0"/>
              <a:t>Practical Circuits: Rectifiers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Amateur radio electronic equipment requires dc power, so a </a:t>
            </a:r>
            <a:r>
              <a:rPr lang="en-US" i="1" dirty="0">
                <a:solidFill>
                  <a:srgbClr val="C00000"/>
                </a:solidFill>
              </a:rPr>
              <a:t>power supply</a:t>
            </a:r>
            <a:r>
              <a:rPr lang="en-US" dirty="0"/>
              <a:t> is required to run it from household ac power</a:t>
            </a:r>
          </a:p>
          <a:p>
            <a:pPr lvl="1"/>
            <a:r>
              <a:rPr lang="en-US" dirty="0"/>
              <a:t>Most amateur equipment uses dc power at 13.8 V (chosen to be compatible with vehicle power systems)</a:t>
            </a:r>
          </a:p>
          <a:p>
            <a:r>
              <a:rPr lang="en-US" dirty="0"/>
              <a:t>Power supplies have 3 basic parts …</a:t>
            </a:r>
          </a:p>
          <a:p>
            <a:pPr lvl="1"/>
            <a:r>
              <a:rPr lang="en-US" dirty="0"/>
              <a:t>Input transformer, rectifier, and filter-regulator output circuit</a:t>
            </a:r>
          </a:p>
          <a:p>
            <a:endParaRPr lang="en-US" dirty="0"/>
          </a:p>
          <a:p>
            <a:pPr lvl="1"/>
            <a:endParaRPr lang="en-US" dirty="0"/>
          </a:p>
          <a:p>
            <a:pPr lvl="1"/>
            <a:endParaRPr lang="en-US" dirty="0"/>
          </a:p>
        </p:txBody>
      </p:sp>
      <p:pic>
        <p:nvPicPr>
          <p:cNvPr id="2" name="Picture 1">
            <a:extLst>
              <a:ext uri="{FF2B5EF4-FFF2-40B4-BE49-F238E27FC236}">
                <a16:creationId xmlns:a16="http://schemas.microsoft.com/office/drawing/2014/main" id="{960B08FC-CF09-100E-D567-51D24439F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RF Connectors (cont.)</a:t>
            </a:r>
          </a:p>
        </p:txBody>
      </p:sp>
      <p:sp>
        <p:nvSpPr>
          <p:cNvPr id="3" name="Content Placeholder 2"/>
          <p:cNvSpPr>
            <a:spLocks noGrp="1"/>
          </p:cNvSpPr>
          <p:nvPr>
            <p:ph idx="1"/>
          </p:nvPr>
        </p:nvSpPr>
        <p:spPr bwMode="auto">
          <a:xfrm>
            <a:off x="609600" y="2170113"/>
            <a:ext cx="11352028" cy="4230687"/>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t>UHF connector drawbacks: lack of weather proofing, inconsistent performance </a:t>
            </a:r>
            <a:r>
              <a:rPr lang="en-US" sz="2800" dirty="0">
                <a:solidFill>
                  <a:srgbClr val="CC0000"/>
                </a:solidFill>
              </a:rPr>
              <a:t>above </a:t>
            </a:r>
            <a:r>
              <a:rPr lang="en-US" sz="2800" dirty="0"/>
              <a:t>150 MHz, limited power handling at higher frequencies</a:t>
            </a:r>
          </a:p>
          <a:p>
            <a:r>
              <a:rPr lang="en-US" sz="2800" dirty="0"/>
              <a:t>Type N series connectors address these drawbacks … can be used to 10 GHz</a:t>
            </a:r>
          </a:p>
          <a:p>
            <a:r>
              <a:rPr lang="en-US" sz="2800" dirty="0"/>
              <a:t>BNC connectors are used for low power (common in handhelds for antennas) … upper limit for low SWR operation is 4 GHz</a:t>
            </a:r>
          </a:p>
          <a:p>
            <a:r>
              <a:rPr lang="en-US" sz="2800" dirty="0"/>
              <a:t>SMA connectors are small threaded connectors designed for miniature coax, rated to 18 GHz ... also used for handheld antennas</a:t>
            </a:r>
          </a:p>
        </p:txBody>
      </p:sp>
      <p:pic>
        <p:nvPicPr>
          <p:cNvPr id="2" name="Picture 1">
            <a:extLst>
              <a:ext uri="{FF2B5EF4-FFF2-40B4-BE49-F238E27FC236}">
                <a16:creationId xmlns:a16="http://schemas.microsoft.com/office/drawing/2014/main" id="{27FEA5FE-5F0D-BEB4-49B3-AC622A174A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bwMode="auto">
          <a:xfrm>
            <a:off x="587375" y="1031358"/>
            <a:ext cx="10972800" cy="1138755"/>
          </a:xfrm>
          <a:noFill/>
          <a:ln>
            <a:miter lim="800000"/>
            <a:headEnd/>
            <a:tailEnd/>
          </a:ln>
        </p:spPr>
        <p:txBody>
          <a:bodyPr vert="horz" wrap="square" lIns="91440" tIns="45720" rIns="91440" bIns="45720" numCol="1" anchor="t" anchorCtr="0" compatLnSpc="1">
            <a:prstTxWarp prst="textNoShape">
              <a:avLst/>
            </a:prstTxWarp>
          </a:bodyPr>
          <a:lstStyle/>
          <a:p>
            <a:r>
              <a:rPr lang="en-US" dirty="0"/>
              <a:t>Data Connectors</a:t>
            </a:r>
          </a:p>
        </p:txBody>
      </p:sp>
      <p:sp>
        <p:nvSpPr>
          <p:cNvPr id="3" name="Content Placeholder 2"/>
          <p:cNvSpPr>
            <a:spLocks noGrp="1"/>
          </p:cNvSpPr>
          <p:nvPr>
            <p:ph idx="1"/>
          </p:nvPr>
        </p:nvSpPr>
        <p:spPr bwMode="auto">
          <a:xfrm>
            <a:off x="381000" y="2170113"/>
            <a:ext cx="11430000" cy="2935287"/>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r>
              <a:rPr lang="en-US" sz="2800" dirty="0"/>
              <a:t>Digital data is exchanged between computers and radio equipment more that ever before in amateur radio</a:t>
            </a:r>
          </a:p>
          <a:p>
            <a:r>
              <a:rPr lang="en-US" sz="2800" dirty="0"/>
              <a:t>D-type connectors are used for RS-232 (COM port) interfaces</a:t>
            </a:r>
          </a:p>
          <a:p>
            <a:r>
              <a:rPr lang="en-US" sz="2800" dirty="0"/>
              <a:t>The model </a:t>
            </a:r>
            <a:r>
              <a:rPr lang="en-US" sz="2800" i="1" dirty="0">
                <a:solidFill>
                  <a:srgbClr val="C00000"/>
                </a:solidFill>
              </a:rPr>
              <a:t>number</a:t>
            </a:r>
            <a:r>
              <a:rPr lang="en-US" sz="2800" dirty="0"/>
              <a:t> of a D-type connector specifies the number of circuits and a P or S depending upon whether the connector uses </a:t>
            </a:r>
            <a:r>
              <a:rPr lang="en-US" sz="2800" dirty="0">
                <a:solidFill>
                  <a:srgbClr val="0000FF"/>
                </a:solidFill>
              </a:rPr>
              <a:t>p</a:t>
            </a:r>
            <a:r>
              <a:rPr lang="en-US" sz="2800" dirty="0"/>
              <a:t>ins (male) or </a:t>
            </a:r>
            <a:r>
              <a:rPr lang="en-US" sz="2800" dirty="0">
                <a:solidFill>
                  <a:srgbClr val="0000FF"/>
                </a:solidFill>
              </a:rPr>
              <a:t>s</a:t>
            </a:r>
            <a:r>
              <a:rPr lang="en-US" sz="2800" dirty="0"/>
              <a:t>ockets (female). For example, D-type 9-pin connectors referred to as DB-9 or DE-9 are used for COM ports on PCs. </a:t>
            </a:r>
          </a:p>
          <a:p>
            <a:r>
              <a:rPr lang="en-US" sz="2800" dirty="0"/>
              <a:t>The </a:t>
            </a:r>
            <a:r>
              <a:rPr lang="en-US" sz="2800" b="1" dirty="0">
                <a:solidFill>
                  <a:srgbClr val="C00000"/>
                </a:solidFill>
              </a:rPr>
              <a:t>D</a:t>
            </a:r>
            <a:r>
              <a:rPr lang="en-US" sz="2800" dirty="0"/>
              <a:t> refers to its shape …</a:t>
            </a:r>
          </a:p>
        </p:txBody>
      </p:sp>
      <p:pic>
        <p:nvPicPr>
          <p:cNvPr id="5" name="Picture 4"/>
          <p:cNvPicPr>
            <a:picLocks noChangeAspect="1"/>
          </p:cNvPicPr>
          <p:nvPr/>
        </p:nvPicPr>
        <p:blipFill>
          <a:blip r:embed="rId2"/>
          <a:srcRect/>
          <a:stretch>
            <a:fillRect/>
          </a:stretch>
        </p:blipFill>
        <p:spPr bwMode="auto">
          <a:xfrm>
            <a:off x="6932428" y="4648200"/>
            <a:ext cx="1098550" cy="1828800"/>
          </a:xfrm>
          <a:prstGeom prst="rect">
            <a:avLst/>
          </a:prstGeom>
          <a:noFill/>
          <a:ln w="9525">
            <a:noFill/>
            <a:miter lim="800000"/>
            <a:headEnd/>
            <a:tailEnd/>
          </a:ln>
        </p:spPr>
      </p:pic>
      <p:cxnSp>
        <p:nvCxnSpPr>
          <p:cNvPr id="8" name="Straight Arrow Connector 7"/>
          <p:cNvCxnSpPr>
            <a:cxnSpLocks/>
            <a:endCxn id="5" idx="1"/>
          </p:cNvCxnSpPr>
          <p:nvPr/>
        </p:nvCxnSpPr>
        <p:spPr>
          <a:xfrm>
            <a:off x="1467293" y="4859079"/>
            <a:ext cx="5465135" cy="703521"/>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C655D03-599F-DF39-6CE5-72A60BC17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par>
                                <p:cTn id="32" presetID="14"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586974C0-CA85-E33C-2F40-47097D4A2F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 typical upper frequency limit for low SWR operation of 50-ohm BNC connectors?</a:t>
            </a:r>
          </a:p>
        </p:txBody>
      </p:sp>
      <p:sp>
        <p:nvSpPr>
          <p:cNvPr id="10547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nb-NO" dirty="0">
                <a:latin typeface="Calibri" pitchFamily="34" charset="0"/>
              </a:rPr>
              <a:t>50 MHz</a:t>
            </a:r>
          </a:p>
          <a:p>
            <a:pPr marL="457200" indent="-457200">
              <a:buFont typeface="Times New Roman" pitchFamily="18" charset="0"/>
              <a:buAutoNum type="alphaUcPeriod"/>
            </a:pPr>
            <a:r>
              <a:rPr lang="nb-NO" dirty="0">
                <a:latin typeface="Calibri" pitchFamily="34" charset="0"/>
              </a:rPr>
              <a:t>500 MHz</a:t>
            </a:r>
          </a:p>
          <a:p>
            <a:pPr marL="457200" indent="-457200">
              <a:buFont typeface="Times New Roman" pitchFamily="18" charset="0"/>
              <a:buAutoNum type="alphaUcPeriod"/>
            </a:pPr>
            <a:r>
              <a:rPr lang="nb-NO" dirty="0">
                <a:latin typeface="Calibri" pitchFamily="34" charset="0"/>
              </a:rPr>
              <a:t>4 GHz</a:t>
            </a:r>
          </a:p>
          <a:p>
            <a:pPr marL="457200" indent="-457200">
              <a:buFont typeface="Times New Roman" pitchFamily="18" charset="0"/>
              <a:buAutoNum type="alphaUcPeriod"/>
            </a:pPr>
            <a:r>
              <a:rPr lang="nb-NO" dirty="0">
                <a:latin typeface="Calibri" pitchFamily="34" charset="0"/>
              </a:rPr>
              <a:t>40 GHz</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G6B04 (C) Page 4-42</a:t>
            </a:r>
            <a:endParaRPr lang="en-US" sz="1600" b="1" dirty="0">
              <a:solidFill>
                <a:srgbClr val="23408E"/>
              </a:solidFill>
            </a:endParaRPr>
          </a:p>
        </p:txBody>
      </p:sp>
      <p:sp>
        <p:nvSpPr>
          <p:cNvPr id="2" name="TextBox 1">
            <a:extLst>
              <a:ext uri="{FF2B5EF4-FFF2-40B4-BE49-F238E27FC236}">
                <a16:creationId xmlns:a16="http://schemas.microsoft.com/office/drawing/2014/main" id="{53670683-BDCA-66B1-6541-CB31E39B7A9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43</a:t>
            </a:fld>
            <a:endParaRPr lang="en-US" sz="1200" b="1" dirty="0">
              <a:solidFill>
                <a:srgbClr val="23408E"/>
              </a:solidFill>
            </a:endParaRPr>
          </a:p>
        </p:txBody>
      </p:sp>
      <p:pic>
        <p:nvPicPr>
          <p:cNvPr id="3" name="Picture 2">
            <a:extLst>
              <a:ext uri="{FF2B5EF4-FFF2-40B4-BE49-F238E27FC236}">
                <a16:creationId xmlns:a16="http://schemas.microsoft.com/office/drawing/2014/main" id="{C7EE7512-B0A3-890A-EA0F-2105AEEA5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describes a type N connector?</a:t>
            </a:r>
          </a:p>
        </p:txBody>
      </p:sp>
      <p:sp>
        <p:nvSpPr>
          <p:cNvPr id="10649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moisture-resistant RF connector useful to 10 GHz</a:t>
            </a:r>
          </a:p>
          <a:p>
            <a:pPr marL="457200" indent="-457200">
              <a:buFont typeface="Times New Roman" pitchFamily="18" charset="0"/>
              <a:buAutoNum type="alphaUcPeriod"/>
            </a:pPr>
            <a:r>
              <a:rPr lang="en-US" dirty="0">
                <a:latin typeface="Calibri" pitchFamily="34" charset="0"/>
              </a:rPr>
              <a:t>A small bayonet connector used for data circuits</a:t>
            </a:r>
          </a:p>
          <a:p>
            <a:pPr marL="457200" indent="-457200">
              <a:buFont typeface="Times New Roman" pitchFamily="18" charset="0"/>
              <a:buAutoNum type="alphaUcPeriod"/>
            </a:pPr>
            <a:r>
              <a:rPr lang="en-US" dirty="0">
                <a:latin typeface="Calibri" pitchFamily="34" charset="0"/>
              </a:rPr>
              <a:t>A low noise figure VHF connector</a:t>
            </a:r>
          </a:p>
          <a:p>
            <a:pPr marL="457200" indent="-457200">
              <a:buFont typeface="Times New Roman" pitchFamily="18" charset="0"/>
              <a:buAutoNum type="alphaUcPeriod"/>
            </a:pPr>
            <a:r>
              <a:rPr lang="en-US" dirty="0">
                <a:latin typeface="Calibri" pitchFamily="34" charset="0"/>
              </a:rPr>
              <a:t>A nickel plated version of the PL-259</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G6B07 (A) Page 4-42</a:t>
            </a:r>
            <a:endParaRPr lang="en-US" sz="1600" b="1" dirty="0">
              <a:solidFill>
                <a:srgbClr val="23408E"/>
              </a:solidFill>
            </a:endParaRPr>
          </a:p>
        </p:txBody>
      </p:sp>
      <p:sp>
        <p:nvSpPr>
          <p:cNvPr id="2" name="TextBox 1">
            <a:extLst>
              <a:ext uri="{FF2B5EF4-FFF2-40B4-BE49-F238E27FC236}">
                <a16:creationId xmlns:a16="http://schemas.microsoft.com/office/drawing/2014/main" id="{F563A413-BD0D-81A8-61F8-F394E0502DA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44</a:t>
            </a:fld>
            <a:endParaRPr lang="en-US" sz="1200" b="1" dirty="0">
              <a:solidFill>
                <a:srgbClr val="23408E"/>
              </a:solidFill>
            </a:endParaRPr>
          </a:p>
        </p:txBody>
      </p:sp>
      <p:pic>
        <p:nvPicPr>
          <p:cNvPr id="3" name="Picture 2">
            <a:extLst>
              <a:ext uri="{FF2B5EF4-FFF2-40B4-BE49-F238E27FC236}">
                <a16:creationId xmlns:a16="http://schemas.microsoft.com/office/drawing/2014/main" id="{E0DCC92C-D897-9DB1-3AA8-D2F50CDEB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is an SMA connector?</a:t>
            </a:r>
          </a:p>
        </p:txBody>
      </p:sp>
      <p:sp>
        <p:nvSpPr>
          <p:cNvPr id="10752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 type-S to type-M adaptor</a:t>
            </a:r>
          </a:p>
          <a:p>
            <a:pPr marL="457200" indent="-457200">
              <a:buFont typeface="Times New Roman" pitchFamily="18" charset="0"/>
              <a:buAutoNum type="alphaUcPeriod"/>
            </a:pPr>
            <a:r>
              <a:rPr lang="en-US" dirty="0">
                <a:latin typeface="Calibri" pitchFamily="34" charset="0"/>
              </a:rPr>
              <a:t>A small threaded connector suitable for signals up to several GHz</a:t>
            </a:r>
          </a:p>
          <a:p>
            <a:pPr marL="457200" indent="-457200">
              <a:buFont typeface="Times New Roman" pitchFamily="18" charset="0"/>
              <a:buAutoNum type="alphaUcPeriod"/>
            </a:pPr>
            <a:r>
              <a:rPr lang="en-US" dirty="0">
                <a:latin typeface="Calibri" pitchFamily="34" charset="0"/>
              </a:rPr>
              <a:t>A connector designed for serial multiple access signals</a:t>
            </a:r>
          </a:p>
          <a:p>
            <a:pPr marL="457200" indent="-457200">
              <a:buFont typeface="Times New Roman" pitchFamily="18" charset="0"/>
              <a:buAutoNum type="alphaUcPeriod"/>
            </a:pPr>
            <a:r>
              <a:rPr lang="en-US" dirty="0">
                <a:latin typeface="Calibri" pitchFamily="34" charset="0"/>
              </a:rPr>
              <a:t>A type of push-on connector intended for high-voltage applications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G6B11 (B) Page 4-42</a:t>
            </a:r>
            <a:endParaRPr lang="en-US" sz="1600" b="1" dirty="0">
              <a:solidFill>
                <a:srgbClr val="23408E"/>
              </a:solidFill>
            </a:endParaRPr>
          </a:p>
        </p:txBody>
      </p:sp>
      <p:sp>
        <p:nvSpPr>
          <p:cNvPr id="2" name="TextBox 1">
            <a:extLst>
              <a:ext uri="{FF2B5EF4-FFF2-40B4-BE49-F238E27FC236}">
                <a16:creationId xmlns:a16="http://schemas.microsoft.com/office/drawing/2014/main" id="{DA99683B-BFC7-D3B6-C7D1-A42470475B7E}"/>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45</a:t>
            </a:fld>
            <a:endParaRPr lang="en-US" sz="1200" b="1" dirty="0">
              <a:solidFill>
                <a:srgbClr val="23408E"/>
              </a:solidFill>
            </a:endParaRPr>
          </a:p>
        </p:txBody>
      </p:sp>
      <p:pic>
        <p:nvPicPr>
          <p:cNvPr id="3" name="Picture 2">
            <a:extLst>
              <a:ext uri="{FF2B5EF4-FFF2-40B4-BE49-F238E27FC236}">
                <a16:creationId xmlns:a16="http://schemas.microsoft.com/office/drawing/2014/main" id="{A29D8EFC-0DF0-B5CF-8D8A-574E29167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these connector types is commonly used for low frequency or dc signal connections to a transceiver?</a:t>
            </a:r>
          </a:p>
        </p:txBody>
      </p:sp>
      <p:sp>
        <p:nvSpPr>
          <p:cNvPr id="10854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pt-BR">
                <a:latin typeface="Calibri" pitchFamily="34" charset="0"/>
              </a:rPr>
              <a:t>PL-259</a:t>
            </a:r>
          </a:p>
          <a:p>
            <a:pPr marL="457200" indent="-457200">
              <a:buFont typeface="Times New Roman" pitchFamily="18" charset="0"/>
              <a:buAutoNum type="alphaUcPeriod"/>
            </a:pPr>
            <a:r>
              <a:rPr lang="pt-BR">
                <a:latin typeface="Calibri" pitchFamily="34" charset="0"/>
              </a:rPr>
              <a:t>BNC</a:t>
            </a:r>
          </a:p>
          <a:p>
            <a:pPr marL="457200" indent="-457200">
              <a:buFont typeface="Times New Roman" pitchFamily="18" charset="0"/>
              <a:buAutoNum type="alphaUcPeriod"/>
            </a:pPr>
            <a:r>
              <a:rPr lang="pt-BR">
                <a:latin typeface="Calibri" pitchFamily="34" charset="0"/>
              </a:rPr>
              <a:t>RCA Phono</a:t>
            </a:r>
          </a:p>
          <a:p>
            <a:pPr marL="457200" indent="-457200">
              <a:buFont typeface="Times New Roman" pitchFamily="18" charset="0"/>
              <a:buAutoNum type="alphaUcPeriod"/>
            </a:pPr>
            <a:r>
              <a:rPr lang="pt-BR">
                <a:latin typeface="Calibri" pitchFamily="34" charset="0"/>
              </a:rPr>
              <a:t>Type N</a:t>
            </a:r>
          </a:p>
        </p:txBody>
      </p:sp>
      <p:sp>
        <p:nvSpPr>
          <p:cNvPr id="5" name="TextBox 4"/>
          <p:cNvSpPr txBox="1">
            <a:spLocks noChangeArrowheads="1"/>
          </p:cNvSpPr>
          <p:nvPr/>
        </p:nvSpPr>
        <p:spPr bwMode="auto">
          <a:xfrm>
            <a:off x="14288" y="6477000"/>
            <a:ext cx="8001000" cy="338138"/>
          </a:xfrm>
          <a:prstGeom prst="rect">
            <a:avLst/>
          </a:prstGeom>
          <a:noFill/>
          <a:ln w="9525">
            <a:noFill/>
            <a:miter lim="800000"/>
            <a:headEnd/>
            <a:tailEnd/>
          </a:ln>
        </p:spPr>
        <p:txBody>
          <a:bodyPr>
            <a:spAutoFit/>
          </a:bodyPr>
          <a:lstStyle/>
          <a:p>
            <a:r>
              <a:rPr lang="pt-BR" sz="1600" b="1" dirty="0">
                <a:solidFill>
                  <a:srgbClr val="23408E"/>
                </a:solidFill>
              </a:rPr>
              <a:t>G6B12 (C) Page 4-41</a:t>
            </a:r>
            <a:endParaRPr lang="en-US" sz="1600" b="1" dirty="0">
              <a:solidFill>
                <a:srgbClr val="23408E"/>
              </a:solidFill>
            </a:endParaRPr>
          </a:p>
        </p:txBody>
      </p:sp>
      <p:sp>
        <p:nvSpPr>
          <p:cNvPr id="2" name="TextBox 1">
            <a:extLst>
              <a:ext uri="{FF2B5EF4-FFF2-40B4-BE49-F238E27FC236}">
                <a16:creationId xmlns:a16="http://schemas.microsoft.com/office/drawing/2014/main" id="{CB489E81-4DD9-A126-D22A-5D199F8F4565}"/>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46</a:t>
            </a:fld>
            <a:endParaRPr lang="en-US" sz="1200" b="1" dirty="0">
              <a:solidFill>
                <a:srgbClr val="23408E"/>
              </a:solidFill>
            </a:endParaRPr>
          </a:p>
        </p:txBody>
      </p:sp>
      <p:pic>
        <p:nvPicPr>
          <p:cNvPr id="3" name="Picture 2">
            <a:extLst>
              <a:ext uri="{FF2B5EF4-FFF2-40B4-BE49-F238E27FC236}">
                <a16:creationId xmlns:a16="http://schemas.microsoft.com/office/drawing/2014/main" id="{F4A5DFD0-FF93-DB9F-79CE-686BC15B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bwMode="auto">
          <a:xfrm>
            <a:off x="609600" y="533400"/>
            <a:ext cx="109728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n-US" sz="6000" b="1" dirty="0"/>
              <a:t>Section 4.7</a:t>
            </a:r>
            <a:br>
              <a:rPr lang="en-US" dirty="0"/>
            </a:br>
            <a:r>
              <a:rPr lang="en-US" dirty="0"/>
              <a:t>Basic Test Equipment: Analog &amp; Digital Meters</a:t>
            </a:r>
          </a:p>
        </p:txBody>
      </p:sp>
      <p:sp>
        <p:nvSpPr>
          <p:cNvPr id="3" name="Content Placeholder 2"/>
          <p:cNvSpPr>
            <a:spLocks noGrp="1"/>
          </p:cNvSpPr>
          <p:nvPr>
            <p:ph idx="1"/>
          </p:nvPr>
        </p:nvSpPr>
        <p:spPr bwMode="auto">
          <a:xfrm>
            <a:off x="609600" y="2362200"/>
            <a:ext cx="10972800" cy="3962400"/>
          </a:xfrm>
          <a:noFill/>
          <a:ln>
            <a:miter lim="800000"/>
            <a:headEnd/>
            <a:tailEnd/>
          </a:ln>
        </p:spPr>
        <p:txBody>
          <a:bodyPr vert="horz" wrap="square" lIns="91440" tIns="45720" rIns="91440" bIns="45720" numCol="1" anchor="t" anchorCtr="0" compatLnSpc="1">
            <a:prstTxWarp prst="textNoShape">
              <a:avLst/>
            </a:prstTxWarp>
          </a:bodyPr>
          <a:lstStyle/>
          <a:p>
            <a:r>
              <a:rPr lang="en-US" dirty="0"/>
              <a:t>A </a:t>
            </a:r>
            <a:r>
              <a:rPr lang="en-US" i="1" dirty="0">
                <a:solidFill>
                  <a:srgbClr val="C00000"/>
                </a:solidFill>
              </a:rPr>
              <a:t>volt-ohm-meter</a:t>
            </a:r>
            <a:r>
              <a:rPr lang="en-US" dirty="0"/>
              <a:t> (a.k.a. </a:t>
            </a:r>
            <a:r>
              <a:rPr lang="en-US" i="1" dirty="0">
                <a:solidFill>
                  <a:srgbClr val="C00000"/>
                </a:solidFill>
              </a:rPr>
              <a:t>VOM</a:t>
            </a:r>
            <a:r>
              <a:rPr lang="en-US" dirty="0"/>
              <a:t> or </a:t>
            </a:r>
            <a:r>
              <a:rPr lang="en-US" i="1" dirty="0">
                <a:solidFill>
                  <a:srgbClr val="C00000"/>
                </a:solidFill>
              </a:rPr>
              <a:t>multimeter</a:t>
            </a:r>
            <a:r>
              <a:rPr lang="en-US" dirty="0"/>
              <a:t>) is the simplest and very versatile piece of test equipment … two types: </a:t>
            </a:r>
            <a:r>
              <a:rPr lang="en-US" i="1" dirty="0">
                <a:solidFill>
                  <a:srgbClr val="23408E"/>
                </a:solidFill>
              </a:rPr>
              <a:t>analog</a:t>
            </a:r>
            <a:r>
              <a:rPr lang="en-US" dirty="0"/>
              <a:t> and </a:t>
            </a:r>
            <a:r>
              <a:rPr lang="en-US" i="1" dirty="0">
                <a:solidFill>
                  <a:srgbClr val="23408E"/>
                </a:solidFill>
              </a:rPr>
              <a:t>digital</a:t>
            </a:r>
          </a:p>
          <a:p>
            <a:r>
              <a:rPr lang="en-US" dirty="0"/>
              <a:t>Functions: measures voltage, measures current, measures resistance, checks continuity, tests diodes, tests transistors, frequency counter, measures capacitance, measures inductance, and interfaces to PCs to record readings</a:t>
            </a:r>
          </a:p>
        </p:txBody>
      </p:sp>
      <p:pic>
        <p:nvPicPr>
          <p:cNvPr id="2" name="Picture 1">
            <a:extLst>
              <a:ext uri="{FF2B5EF4-FFF2-40B4-BE49-F238E27FC236}">
                <a16:creationId xmlns:a16="http://schemas.microsoft.com/office/drawing/2014/main" id="{A719BEB1-0D31-A9FE-84A1-F334F4595D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bwMode="auto">
          <a:xfrm>
            <a:off x="587375" y="978196"/>
            <a:ext cx="10972800" cy="1191918"/>
          </a:xfrm>
          <a:noFill/>
          <a:ln>
            <a:miter lim="800000"/>
            <a:headEnd/>
            <a:tailEnd/>
          </a:ln>
        </p:spPr>
        <p:txBody>
          <a:bodyPr vert="horz" wrap="square" lIns="91440" tIns="45720" rIns="91440" bIns="45720" numCol="1" anchor="t" anchorCtr="0" compatLnSpc="1">
            <a:prstTxWarp prst="textNoShape">
              <a:avLst/>
            </a:prstTxWarp>
          </a:bodyPr>
          <a:lstStyle/>
          <a:p>
            <a:r>
              <a:rPr lang="en-US" dirty="0"/>
              <a:t>Analog &amp; Digital Meters (cont.)</a:t>
            </a:r>
          </a:p>
        </p:txBody>
      </p:sp>
      <p:sp>
        <p:nvSpPr>
          <p:cNvPr id="3" name="Content Placeholder 2"/>
          <p:cNvSpPr>
            <a:spLocks noGrp="1"/>
          </p:cNvSpPr>
          <p:nvPr>
            <p:ph idx="1"/>
          </p:nvPr>
        </p:nvSpPr>
        <p:spPr bwMode="auto">
          <a:xfrm>
            <a:off x="304800" y="2170113"/>
            <a:ext cx="11582400" cy="4230687"/>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Digital multimeters (DMM) offer greater precision than analog meters</a:t>
            </a:r>
          </a:p>
          <a:p>
            <a:r>
              <a:rPr lang="en-US" sz="3000" dirty="0"/>
              <a:t>For finding a peak or minimum reading (for example, when adjusting or tuning a circuit)</a:t>
            </a:r>
          </a:p>
          <a:p>
            <a:r>
              <a:rPr lang="en-US" sz="3000" dirty="0"/>
              <a:t>Experienced hams often prefer analog meters (easier to just watch the analog meter needle move than the display on a digital meter)</a:t>
            </a:r>
          </a:p>
          <a:p>
            <a:r>
              <a:rPr lang="en-US" sz="3000" dirty="0"/>
              <a:t>Meters should affect the circuit being measured to the smallest degree possible. When measuring voltage, meters should have a high input impedance so that it places the minimum load on the circuit.</a:t>
            </a:r>
          </a:p>
        </p:txBody>
      </p:sp>
      <p:pic>
        <p:nvPicPr>
          <p:cNvPr id="2" name="Picture 1">
            <a:extLst>
              <a:ext uri="{FF2B5EF4-FFF2-40B4-BE49-F238E27FC236}">
                <a16:creationId xmlns:a16="http://schemas.microsoft.com/office/drawing/2014/main" id="{3DF1C795-78A7-39B4-7710-AA3532F68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Oscilloscope (or Scope)</a:t>
            </a:r>
          </a:p>
        </p:txBody>
      </p:sp>
      <p:sp>
        <p:nvSpPr>
          <p:cNvPr id="3" name="Content Placeholder 2"/>
          <p:cNvSpPr>
            <a:spLocks noGrp="1"/>
          </p:cNvSpPr>
          <p:nvPr>
            <p:ph idx="1"/>
          </p:nvPr>
        </p:nvSpPr>
        <p:spPr bwMode="auto">
          <a:xfrm>
            <a:off x="609600" y="2286000"/>
            <a:ext cx="10972800" cy="4114800"/>
          </a:xfrm>
          <a:noFill/>
          <a:ln>
            <a:miter lim="800000"/>
            <a:headEnd/>
            <a:tailEnd/>
          </a:ln>
        </p:spPr>
        <p:txBody>
          <a:bodyPr vert="horz" wrap="square" lIns="91440" tIns="45720" rIns="91440" bIns="45720" numCol="1" anchor="t" anchorCtr="0" compatLnSpc="1">
            <a:prstTxWarp prst="textNoShape">
              <a:avLst/>
            </a:prstTxWarp>
          </a:bodyPr>
          <a:lstStyle/>
          <a:p>
            <a:r>
              <a:rPr lang="en-US" dirty="0"/>
              <a:t>Provides visual display of voltage against time</a:t>
            </a:r>
          </a:p>
          <a:p>
            <a:r>
              <a:rPr lang="en-US" dirty="0"/>
              <a:t>Display is updated thousands or millions of times per second to give a real-time view of the signal’s characteristics (allows for measurement of fast-changing waveforms that can’t be measured by other meters).</a:t>
            </a:r>
          </a:p>
          <a:p>
            <a:r>
              <a:rPr lang="en-US" dirty="0"/>
              <a:t>Signals are connected to the scope through horizontal and vertical </a:t>
            </a:r>
            <a:r>
              <a:rPr lang="en-US" i="1" dirty="0">
                <a:solidFill>
                  <a:srgbClr val="C00000"/>
                </a:solidFill>
              </a:rPr>
              <a:t>channel amplifiers</a:t>
            </a:r>
            <a:r>
              <a:rPr lang="en-US" dirty="0"/>
              <a:t>. Amplifier gain is variable to adjust vertical sensitivity of the scope’s display.</a:t>
            </a:r>
          </a:p>
        </p:txBody>
      </p:sp>
      <p:pic>
        <p:nvPicPr>
          <p:cNvPr id="2" name="Picture 1">
            <a:extLst>
              <a:ext uri="{FF2B5EF4-FFF2-40B4-BE49-F238E27FC236}">
                <a16:creationId xmlns:a16="http://schemas.microsoft.com/office/drawing/2014/main" id="{E6864774-3C52-A2B7-F786-50B5AA0EA5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xfrm>
            <a:off x="20638" y="700756"/>
            <a:ext cx="5541962" cy="1469358"/>
          </a:xfrm>
          <a:noFill/>
          <a:ln>
            <a:miter lim="800000"/>
            <a:headEnd/>
            <a:tailEnd/>
          </a:ln>
        </p:spPr>
        <p:txBody>
          <a:bodyPr vert="horz" wrap="square" lIns="91440" tIns="45720" rIns="91440" bIns="45720" numCol="1" anchor="t" anchorCtr="0" compatLnSpc="1">
            <a:prstTxWarp prst="textNoShape">
              <a:avLst/>
            </a:prstTxWarp>
          </a:bodyPr>
          <a:lstStyle/>
          <a:p>
            <a:r>
              <a:rPr lang="en-US" dirty="0"/>
              <a:t>Rectifier Circuits</a:t>
            </a:r>
          </a:p>
        </p:txBody>
      </p:sp>
      <p:sp>
        <p:nvSpPr>
          <p:cNvPr id="5" name="TextBox 4"/>
          <p:cNvSpPr txBox="1">
            <a:spLocks noChangeArrowheads="1"/>
          </p:cNvSpPr>
          <p:nvPr/>
        </p:nvSpPr>
        <p:spPr bwMode="auto">
          <a:xfrm>
            <a:off x="5777706" y="608250"/>
            <a:ext cx="6365875" cy="400050"/>
          </a:xfrm>
          <a:prstGeom prst="rect">
            <a:avLst/>
          </a:prstGeom>
          <a:solidFill>
            <a:schemeClr val="bg1">
              <a:alpha val="0"/>
            </a:schemeClr>
          </a:solidFill>
          <a:ln w="9525">
            <a:noFill/>
            <a:miter lim="800000"/>
            <a:headEnd/>
            <a:tailEnd/>
          </a:ln>
        </p:spPr>
        <p:txBody>
          <a:bodyPr>
            <a:spAutoFit/>
          </a:bodyPr>
          <a:lstStyle/>
          <a:p>
            <a:pPr algn="ctr"/>
            <a:r>
              <a:rPr lang="en-US" sz="2000" dirty="0">
                <a:solidFill>
                  <a:srgbClr val="C00000"/>
                </a:solidFill>
                <a:latin typeface="Calibri" pitchFamily="34" charset="0"/>
              </a:rPr>
              <a:t>Figure 4.24: Basic Rectifier Circuits (half-wave &amp; full wave)</a:t>
            </a:r>
          </a:p>
        </p:txBody>
      </p:sp>
      <p:sp>
        <p:nvSpPr>
          <p:cNvPr id="6" name="TextBox 5"/>
          <p:cNvSpPr txBox="1">
            <a:spLocks noChangeArrowheads="1"/>
          </p:cNvSpPr>
          <p:nvPr/>
        </p:nvSpPr>
        <p:spPr bwMode="auto">
          <a:xfrm>
            <a:off x="48419" y="1705992"/>
            <a:ext cx="5486400" cy="4894262"/>
          </a:xfrm>
          <a:prstGeom prst="rect">
            <a:avLst/>
          </a:prstGeom>
          <a:noFill/>
          <a:ln w="9525">
            <a:noFill/>
            <a:miter lim="800000"/>
            <a:headEnd/>
            <a:tailEnd/>
          </a:ln>
        </p:spPr>
        <p:txBody>
          <a:bodyPr>
            <a:spAutoFit/>
          </a:bodyPr>
          <a:lstStyle/>
          <a:p>
            <a:pPr marL="461963" indent="-461963">
              <a:buFontTx/>
              <a:buAutoNum type="alphaUcParenBoth"/>
            </a:pPr>
            <a:r>
              <a:rPr lang="en-US" sz="2400" dirty="0">
                <a:latin typeface="Calibri" pitchFamily="34" charset="0"/>
              </a:rPr>
              <a:t>Half-Wave Rectifier. Converts only one-half of the input waveform (180°). This creates a series of pulses of current in the load at the same frequency as the input voltage.</a:t>
            </a:r>
          </a:p>
          <a:p>
            <a:pPr marL="461963" indent="-461963">
              <a:buFontTx/>
              <a:buAutoNum type="alphaUcParenBoth"/>
            </a:pPr>
            <a:r>
              <a:rPr lang="en-US" sz="2400" dirty="0">
                <a:latin typeface="Calibri" pitchFamily="34" charset="0"/>
              </a:rPr>
              <a:t>Full-Wave Rectifier. Converts entire input waveform (360°). This is really 2 half-wave rectifiers operating on alternate half cycles. Requires that the transformer be center-tapped to provide a return path for current flowing to the load.</a:t>
            </a:r>
          </a:p>
          <a:p>
            <a:pPr marL="342900" indent="-342900">
              <a:buFontTx/>
              <a:buAutoNum type="alphaUcParenBoth"/>
            </a:pPr>
            <a:endParaRPr lang="en-US" sz="2400" dirty="0">
              <a:latin typeface="Calibri" pitchFamily="34" charset="0"/>
            </a:endParaRPr>
          </a:p>
        </p:txBody>
      </p:sp>
      <p:pic>
        <p:nvPicPr>
          <p:cNvPr id="3" name="Picture 2">
            <a:extLst>
              <a:ext uri="{FF2B5EF4-FFF2-40B4-BE49-F238E27FC236}">
                <a16:creationId xmlns:a16="http://schemas.microsoft.com/office/drawing/2014/main" id="{741E1517-D041-3E97-7EBF-63730BD5830B}"/>
              </a:ext>
            </a:extLst>
          </p:cNvPr>
          <p:cNvPicPr>
            <a:picLocks noChangeAspect="1"/>
          </p:cNvPicPr>
          <p:nvPr/>
        </p:nvPicPr>
        <p:blipFill>
          <a:blip r:embed="rId2"/>
          <a:stretch>
            <a:fillRect/>
          </a:stretch>
        </p:blipFill>
        <p:spPr>
          <a:xfrm>
            <a:off x="5545132" y="1030873"/>
            <a:ext cx="6602937" cy="5008419"/>
          </a:xfrm>
          <a:prstGeom prst="rect">
            <a:avLst/>
          </a:prstGeom>
        </p:spPr>
      </p:pic>
      <p:pic>
        <p:nvPicPr>
          <p:cNvPr id="2" name="Picture 1">
            <a:extLst>
              <a:ext uri="{FF2B5EF4-FFF2-40B4-BE49-F238E27FC236}">
                <a16:creationId xmlns:a16="http://schemas.microsoft.com/office/drawing/2014/main" id="{40ADE756-36F5-8D29-69B7-73D4F249D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Monitoring Oscilloscope</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Used for monitoring transmitted signals by connecting the attenuated RF output of the transmitter to the vertical channel of the scope</a:t>
            </a:r>
          </a:p>
          <a:p>
            <a:pPr lvl="1"/>
            <a:r>
              <a:rPr lang="en-US" dirty="0"/>
              <a:t>This assists in adjusting keying waveforms, microphone gain, and speech processing</a:t>
            </a:r>
          </a:p>
          <a:p>
            <a:pPr lvl="1"/>
            <a:r>
              <a:rPr lang="en-US" dirty="0"/>
              <a:t>When adjusting keying waveforms (CW transmitter), operator can see (on scope’s display) the effects of any adjustments or conditions that might cause distortion or key clicks on the transmitted signal</a:t>
            </a:r>
          </a:p>
        </p:txBody>
      </p:sp>
      <p:pic>
        <p:nvPicPr>
          <p:cNvPr id="2" name="Picture 1">
            <a:extLst>
              <a:ext uri="{FF2B5EF4-FFF2-40B4-BE49-F238E27FC236}">
                <a16:creationId xmlns:a16="http://schemas.microsoft.com/office/drawing/2014/main" id="{B7CBA24A-1ADF-5C8E-655E-019F0D663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Impedance &amp; Resonance Measurements</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An </a:t>
            </a:r>
            <a:r>
              <a:rPr lang="en-US" i="1" dirty="0">
                <a:solidFill>
                  <a:srgbClr val="C00000"/>
                </a:solidFill>
              </a:rPr>
              <a:t>antenna analyzer </a:t>
            </a:r>
            <a:r>
              <a:rPr lang="en-US" dirty="0"/>
              <a:t>contains a CW signal generator, frequency counter, SWR bridge, and impedance meter</a:t>
            </a:r>
          </a:p>
          <a:p>
            <a:pPr lvl="1"/>
            <a:r>
              <a:rPr lang="en-US" dirty="0"/>
              <a:t>Connects to the antenna feed line to measure SWR without having to transmit a signal at high power</a:t>
            </a:r>
          </a:p>
          <a:p>
            <a:pPr lvl="1"/>
            <a:r>
              <a:rPr lang="en-US" dirty="0"/>
              <a:t>Measures feed line velocity factor, electrical length, and characteristic impedance, and other parameters</a:t>
            </a:r>
          </a:p>
          <a:p>
            <a:pPr lvl="1"/>
            <a:r>
              <a:rPr lang="en-US" dirty="0"/>
              <a:t>Because they use small signals, accuracy can be affected by strong signals from nearby transmitters</a:t>
            </a:r>
          </a:p>
        </p:txBody>
      </p:sp>
      <p:pic>
        <p:nvPicPr>
          <p:cNvPr id="2" name="Picture 1">
            <a:extLst>
              <a:ext uri="{FF2B5EF4-FFF2-40B4-BE49-F238E27FC236}">
                <a16:creationId xmlns:a16="http://schemas.microsoft.com/office/drawing/2014/main" id="{7C9DE416-78A0-2ADE-2987-DADB00514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Field Strength &amp; RF Power Meters</a:t>
            </a:r>
          </a:p>
        </p:txBody>
      </p:sp>
      <p:sp>
        <p:nvSpPr>
          <p:cNvPr id="3" name="Content Placeholder 2"/>
          <p:cNvSpPr>
            <a:spLocks noGrp="1"/>
          </p:cNvSpPr>
          <p:nvPr>
            <p:ph idx="1"/>
          </p:nvPr>
        </p:nvSpPr>
        <p:spPr bwMode="auto">
          <a:xfrm>
            <a:off x="609600" y="2362200"/>
            <a:ext cx="10972800" cy="40386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Other useful tests include antenna efficiency and radiation pattern; measured with a field strength meter</a:t>
            </a:r>
          </a:p>
          <a:p>
            <a:r>
              <a:rPr lang="en-US" sz="3000" dirty="0"/>
              <a:t>Field strength meters are often used for comparing relative levels of RF output during antenna and transmitter adjustments</a:t>
            </a:r>
          </a:p>
          <a:p>
            <a:r>
              <a:rPr lang="en-US" sz="3000" dirty="0"/>
              <a:t>Radiation pattern is measured by placing field strength meter in one location and rotating the antenna. Or, the meter can be carried to different locations to determine radiation pattern of a fixed antenna.</a:t>
            </a:r>
          </a:p>
        </p:txBody>
      </p:sp>
      <p:pic>
        <p:nvPicPr>
          <p:cNvPr id="2" name="Picture 1">
            <a:extLst>
              <a:ext uri="{FF2B5EF4-FFF2-40B4-BE49-F238E27FC236}">
                <a16:creationId xmlns:a16="http://schemas.microsoft.com/office/drawing/2014/main" id="{2DA5B4A7-CEAC-A60A-3E13-02F27C46F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bwMode="auto">
          <a:xfrm>
            <a:off x="587375" y="1295400"/>
            <a:ext cx="109728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Field Strength &amp; RF Power Meters (cont.)</a:t>
            </a:r>
          </a:p>
        </p:txBody>
      </p:sp>
      <p:sp>
        <p:nvSpPr>
          <p:cNvPr id="3" name="Content Placeholder 2"/>
          <p:cNvSpPr>
            <a:spLocks noGrp="1"/>
          </p:cNvSpPr>
          <p:nvPr>
            <p:ph idx="1"/>
          </p:nvPr>
        </p:nvSpPr>
        <p:spPr bwMode="auto">
          <a:xfrm>
            <a:off x="609600" y="2362200"/>
            <a:ext cx="10972800" cy="2133600"/>
          </a:xfrm>
          <a:noFill/>
          <a:ln>
            <a:miter lim="800000"/>
            <a:headEnd/>
            <a:tailEnd/>
          </a:ln>
        </p:spPr>
        <p:txBody>
          <a:bodyPr vert="horz" wrap="square" lIns="91440" tIns="45720" rIns="91440" bIns="45720" numCol="1" anchor="t" anchorCtr="0" compatLnSpc="1">
            <a:prstTxWarp prst="textNoShape">
              <a:avLst/>
            </a:prstTxWarp>
          </a:bodyPr>
          <a:lstStyle/>
          <a:p>
            <a:r>
              <a:rPr lang="en-US" sz="3000" dirty="0"/>
              <a:t>Directional wattmeters measure both </a:t>
            </a:r>
            <a:r>
              <a:rPr lang="en-US" sz="3000" i="1" dirty="0">
                <a:solidFill>
                  <a:srgbClr val="C00000"/>
                </a:solidFill>
              </a:rPr>
              <a:t>forward</a:t>
            </a:r>
            <a:r>
              <a:rPr lang="en-US" sz="3000" dirty="0"/>
              <a:t> and </a:t>
            </a:r>
            <a:r>
              <a:rPr lang="en-US" sz="3000" i="1" dirty="0">
                <a:solidFill>
                  <a:srgbClr val="C00000"/>
                </a:solidFill>
              </a:rPr>
              <a:t>reflected power </a:t>
            </a:r>
            <a:r>
              <a:rPr lang="en-US" sz="3000" dirty="0"/>
              <a:t>(P</a:t>
            </a:r>
            <a:r>
              <a:rPr lang="en-US" sz="3000" baseline="-25000" dirty="0"/>
              <a:t>F</a:t>
            </a:r>
            <a:r>
              <a:rPr lang="en-US" sz="3000" dirty="0"/>
              <a:t> and P</a:t>
            </a:r>
            <a:r>
              <a:rPr lang="en-US" sz="3000" baseline="-25000" dirty="0"/>
              <a:t>R</a:t>
            </a:r>
            <a:r>
              <a:rPr lang="en-US" sz="3000" dirty="0"/>
              <a:t>) in the line</a:t>
            </a:r>
          </a:p>
          <a:p>
            <a:r>
              <a:rPr lang="en-US" sz="3000" dirty="0"/>
              <a:t>Standing wave ratio (</a:t>
            </a:r>
            <a:r>
              <a:rPr lang="en-US" sz="3000" i="1" dirty="0">
                <a:solidFill>
                  <a:srgbClr val="C00000"/>
                </a:solidFill>
              </a:rPr>
              <a:t>SWR</a:t>
            </a:r>
            <a:r>
              <a:rPr lang="en-US" sz="3000" dirty="0"/>
              <a:t>)  can be calculated from forward and reflected power measurements:</a:t>
            </a:r>
          </a:p>
        </p:txBody>
      </p:sp>
      <p:sp>
        <p:nvSpPr>
          <p:cNvPr id="5" name="TextBox 4"/>
          <p:cNvSpPr txBox="1">
            <a:spLocks noRot="1" noChangeAspect="1" noMove="1" noResize="1" noEditPoints="1" noAdjustHandles="1" noChangeArrowheads="1" noChangeShapeType="1" noTextEdit="1"/>
          </p:cNvSpPr>
          <p:nvPr/>
        </p:nvSpPr>
        <p:spPr>
          <a:xfrm>
            <a:off x="3505200" y="4837380"/>
            <a:ext cx="3480505" cy="1105559"/>
          </a:xfrm>
          <a:prstGeom prst="rect">
            <a:avLst/>
          </a:prstGeom>
          <a:blipFill>
            <a:blip r:embed="rId2"/>
            <a:stretch>
              <a:fillRect/>
            </a:stretch>
          </a:blipFill>
        </p:spPr>
        <p:txBody>
          <a:bodyPr/>
          <a:lstStyle/>
          <a:p>
            <a:pPr fontAlgn="auto">
              <a:spcBef>
                <a:spcPts val="0"/>
              </a:spcBef>
              <a:spcAft>
                <a:spcPts val="0"/>
              </a:spcAft>
              <a:defRPr/>
            </a:pPr>
            <a:r>
              <a:rPr lang="en-US" dirty="0">
                <a:noFill/>
                <a:latin typeface="+mn-lt"/>
                <a:cs typeface="+mn-cs"/>
              </a:rPr>
              <a:t> </a:t>
            </a:r>
          </a:p>
        </p:txBody>
      </p:sp>
      <p:pic>
        <p:nvPicPr>
          <p:cNvPr id="2" name="Picture 1">
            <a:extLst>
              <a:ext uri="{FF2B5EF4-FFF2-40B4-BE49-F238E27FC236}">
                <a16:creationId xmlns:a16="http://schemas.microsoft.com/office/drawing/2014/main" id="{FB75D314-EB40-7CC9-3268-D8990F97D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bwMode="auto">
          <a:xfrm>
            <a:off x="533400" y="26670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23408E"/>
                </a:solidFill>
              </a:rPr>
              <a:t>PRACTICE QUESTIONS</a:t>
            </a:r>
          </a:p>
        </p:txBody>
      </p:sp>
      <p:pic>
        <p:nvPicPr>
          <p:cNvPr id="2" name="Picture 1">
            <a:extLst>
              <a:ext uri="{FF2B5EF4-FFF2-40B4-BE49-F238E27FC236}">
                <a16:creationId xmlns:a16="http://schemas.microsoft.com/office/drawing/2014/main" id="{8284B106-BF19-904E-55B4-275C4987E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item of test equipment contains horizontal and vertical channel amplifiers?</a:t>
            </a:r>
          </a:p>
        </p:txBody>
      </p:sp>
      <p:sp>
        <p:nvSpPr>
          <p:cNvPr id="11878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ohmmeter</a:t>
            </a:r>
          </a:p>
          <a:p>
            <a:pPr marL="457200" indent="-457200">
              <a:buFont typeface="Times New Roman" pitchFamily="18" charset="0"/>
              <a:buAutoNum type="alphaUcPeriod"/>
            </a:pPr>
            <a:r>
              <a:rPr lang="en-US" dirty="0">
                <a:latin typeface="Calibri" pitchFamily="34" charset="0"/>
              </a:rPr>
              <a:t>A signal generator</a:t>
            </a:r>
          </a:p>
          <a:p>
            <a:pPr marL="457200" indent="-457200">
              <a:buFont typeface="Times New Roman" pitchFamily="18" charset="0"/>
              <a:buAutoNum type="alphaUcPeriod"/>
            </a:pPr>
            <a:r>
              <a:rPr lang="en-US" dirty="0">
                <a:latin typeface="Calibri" pitchFamily="34" charset="0"/>
              </a:rPr>
              <a:t>An ammeter</a:t>
            </a:r>
          </a:p>
          <a:p>
            <a:pPr marL="457200" indent="-457200">
              <a:buFont typeface="Times New Roman" pitchFamily="18" charset="0"/>
              <a:buAutoNum type="alphaUcPeriod"/>
            </a:pPr>
            <a:r>
              <a:rPr lang="en-US" dirty="0">
                <a:latin typeface="Calibri" pitchFamily="34" charset="0"/>
              </a:rPr>
              <a:t>An oscilloscope</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G4B01 (D) Page 4-44</a:t>
            </a:r>
            <a:endParaRPr lang="en-US" sz="1600" b="1" dirty="0">
              <a:solidFill>
                <a:srgbClr val="23408E"/>
              </a:solidFill>
            </a:endParaRPr>
          </a:p>
        </p:txBody>
      </p:sp>
      <p:sp>
        <p:nvSpPr>
          <p:cNvPr id="2" name="TextBox 1">
            <a:extLst>
              <a:ext uri="{FF2B5EF4-FFF2-40B4-BE49-F238E27FC236}">
                <a16:creationId xmlns:a16="http://schemas.microsoft.com/office/drawing/2014/main" id="{FA9C9D4C-27F5-912D-151A-BD983EBED4F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55</a:t>
            </a:fld>
            <a:endParaRPr lang="en-US" sz="1200" b="1" dirty="0">
              <a:solidFill>
                <a:srgbClr val="23408E"/>
              </a:solidFill>
            </a:endParaRPr>
          </a:p>
        </p:txBody>
      </p:sp>
      <p:pic>
        <p:nvPicPr>
          <p:cNvPr id="3" name="Picture 2">
            <a:extLst>
              <a:ext uri="{FF2B5EF4-FFF2-40B4-BE49-F238E27FC236}">
                <a16:creationId xmlns:a16="http://schemas.microsoft.com/office/drawing/2014/main" id="{B50E8149-FB0C-A4E5-741B-E1484F376A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an advantage of an oscilloscope versus a digital voltmeter?</a:t>
            </a:r>
          </a:p>
        </p:txBody>
      </p:sp>
      <p:sp>
        <p:nvSpPr>
          <p:cNvPr id="11981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oscilloscope uses less power</a:t>
            </a:r>
          </a:p>
          <a:p>
            <a:pPr marL="457200" indent="-457200">
              <a:buFont typeface="Times New Roman" pitchFamily="18" charset="0"/>
              <a:buAutoNum type="alphaUcPeriod"/>
            </a:pPr>
            <a:r>
              <a:rPr lang="en-US" dirty="0">
                <a:latin typeface="Calibri" pitchFamily="34" charset="0"/>
              </a:rPr>
              <a:t>Complex impedances can be easily measured</a:t>
            </a:r>
          </a:p>
          <a:p>
            <a:pPr marL="457200" indent="-457200">
              <a:buFont typeface="Times New Roman" pitchFamily="18" charset="0"/>
              <a:buAutoNum type="alphaUcPeriod"/>
            </a:pPr>
            <a:r>
              <a:rPr lang="en-US" dirty="0">
                <a:latin typeface="Calibri" pitchFamily="34" charset="0"/>
              </a:rPr>
              <a:t>Greater precision</a:t>
            </a:r>
          </a:p>
          <a:p>
            <a:pPr marL="457200" indent="-457200">
              <a:buFont typeface="Times New Roman" pitchFamily="18" charset="0"/>
              <a:buAutoNum type="alphaUcPeriod"/>
            </a:pPr>
            <a:r>
              <a:rPr lang="en-US" dirty="0">
                <a:latin typeface="Calibri" pitchFamily="34" charset="0"/>
              </a:rPr>
              <a:t>Complex waveforms can be measured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G4B02 (D) Page 4-44</a:t>
            </a:r>
            <a:endParaRPr lang="en-US" sz="1600" b="1" dirty="0">
              <a:solidFill>
                <a:srgbClr val="23408E"/>
              </a:solidFill>
            </a:endParaRPr>
          </a:p>
        </p:txBody>
      </p:sp>
      <p:sp>
        <p:nvSpPr>
          <p:cNvPr id="2" name="TextBox 1">
            <a:extLst>
              <a:ext uri="{FF2B5EF4-FFF2-40B4-BE49-F238E27FC236}">
                <a16:creationId xmlns:a16="http://schemas.microsoft.com/office/drawing/2014/main" id="{0D3F8A03-928C-D1BD-5FED-8EB4BB8E6F36}"/>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56</a:t>
            </a:fld>
            <a:endParaRPr lang="en-US" sz="1200" b="1" dirty="0">
              <a:solidFill>
                <a:srgbClr val="23408E"/>
              </a:solidFill>
            </a:endParaRPr>
          </a:p>
        </p:txBody>
      </p:sp>
      <p:pic>
        <p:nvPicPr>
          <p:cNvPr id="3" name="Picture 2">
            <a:extLst>
              <a:ext uri="{FF2B5EF4-FFF2-40B4-BE49-F238E27FC236}">
                <a16:creationId xmlns:a16="http://schemas.microsoft.com/office/drawing/2014/main" id="{ECDF2DC2-6444-2548-6B7F-0EC116F20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is the best instrument to use when checking the keying waveform of a CW transmitter?</a:t>
            </a:r>
          </a:p>
        </p:txBody>
      </p:sp>
      <p:sp>
        <p:nvSpPr>
          <p:cNvPr id="12083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An oscilloscope</a:t>
            </a:r>
          </a:p>
          <a:p>
            <a:pPr marL="457200" indent="-457200">
              <a:buFont typeface="Times New Roman" pitchFamily="18" charset="0"/>
              <a:buAutoNum type="alphaUcPeriod"/>
            </a:pPr>
            <a:r>
              <a:rPr lang="en-US" dirty="0">
                <a:latin typeface="Calibri" pitchFamily="34" charset="0"/>
              </a:rPr>
              <a:t>A field strength meter</a:t>
            </a:r>
          </a:p>
          <a:p>
            <a:pPr marL="457200" indent="-457200">
              <a:buFont typeface="Times New Roman" pitchFamily="18" charset="0"/>
              <a:buAutoNum type="alphaUcPeriod"/>
            </a:pPr>
            <a:r>
              <a:rPr lang="en-US" dirty="0">
                <a:latin typeface="Calibri" pitchFamily="34" charset="0"/>
              </a:rPr>
              <a:t>A sidetone monitor</a:t>
            </a:r>
          </a:p>
          <a:p>
            <a:pPr marL="457200" indent="-457200">
              <a:buFont typeface="Times New Roman" pitchFamily="18" charset="0"/>
              <a:buAutoNum type="alphaUcPeriod"/>
            </a:pPr>
            <a:r>
              <a:rPr lang="en-US" dirty="0">
                <a:latin typeface="Calibri" pitchFamily="34" charset="0"/>
              </a:rPr>
              <a:t>A wavemeter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G4B03 (A) Page 4-45</a:t>
            </a:r>
            <a:endParaRPr lang="en-US" sz="1600" b="1" dirty="0">
              <a:solidFill>
                <a:srgbClr val="23408E"/>
              </a:solidFill>
            </a:endParaRPr>
          </a:p>
        </p:txBody>
      </p:sp>
      <p:sp>
        <p:nvSpPr>
          <p:cNvPr id="2" name="TextBox 1">
            <a:extLst>
              <a:ext uri="{FF2B5EF4-FFF2-40B4-BE49-F238E27FC236}">
                <a16:creationId xmlns:a16="http://schemas.microsoft.com/office/drawing/2014/main" id="{3AD62F41-D758-E52A-6303-A1531087747C}"/>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57</a:t>
            </a:fld>
            <a:endParaRPr lang="en-US" sz="1200" b="1" dirty="0">
              <a:solidFill>
                <a:srgbClr val="23408E"/>
              </a:solidFill>
            </a:endParaRPr>
          </a:p>
        </p:txBody>
      </p:sp>
      <p:pic>
        <p:nvPicPr>
          <p:cNvPr id="3" name="Picture 2">
            <a:extLst>
              <a:ext uri="{FF2B5EF4-FFF2-40B4-BE49-F238E27FC236}">
                <a16:creationId xmlns:a16="http://schemas.microsoft.com/office/drawing/2014/main" id="{30C01394-C53B-B96D-8586-5B010ED4F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signal source is connected to the vertical input of an oscilloscope when checking the RF envelope pattern of a transmitted signal?</a:t>
            </a:r>
          </a:p>
        </p:txBody>
      </p:sp>
      <p:sp>
        <p:nvSpPr>
          <p:cNvPr id="12185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The local oscillator of the transmitter</a:t>
            </a:r>
          </a:p>
          <a:p>
            <a:pPr marL="457200" indent="-457200">
              <a:buFont typeface="Times New Roman" pitchFamily="18" charset="0"/>
              <a:buAutoNum type="alphaUcPeriod"/>
            </a:pPr>
            <a:r>
              <a:rPr lang="en-US" dirty="0">
                <a:latin typeface="Calibri" pitchFamily="34" charset="0"/>
              </a:rPr>
              <a:t>An external RF oscillator</a:t>
            </a:r>
          </a:p>
          <a:p>
            <a:pPr marL="457200" indent="-457200">
              <a:buFont typeface="Times New Roman" pitchFamily="18" charset="0"/>
              <a:buAutoNum type="alphaUcPeriod"/>
            </a:pPr>
            <a:r>
              <a:rPr lang="en-US" dirty="0">
                <a:latin typeface="Calibri" pitchFamily="34" charset="0"/>
              </a:rPr>
              <a:t>The transmitter balanced mixer output</a:t>
            </a:r>
          </a:p>
          <a:p>
            <a:pPr marL="457200" indent="-457200">
              <a:buFont typeface="Times New Roman" pitchFamily="18" charset="0"/>
              <a:buAutoNum type="alphaUcPeriod"/>
            </a:pPr>
            <a:r>
              <a:rPr lang="en-US" dirty="0">
                <a:latin typeface="Calibri" pitchFamily="34" charset="0"/>
              </a:rPr>
              <a:t>The attenuated RF output of the transmitter</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G4B04 (D) Page 4-45</a:t>
            </a:r>
            <a:endParaRPr lang="en-US" sz="1600" b="1" dirty="0">
              <a:solidFill>
                <a:srgbClr val="23408E"/>
              </a:solidFill>
            </a:endParaRPr>
          </a:p>
        </p:txBody>
      </p:sp>
      <p:sp>
        <p:nvSpPr>
          <p:cNvPr id="2" name="TextBox 1">
            <a:extLst>
              <a:ext uri="{FF2B5EF4-FFF2-40B4-BE49-F238E27FC236}">
                <a16:creationId xmlns:a16="http://schemas.microsoft.com/office/drawing/2014/main" id="{40B9F3DA-C8A4-1AF1-573F-5A3451AD212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58</a:t>
            </a:fld>
            <a:endParaRPr lang="en-US" sz="1200" b="1" dirty="0">
              <a:solidFill>
                <a:srgbClr val="23408E"/>
              </a:solidFill>
            </a:endParaRPr>
          </a:p>
        </p:txBody>
      </p:sp>
      <p:pic>
        <p:nvPicPr>
          <p:cNvPr id="3" name="Picture 2">
            <a:extLst>
              <a:ext uri="{FF2B5EF4-FFF2-40B4-BE49-F238E27FC236}">
                <a16:creationId xmlns:a16="http://schemas.microsoft.com/office/drawing/2014/main" id="{B22029B9-ABC1-2902-B03A-B24E6D7138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Why do voltmeters have high input impedance?</a:t>
            </a:r>
          </a:p>
        </p:txBody>
      </p:sp>
      <p:sp>
        <p:nvSpPr>
          <p:cNvPr id="12288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It improves the frequency response</a:t>
            </a:r>
          </a:p>
          <a:p>
            <a:pPr marL="457200" indent="-457200">
              <a:buFont typeface="Times New Roman" pitchFamily="18" charset="0"/>
              <a:buAutoNum type="alphaUcPeriod"/>
            </a:pPr>
            <a:r>
              <a:rPr lang="en-US" dirty="0">
                <a:latin typeface="Calibri" pitchFamily="34" charset="0"/>
              </a:rPr>
              <a:t>It allows for higher voltages to be safely measured</a:t>
            </a:r>
          </a:p>
          <a:p>
            <a:pPr marL="457200" indent="-457200">
              <a:buFont typeface="Times New Roman" pitchFamily="18" charset="0"/>
              <a:buAutoNum type="alphaUcPeriod"/>
            </a:pPr>
            <a:r>
              <a:rPr lang="en-US" dirty="0">
                <a:latin typeface="Calibri" pitchFamily="34" charset="0"/>
              </a:rPr>
              <a:t>It improves the resolution of the readings</a:t>
            </a:r>
          </a:p>
          <a:p>
            <a:pPr marL="457200" indent="-457200">
              <a:buFont typeface="Times New Roman" pitchFamily="18" charset="0"/>
              <a:buAutoNum type="alphaUcPeriod"/>
            </a:pPr>
            <a:r>
              <a:rPr lang="en-US" dirty="0">
                <a:latin typeface="Calibri" pitchFamily="34" charset="0"/>
              </a:rPr>
              <a:t>It decreases the loading on circuits being measured</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G4B05 (D) Page 4-43</a:t>
            </a:r>
            <a:endParaRPr lang="en-US" sz="1600" b="1" dirty="0">
              <a:solidFill>
                <a:srgbClr val="23408E"/>
              </a:solidFill>
            </a:endParaRPr>
          </a:p>
        </p:txBody>
      </p:sp>
      <p:sp>
        <p:nvSpPr>
          <p:cNvPr id="2" name="TextBox 1">
            <a:extLst>
              <a:ext uri="{FF2B5EF4-FFF2-40B4-BE49-F238E27FC236}">
                <a16:creationId xmlns:a16="http://schemas.microsoft.com/office/drawing/2014/main" id="{D9C0402B-1D15-6E68-EAD2-E0C8BCD63A10}"/>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59</a:t>
            </a:fld>
            <a:endParaRPr lang="en-US" sz="1200" b="1" dirty="0">
              <a:solidFill>
                <a:srgbClr val="23408E"/>
              </a:solidFill>
            </a:endParaRPr>
          </a:p>
        </p:txBody>
      </p:sp>
      <p:pic>
        <p:nvPicPr>
          <p:cNvPr id="3" name="Picture 2">
            <a:extLst>
              <a:ext uri="{FF2B5EF4-FFF2-40B4-BE49-F238E27FC236}">
                <a16:creationId xmlns:a16="http://schemas.microsoft.com/office/drawing/2014/main" id="{88A27D68-89FA-E02B-517C-6FC569F02D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bwMode="auto">
          <a:xfrm>
            <a:off x="587375" y="1052624"/>
            <a:ext cx="10972800" cy="1117490"/>
          </a:xfrm>
          <a:noFill/>
          <a:ln>
            <a:miter lim="800000"/>
            <a:headEnd/>
            <a:tailEnd/>
          </a:ln>
        </p:spPr>
        <p:txBody>
          <a:bodyPr vert="horz" wrap="square" lIns="91440" tIns="45720" rIns="91440" bIns="45720" numCol="1" anchor="t" anchorCtr="0" compatLnSpc="1">
            <a:prstTxWarp prst="textNoShape">
              <a:avLst/>
            </a:prstTxWarp>
          </a:bodyPr>
          <a:lstStyle/>
          <a:p>
            <a:r>
              <a:rPr lang="en-US" dirty="0"/>
              <a:t>Rectifiers (cont.)</a:t>
            </a:r>
          </a:p>
        </p:txBody>
      </p:sp>
      <p:sp>
        <p:nvSpPr>
          <p:cNvPr id="3" name="Content Placeholder 2"/>
          <p:cNvSpPr>
            <a:spLocks noGrp="1"/>
          </p:cNvSpPr>
          <p:nvPr>
            <p:ph idx="1"/>
          </p:nvPr>
        </p:nvSpPr>
        <p:spPr bwMode="auto">
          <a:xfrm>
            <a:off x="609600" y="2362200"/>
            <a:ext cx="10972800" cy="4187825"/>
          </a:xfrm>
          <a:noFill/>
          <a:ln>
            <a:miter lim="800000"/>
            <a:headEnd/>
            <a:tailEnd/>
          </a:ln>
        </p:spPr>
        <p:txBody>
          <a:bodyPr vert="horz" wrap="square" lIns="91440" tIns="45720" rIns="91440" bIns="45720" numCol="1" anchor="t" anchorCtr="0" compatLnSpc="1">
            <a:prstTxWarp prst="textNoShape">
              <a:avLst/>
            </a:prstTxWarp>
          </a:bodyPr>
          <a:lstStyle/>
          <a:p>
            <a:r>
              <a:rPr lang="en-US" dirty="0"/>
              <a:t>The advantage of the full-wave rectifier is that output is produced during the entire 360° of the wave cycle (more efficient)</a:t>
            </a:r>
          </a:p>
          <a:p>
            <a:r>
              <a:rPr lang="en-US" dirty="0"/>
              <a:t>The output from full-wave rectifiers is a series of pulses at TWICE the frequency of the input voltage</a:t>
            </a:r>
          </a:p>
        </p:txBody>
      </p:sp>
      <p:pic>
        <p:nvPicPr>
          <p:cNvPr id="2" name="Picture 1">
            <a:extLst>
              <a:ext uri="{FF2B5EF4-FFF2-40B4-BE49-F238E27FC236}">
                <a16:creationId xmlns:a16="http://schemas.microsoft.com/office/drawing/2014/main" id="{F3A0994F-AF49-7EE2-8ED9-D39287E26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dirty="0">
                <a:solidFill>
                  <a:srgbClr val="23408E"/>
                </a:solidFill>
                <a:latin typeface="Calibri" pitchFamily="34" charset="0"/>
              </a:rPr>
              <a:t>What is an advantage of a digital voltmeter as compared to an analog voltmeter?</a:t>
            </a:r>
            <a:br>
              <a:rPr lang="en-US" dirty="0">
                <a:solidFill>
                  <a:srgbClr val="23408E"/>
                </a:solidFill>
                <a:latin typeface="Calibri" pitchFamily="34" charset="0"/>
              </a:rPr>
            </a:br>
            <a:endParaRPr lang="en-US" dirty="0">
              <a:solidFill>
                <a:srgbClr val="23408E"/>
              </a:solidFill>
              <a:latin typeface="Calibri" pitchFamily="34" charset="0"/>
            </a:endParaRPr>
          </a:p>
        </p:txBody>
      </p:sp>
      <p:sp>
        <p:nvSpPr>
          <p:cNvPr id="12390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Better for measuring computer circuits</a:t>
            </a:r>
          </a:p>
          <a:p>
            <a:pPr marL="457200" indent="-457200">
              <a:buFont typeface="Times New Roman" pitchFamily="18" charset="0"/>
              <a:buAutoNum type="alphaUcPeriod"/>
            </a:pPr>
            <a:r>
              <a:rPr lang="en-US" dirty="0">
                <a:latin typeface="Calibri" pitchFamily="34" charset="0"/>
              </a:rPr>
              <a:t>Less prone to overload</a:t>
            </a:r>
          </a:p>
          <a:p>
            <a:pPr marL="457200" indent="-457200">
              <a:buFont typeface="Times New Roman" pitchFamily="18" charset="0"/>
              <a:buAutoNum type="alphaUcPeriod"/>
            </a:pPr>
            <a:r>
              <a:rPr lang="en-US" dirty="0">
                <a:latin typeface="Calibri" pitchFamily="34" charset="0"/>
              </a:rPr>
              <a:t>Higher precision</a:t>
            </a:r>
          </a:p>
          <a:p>
            <a:pPr marL="457200" indent="-457200">
              <a:buFont typeface="Times New Roman" pitchFamily="18" charset="0"/>
              <a:buAutoNum type="alphaUcPeriod"/>
            </a:pPr>
            <a:r>
              <a:rPr lang="en-US" dirty="0">
                <a:latin typeface="Calibri" pitchFamily="34" charset="0"/>
              </a:rPr>
              <a:t>Faster response</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G4B06 (C) Page 4-43</a:t>
            </a:r>
            <a:endParaRPr lang="en-US" sz="1600" b="1" dirty="0">
              <a:solidFill>
                <a:srgbClr val="23408E"/>
              </a:solidFill>
            </a:endParaRPr>
          </a:p>
        </p:txBody>
      </p:sp>
      <p:sp>
        <p:nvSpPr>
          <p:cNvPr id="2" name="TextBox 1">
            <a:extLst>
              <a:ext uri="{FF2B5EF4-FFF2-40B4-BE49-F238E27FC236}">
                <a16:creationId xmlns:a16="http://schemas.microsoft.com/office/drawing/2014/main" id="{D4A38B63-0284-338A-D274-59E8FDFB5438}"/>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60</a:t>
            </a:fld>
            <a:endParaRPr lang="en-US" sz="1200" b="1" dirty="0">
              <a:solidFill>
                <a:srgbClr val="23408E"/>
              </a:solidFill>
            </a:endParaRPr>
          </a:p>
        </p:txBody>
      </p:sp>
      <p:pic>
        <p:nvPicPr>
          <p:cNvPr id="3" name="Picture 2">
            <a:extLst>
              <a:ext uri="{FF2B5EF4-FFF2-40B4-BE49-F238E27FC236}">
                <a16:creationId xmlns:a16="http://schemas.microsoft.com/office/drawing/2014/main" id="{69E9A4BB-109F-C5A0-CAEF-BFB4561A8C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When is an analog multimeter preferred to a digital multimeter?</a:t>
            </a:r>
          </a:p>
        </p:txBody>
      </p:sp>
      <p:sp>
        <p:nvSpPr>
          <p:cNvPr id="125954"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When testing logic circuits</a:t>
            </a:r>
          </a:p>
          <a:p>
            <a:pPr marL="457200" indent="-457200">
              <a:buFont typeface="Times New Roman" pitchFamily="18" charset="0"/>
              <a:buAutoNum type="alphaUcPeriod"/>
            </a:pPr>
            <a:r>
              <a:rPr lang="en-US" dirty="0">
                <a:latin typeface="Calibri" pitchFamily="34" charset="0"/>
              </a:rPr>
              <a:t>When high precision is desired</a:t>
            </a:r>
          </a:p>
          <a:p>
            <a:pPr marL="457200" indent="-457200">
              <a:buFont typeface="Times New Roman" pitchFamily="18" charset="0"/>
              <a:buAutoNum type="alphaUcPeriod"/>
            </a:pPr>
            <a:r>
              <a:rPr lang="en-US" dirty="0">
                <a:latin typeface="Calibri" pitchFamily="34" charset="0"/>
              </a:rPr>
              <a:t>When measuring the frequency of an oscillator</a:t>
            </a:r>
          </a:p>
          <a:p>
            <a:pPr marL="457200" indent="-457200">
              <a:buFont typeface="Times New Roman" pitchFamily="18" charset="0"/>
              <a:buAutoNum type="alphaUcPeriod"/>
            </a:pPr>
            <a:r>
              <a:rPr lang="en-US" dirty="0">
                <a:latin typeface="Calibri" pitchFamily="34" charset="0"/>
              </a:rPr>
              <a:t>When adjusting circuits for maximum or minimum values</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G4B09 (D) Page 4-43</a:t>
            </a:r>
            <a:endParaRPr lang="en-US" sz="1600" b="1" dirty="0">
              <a:solidFill>
                <a:srgbClr val="23408E"/>
              </a:solidFill>
            </a:endParaRPr>
          </a:p>
        </p:txBody>
      </p:sp>
      <p:sp>
        <p:nvSpPr>
          <p:cNvPr id="2" name="TextBox 1">
            <a:extLst>
              <a:ext uri="{FF2B5EF4-FFF2-40B4-BE49-F238E27FC236}">
                <a16:creationId xmlns:a16="http://schemas.microsoft.com/office/drawing/2014/main" id="{71677C5B-325C-3120-92BD-C5F3DEABEDE7}"/>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61</a:t>
            </a:fld>
            <a:endParaRPr lang="en-US" sz="1200" b="1" dirty="0">
              <a:solidFill>
                <a:srgbClr val="23408E"/>
              </a:solidFill>
            </a:endParaRPr>
          </a:p>
        </p:txBody>
      </p:sp>
      <p:pic>
        <p:nvPicPr>
          <p:cNvPr id="3" name="Picture 2">
            <a:extLst>
              <a:ext uri="{FF2B5EF4-FFF2-40B4-BE49-F238E27FC236}">
                <a16:creationId xmlns:a16="http://schemas.microsoft.com/office/drawing/2014/main" id="{974B0598-1477-8986-1892-E9DB7544E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can be determined with a directional wattmeter?</a:t>
            </a:r>
          </a:p>
        </p:txBody>
      </p:sp>
      <p:sp>
        <p:nvSpPr>
          <p:cNvPr id="126978"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Standing wave ratio</a:t>
            </a:r>
          </a:p>
          <a:p>
            <a:pPr marL="457200" indent="-457200">
              <a:buFont typeface="Times New Roman" pitchFamily="18" charset="0"/>
              <a:buAutoNum type="alphaUcPeriod"/>
            </a:pPr>
            <a:r>
              <a:rPr lang="en-US" dirty="0">
                <a:latin typeface="Calibri" pitchFamily="34" charset="0"/>
              </a:rPr>
              <a:t>Antenna front-to-back ratio</a:t>
            </a:r>
          </a:p>
          <a:p>
            <a:pPr marL="457200" indent="-457200">
              <a:buFont typeface="Times New Roman" pitchFamily="18" charset="0"/>
              <a:buAutoNum type="alphaUcPeriod"/>
            </a:pPr>
            <a:r>
              <a:rPr lang="en-US" dirty="0">
                <a:latin typeface="Calibri" pitchFamily="34" charset="0"/>
              </a:rPr>
              <a:t>RF interference</a:t>
            </a:r>
          </a:p>
          <a:p>
            <a:pPr marL="457200" indent="-457200">
              <a:buFont typeface="Times New Roman" pitchFamily="18" charset="0"/>
              <a:buAutoNum type="alphaUcPeriod"/>
            </a:pPr>
            <a:r>
              <a:rPr lang="en-US" dirty="0">
                <a:latin typeface="Calibri" pitchFamily="34" charset="0"/>
              </a:rPr>
              <a:t>Radio wave propagation</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G4B10 (A) Page 4-46</a:t>
            </a:r>
            <a:endParaRPr lang="en-US" sz="1600" b="1" dirty="0">
              <a:solidFill>
                <a:srgbClr val="23408E"/>
              </a:solidFill>
            </a:endParaRPr>
          </a:p>
        </p:txBody>
      </p:sp>
      <p:sp>
        <p:nvSpPr>
          <p:cNvPr id="2" name="TextBox 1">
            <a:extLst>
              <a:ext uri="{FF2B5EF4-FFF2-40B4-BE49-F238E27FC236}">
                <a16:creationId xmlns:a16="http://schemas.microsoft.com/office/drawing/2014/main" id="{45FF3399-B164-623A-062C-99BCF62F211A}"/>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62</a:t>
            </a:fld>
            <a:endParaRPr lang="en-US" sz="1200" b="1" dirty="0">
              <a:solidFill>
                <a:srgbClr val="23408E"/>
              </a:solidFill>
            </a:endParaRPr>
          </a:p>
        </p:txBody>
      </p:sp>
      <p:pic>
        <p:nvPicPr>
          <p:cNvPr id="3" name="Picture 2">
            <a:extLst>
              <a:ext uri="{FF2B5EF4-FFF2-40B4-BE49-F238E27FC236}">
                <a16:creationId xmlns:a16="http://schemas.microsoft.com/office/drawing/2014/main" id="{08869B6E-E01B-6B2C-853A-0CD13275D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must be connected to an antenna analyzer when it is being used for SWR measurements?</a:t>
            </a:r>
          </a:p>
        </p:txBody>
      </p:sp>
      <p:sp>
        <p:nvSpPr>
          <p:cNvPr id="128002"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Receiver</a:t>
            </a:r>
          </a:p>
          <a:p>
            <a:pPr marL="457200" indent="-457200">
              <a:buFont typeface="Times New Roman" pitchFamily="18" charset="0"/>
              <a:buAutoNum type="alphaUcPeriod"/>
            </a:pPr>
            <a:r>
              <a:rPr lang="en-US" dirty="0">
                <a:latin typeface="Calibri" pitchFamily="34" charset="0"/>
              </a:rPr>
              <a:t>Transmitter</a:t>
            </a:r>
          </a:p>
          <a:p>
            <a:pPr marL="457200" indent="-457200">
              <a:buFont typeface="Times New Roman" pitchFamily="18" charset="0"/>
              <a:buAutoNum type="alphaUcPeriod"/>
            </a:pPr>
            <a:r>
              <a:rPr lang="en-US" dirty="0">
                <a:latin typeface="Calibri" pitchFamily="34" charset="0"/>
              </a:rPr>
              <a:t>Antenna and feed line</a:t>
            </a:r>
          </a:p>
          <a:p>
            <a:pPr marL="457200" indent="-457200">
              <a:buFont typeface="Times New Roman" pitchFamily="18" charset="0"/>
              <a:buAutoNum type="alphaUcPeriod"/>
            </a:pPr>
            <a:r>
              <a:rPr lang="en-US" dirty="0">
                <a:latin typeface="Calibri" pitchFamily="34" charset="0"/>
              </a:rPr>
              <a:t>All these choices are correct</a:t>
            </a:r>
            <a:endParaRPr lang="pt-BR">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G4B11 (C) Page 4-45</a:t>
            </a:r>
            <a:endParaRPr lang="en-US" sz="1600" b="1" dirty="0">
              <a:solidFill>
                <a:srgbClr val="23408E"/>
              </a:solidFill>
            </a:endParaRPr>
          </a:p>
        </p:txBody>
      </p:sp>
      <p:sp>
        <p:nvSpPr>
          <p:cNvPr id="2" name="TextBox 1">
            <a:extLst>
              <a:ext uri="{FF2B5EF4-FFF2-40B4-BE49-F238E27FC236}">
                <a16:creationId xmlns:a16="http://schemas.microsoft.com/office/drawing/2014/main" id="{574FE884-4780-4B69-5A52-3D9D90EAA772}"/>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63</a:t>
            </a:fld>
            <a:endParaRPr lang="en-US" sz="1200" b="1" dirty="0">
              <a:solidFill>
                <a:srgbClr val="23408E"/>
              </a:solidFill>
            </a:endParaRPr>
          </a:p>
        </p:txBody>
      </p:sp>
      <p:pic>
        <p:nvPicPr>
          <p:cNvPr id="3" name="Picture 2">
            <a:extLst>
              <a:ext uri="{FF2B5EF4-FFF2-40B4-BE49-F238E27FC236}">
                <a16:creationId xmlns:a16="http://schemas.microsoft.com/office/drawing/2014/main" id="{5FF09AA8-E2A8-730A-61E8-BD877624E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bwMode="auto">
          <a:xfrm>
            <a:off x="609600" y="1534632"/>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What effect can strong signals from nearby transmitters have on an antenna analyzer?</a:t>
            </a:r>
          </a:p>
        </p:txBody>
      </p:sp>
      <p:sp>
        <p:nvSpPr>
          <p:cNvPr id="129026"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Desensitization which can cause intermodulation products which interfere with impedance readings</a:t>
            </a:r>
          </a:p>
          <a:p>
            <a:pPr marL="457200" indent="-457200">
              <a:buFont typeface="Times New Roman" pitchFamily="18" charset="0"/>
              <a:buAutoNum type="alphaUcPeriod"/>
            </a:pPr>
            <a:r>
              <a:rPr lang="en-US" dirty="0">
                <a:latin typeface="Calibri" pitchFamily="34" charset="0"/>
              </a:rPr>
              <a:t>Received power that interferes with SWR readings</a:t>
            </a:r>
          </a:p>
          <a:p>
            <a:pPr marL="457200" indent="-457200">
              <a:buFont typeface="Times New Roman" pitchFamily="18" charset="0"/>
              <a:buAutoNum type="alphaUcPeriod"/>
            </a:pPr>
            <a:r>
              <a:rPr lang="en-US" dirty="0">
                <a:latin typeface="Calibri" pitchFamily="34" charset="0"/>
              </a:rPr>
              <a:t>Generation of harmonics which interfere with frequency readings</a:t>
            </a:r>
          </a:p>
          <a:p>
            <a:pPr marL="457200" indent="-457200">
              <a:buFont typeface="Times New Roman" pitchFamily="18" charset="0"/>
              <a:buAutoNum type="alphaUcPeriod"/>
            </a:pPr>
            <a:r>
              <a:rPr lang="en-US" dirty="0">
                <a:latin typeface="Calibri" pitchFamily="34" charset="0"/>
              </a:rPr>
              <a:t>All these choices are correct</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G4B12 (B) Page 4-45</a:t>
            </a:r>
            <a:endParaRPr lang="en-US" sz="1600" b="1" dirty="0">
              <a:solidFill>
                <a:srgbClr val="23408E"/>
              </a:solidFill>
            </a:endParaRPr>
          </a:p>
        </p:txBody>
      </p:sp>
      <p:sp>
        <p:nvSpPr>
          <p:cNvPr id="2" name="TextBox 1">
            <a:extLst>
              <a:ext uri="{FF2B5EF4-FFF2-40B4-BE49-F238E27FC236}">
                <a16:creationId xmlns:a16="http://schemas.microsoft.com/office/drawing/2014/main" id="{173B0781-CA1C-8B9A-86C4-1E3BC63ADF3F}"/>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64</a:t>
            </a:fld>
            <a:endParaRPr lang="en-US" sz="1200" b="1" dirty="0">
              <a:solidFill>
                <a:srgbClr val="23408E"/>
              </a:solidFill>
            </a:endParaRPr>
          </a:p>
        </p:txBody>
      </p:sp>
      <p:pic>
        <p:nvPicPr>
          <p:cNvPr id="3" name="Picture 2">
            <a:extLst>
              <a:ext uri="{FF2B5EF4-FFF2-40B4-BE49-F238E27FC236}">
                <a16:creationId xmlns:a16="http://schemas.microsoft.com/office/drawing/2014/main" id="{8C31DD15-78FD-0672-8880-905BFA3C33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bwMode="auto">
          <a:xfrm>
            <a:off x="609600" y="1524000"/>
            <a:ext cx="10972800" cy="1325563"/>
          </a:xfrm>
          <a:noFill/>
          <a:ln>
            <a:miter lim="800000"/>
            <a:headEnd/>
            <a:tailEnd/>
          </a:ln>
        </p:spPr>
        <p:txBody>
          <a:bodyPr vert="horz" wrap="square" lIns="91440" tIns="45720" rIns="91440" bIns="45720" numCol="1" anchor="t" anchorCtr="0" compatLnSpc="1">
            <a:prstTxWarp prst="textNoShape">
              <a:avLst/>
            </a:prstTxWarp>
          </a:bodyPr>
          <a:lstStyle/>
          <a:p>
            <a:pPr algn="l"/>
            <a:r>
              <a:rPr lang="en-US" dirty="0">
                <a:solidFill>
                  <a:srgbClr val="23408E"/>
                </a:solidFill>
                <a:latin typeface="Calibri" pitchFamily="34" charset="0"/>
              </a:rPr>
              <a:t>Which of the following can be measured with an antenna analyzer?</a:t>
            </a:r>
          </a:p>
        </p:txBody>
      </p:sp>
      <p:sp>
        <p:nvSpPr>
          <p:cNvPr id="130050" name="Text Placeholder 2"/>
          <p:cNvSpPr>
            <a:spLocks noGrp="1"/>
          </p:cNvSpPr>
          <p:nvPr>
            <p:ph type="body" idx="1"/>
          </p:nvPr>
        </p:nvSpPr>
        <p:spPr bwMode="auto">
          <a:xfrm>
            <a:off x="609600" y="3200400"/>
            <a:ext cx="10972800" cy="2925763"/>
          </a:xfrm>
          <a:noFill/>
          <a:ln>
            <a:miter lim="800000"/>
            <a:headEnd/>
            <a:tailEnd/>
          </a:ln>
        </p:spPr>
        <p:txBody>
          <a:bodyPr vert="horz" wrap="square" lIns="91440" tIns="45720" rIns="91440" bIns="45720" numCol="1" anchor="t" anchorCtr="0" compatLnSpc="1">
            <a:prstTxWarp prst="textNoShape">
              <a:avLst/>
            </a:prstTxWarp>
          </a:bodyPr>
          <a:lstStyle/>
          <a:p>
            <a:pPr marL="457200" indent="-457200">
              <a:buFont typeface="Times New Roman" pitchFamily="18" charset="0"/>
              <a:buAutoNum type="alphaUcPeriod"/>
            </a:pPr>
            <a:r>
              <a:rPr lang="en-US" dirty="0">
                <a:latin typeface="Calibri" pitchFamily="34" charset="0"/>
              </a:rPr>
              <a:t>Front-to-back ratio of an antenna</a:t>
            </a:r>
          </a:p>
          <a:p>
            <a:pPr marL="457200" indent="-457200">
              <a:buFont typeface="Times New Roman" pitchFamily="18" charset="0"/>
              <a:buAutoNum type="alphaUcPeriod"/>
            </a:pPr>
            <a:r>
              <a:rPr lang="en-US" dirty="0">
                <a:latin typeface="Calibri" pitchFamily="34" charset="0"/>
              </a:rPr>
              <a:t>Power output from a transmitter</a:t>
            </a:r>
          </a:p>
          <a:p>
            <a:pPr marL="457200" indent="-457200">
              <a:buFont typeface="Times New Roman" pitchFamily="18" charset="0"/>
              <a:buAutoNum type="alphaUcPeriod"/>
            </a:pPr>
            <a:r>
              <a:rPr lang="en-US" dirty="0">
                <a:latin typeface="Calibri" pitchFamily="34" charset="0"/>
              </a:rPr>
              <a:t>Impedance of coaxial cable</a:t>
            </a:r>
          </a:p>
          <a:p>
            <a:pPr marL="457200" indent="-457200">
              <a:buFont typeface="Times New Roman" pitchFamily="18" charset="0"/>
              <a:buAutoNum type="alphaUcPeriod"/>
            </a:pPr>
            <a:r>
              <a:rPr lang="en-US" dirty="0">
                <a:latin typeface="Calibri" pitchFamily="34" charset="0"/>
              </a:rPr>
              <a:t>Gain of a directional antenna</a:t>
            </a:r>
            <a:endParaRPr lang="pt-BR" dirty="0">
              <a:latin typeface="Calibri" pitchFamily="34" charset="0"/>
            </a:endParaRPr>
          </a:p>
        </p:txBody>
      </p:sp>
      <p:sp>
        <p:nvSpPr>
          <p:cNvPr id="5" name="TextBox 4"/>
          <p:cNvSpPr txBox="1">
            <a:spLocks noChangeArrowheads="1"/>
          </p:cNvSpPr>
          <p:nvPr/>
        </p:nvSpPr>
        <p:spPr bwMode="auto">
          <a:xfrm>
            <a:off x="0" y="6477000"/>
            <a:ext cx="8001000" cy="338138"/>
          </a:xfrm>
          <a:prstGeom prst="rect">
            <a:avLst/>
          </a:prstGeom>
          <a:noFill/>
          <a:ln w="9525">
            <a:noFill/>
            <a:miter lim="800000"/>
            <a:headEnd/>
            <a:tailEnd/>
          </a:ln>
        </p:spPr>
        <p:txBody>
          <a:bodyPr>
            <a:spAutoFit/>
          </a:bodyPr>
          <a:lstStyle/>
          <a:p>
            <a:r>
              <a:rPr lang="pt-BR" sz="1600" b="1" dirty="0">
                <a:solidFill>
                  <a:srgbClr val="23408E"/>
                </a:solidFill>
              </a:rPr>
              <a:t>G4B13 (C) Page 4-45</a:t>
            </a:r>
            <a:endParaRPr lang="en-US" sz="1600" b="1" dirty="0">
              <a:solidFill>
                <a:srgbClr val="23408E"/>
              </a:solidFill>
            </a:endParaRPr>
          </a:p>
        </p:txBody>
      </p:sp>
      <p:sp>
        <p:nvSpPr>
          <p:cNvPr id="2" name="TextBox 1">
            <a:extLst>
              <a:ext uri="{FF2B5EF4-FFF2-40B4-BE49-F238E27FC236}">
                <a16:creationId xmlns:a16="http://schemas.microsoft.com/office/drawing/2014/main" id="{2FE89111-2D77-6121-7C12-9DC62D420FBD}"/>
              </a:ext>
            </a:extLst>
          </p:cNvPr>
          <p:cNvSpPr txBox="1"/>
          <p:nvPr/>
        </p:nvSpPr>
        <p:spPr>
          <a:xfrm>
            <a:off x="11582400" y="6581001"/>
            <a:ext cx="609600" cy="276999"/>
          </a:xfrm>
          <a:prstGeom prst="rect">
            <a:avLst/>
          </a:prstGeom>
          <a:noFill/>
        </p:spPr>
        <p:txBody>
          <a:bodyPr wrap="square" rtlCol="0">
            <a:spAutoFit/>
          </a:bodyPr>
          <a:lstStyle/>
          <a:p>
            <a:pPr algn="r"/>
            <a:fld id="{7A29AB21-DF37-4012-86B3-07DC7C3CD1C5}" type="slidenum">
              <a:rPr lang="en-US" sz="1200" b="1" smtClean="0">
                <a:solidFill>
                  <a:srgbClr val="23408E"/>
                </a:solidFill>
              </a:rPr>
              <a:t>65</a:t>
            </a:fld>
            <a:endParaRPr lang="en-US" sz="1200" b="1" dirty="0">
              <a:solidFill>
                <a:srgbClr val="23408E"/>
              </a:solidFill>
            </a:endParaRPr>
          </a:p>
        </p:txBody>
      </p:sp>
      <p:pic>
        <p:nvPicPr>
          <p:cNvPr id="3" name="Picture 2">
            <a:extLst>
              <a:ext uri="{FF2B5EF4-FFF2-40B4-BE49-F238E27FC236}">
                <a16:creationId xmlns:a16="http://schemas.microsoft.com/office/drawing/2014/main" id="{811CF18D-072A-4648-D8AF-188D9A482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3337" y="1403"/>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bwMode="auto">
          <a:xfrm>
            <a:off x="457200" y="3124200"/>
            <a:ext cx="109728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a:t>END OF CHAPTER 4 PART </a:t>
            </a:r>
            <a:r>
              <a:rPr lang="en-US"/>
              <a:t>3 OF </a:t>
            </a:r>
            <a:r>
              <a:rPr lang="en-US" dirty="0"/>
              <a:t>3</a:t>
            </a:r>
          </a:p>
        </p:txBody>
      </p:sp>
      <p:pic>
        <p:nvPicPr>
          <p:cNvPr id="2" name="Picture 1">
            <a:extLst>
              <a:ext uri="{FF2B5EF4-FFF2-40B4-BE49-F238E27FC236}">
                <a16:creationId xmlns:a16="http://schemas.microsoft.com/office/drawing/2014/main" id="{17B6BFB9-A5B2-F1B6-A9DB-237BB32A0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0103386-1A88-A5E1-ECD8-EB051B2FF8B0}"/>
              </a:ext>
            </a:extLst>
          </p:cNvPr>
          <p:cNvSpPr txBox="1"/>
          <p:nvPr/>
        </p:nvSpPr>
        <p:spPr>
          <a:xfrm>
            <a:off x="1600200" y="1981200"/>
            <a:ext cx="5181600" cy="2338070"/>
          </a:xfrm>
          <a:prstGeom prst="rect">
            <a:avLst/>
          </a:prstGeom>
          <a:noFill/>
        </p:spPr>
        <p:txBody>
          <a:bodyPr wrap="square" rtlCol="0">
            <a:spAutoFit/>
          </a:bodyPr>
          <a:lstStyle/>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Slides created by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Jerry D. Kilpatrick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KØILP (Amateur Radio)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PGØØØ72373 (Commercial Operator)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u="sng" kern="120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K0ILP.NC@gmail.com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Feel free to contact me if you find errors or have suggestions for improvement.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DADC705C-A809-48DC-48B9-F84A5FF6B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176780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63229" y="540488"/>
            <a:ext cx="6248400" cy="874713"/>
          </a:xfrm>
          <a:noFill/>
          <a:ln>
            <a:miter lim="800000"/>
            <a:headEnd/>
            <a:tailEnd/>
          </a:ln>
        </p:spPr>
        <p:txBody>
          <a:bodyPr vert="horz" wrap="square" lIns="91440" tIns="45720" rIns="91440" bIns="45720" numCol="1" anchor="t" anchorCtr="0" compatLnSpc="1">
            <a:prstTxWarp prst="textNoShape">
              <a:avLst/>
            </a:prstTxWarp>
          </a:bodyPr>
          <a:lstStyle/>
          <a:p>
            <a:r>
              <a:rPr lang="en-US" dirty="0"/>
              <a:t>Full-Wave Bridge (Fig 4.25)</a:t>
            </a:r>
          </a:p>
        </p:txBody>
      </p:sp>
      <p:sp>
        <p:nvSpPr>
          <p:cNvPr id="5" name="TextBox 4"/>
          <p:cNvSpPr txBox="1">
            <a:spLocks noChangeArrowheads="1"/>
          </p:cNvSpPr>
          <p:nvPr/>
        </p:nvSpPr>
        <p:spPr bwMode="auto">
          <a:xfrm>
            <a:off x="223603" y="1417313"/>
            <a:ext cx="6248399" cy="1200329"/>
          </a:xfrm>
          <a:prstGeom prst="rect">
            <a:avLst/>
          </a:prstGeom>
          <a:noFill/>
          <a:ln w="9525">
            <a:noFill/>
            <a:miter lim="800000"/>
            <a:headEnd/>
            <a:tailEnd/>
          </a:ln>
        </p:spPr>
        <p:txBody>
          <a:bodyPr wrap="square">
            <a:spAutoFit/>
          </a:bodyPr>
          <a:lstStyle/>
          <a:p>
            <a:r>
              <a:rPr lang="en-US" sz="2400" dirty="0">
                <a:latin typeface="Calibri" pitchFamily="34" charset="0"/>
              </a:rPr>
              <a:t>Another type of full-wave rectifier. This circuit adds 2 diodes (total of 4), but eliminates the need for a center-tapped winding.</a:t>
            </a:r>
          </a:p>
        </p:txBody>
      </p:sp>
      <p:pic>
        <p:nvPicPr>
          <p:cNvPr id="3" name="Picture 2">
            <a:extLst>
              <a:ext uri="{FF2B5EF4-FFF2-40B4-BE49-F238E27FC236}">
                <a16:creationId xmlns:a16="http://schemas.microsoft.com/office/drawing/2014/main" id="{2FC73583-6730-F624-6281-E1A09097CE50}"/>
              </a:ext>
            </a:extLst>
          </p:cNvPr>
          <p:cNvPicPr>
            <a:picLocks noChangeAspect="1"/>
          </p:cNvPicPr>
          <p:nvPr/>
        </p:nvPicPr>
        <p:blipFill>
          <a:blip r:embed="rId2"/>
          <a:stretch>
            <a:fillRect/>
          </a:stretch>
        </p:blipFill>
        <p:spPr>
          <a:xfrm>
            <a:off x="168022" y="2617642"/>
            <a:ext cx="6990165" cy="3699871"/>
          </a:xfrm>
          <a:prstGeom prst="rect">
            <a:avLst/>
          </a:prstGeom>
          <a:ln>
            <a:solidFill>
              <a:schemeClr val="tx1"/>
            </a:solidFill>
          </a:ln>
        </p:spPr>
      </p:pic>
      <p:pic>
        <p:nvPicPr>
          <p:cNvPr id="7" name="Picture 6">
            <a:extLst>
              <a:ext uri="{FF2B5EF4-FFF2-40B4-BE49-F238E27FC236}">
                <a16:creationId xmlns:a16="http://schemas.microsoft.com/office/drawing/2014/main" id="{412E3B27-8A83-3075-0168-6593DF55F484}"/>
              </a:ext>
            </a:extLst>
          </p:cNvPr>
          <p:cNvPicPr>
            <a:picLocks noChangeAspect="1"/>
          </p:cNvPicPr>
          <p:nvPr/>
        </p:nvPicPr>
        <p:blipFill>
          <a:blip r:embed="rId3"/>
          <a:stretch>
            <a:fillRect/>
          </a:stretch>
        </p:blipFill>
        <p:spPr>
          <a:xfrm>
            <a:off x="7620000" y="1362636"/>
            <a:ext cx="3958856" cy="4174794"/>
          </a:xfrm>
          <a:prstGeom prst="rect">
            <a:avLst/>
          </a:prstGeom>
          <a:ln>
            <a:solidFill>
              <a:schemeClr val="tx1"/>
            </a:solidFill>
          </a:ln>
        </p:spPr>
      </p:pic>
      <p:pic>
        <p:nvPicPr>
          <p:cNvPr id="2" name="Picture 1">
            <a:extLst>
              <a:ext uri="{FF2B5EF4-FFF2-40B4-BE49-F238E27FC236}">
                <a16:creationId xmlns:a16="http://schemas.microsoft.com/office/drawing/2014/main" id="{73EF82D7-D15C-7DE5-08BA-3B3901647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bwMode="auto">
          <a:xfrm>
            <a:off x="0" y="466060"/>
            <a:ext cx="7467600" cy="874713"/>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dirty="0"/>
              <a:t>Full-Wave Bridge, cont. (Fig 4.25)</a:t>
            </a:r>
          </a:p>
        </p:txBody>
      </p:sp>
      <p:sp>
        <p:nvSpPr>
          <p:cNvPr id="5" name="TextBox 4"/>
          <p:cNvSpPr txBox="1">
            <a:spLocks noChangeArrowheads="1"/>
          </p:cNvSpPr>
          <p:nvPr/>
        </p:nvSpPr>
        <p:spPr bwMode="auto">
          <a:xfrm>
            <a:off x="1047466" y="1305447"/>
            <a:ext cx="10204490" cy="830997"/>
          </a:xfrm>
          <a:prstGeom prst="rect">
            <a:avLst/>
          </a:prstGeom>
          <a:noFill/>
          <a:ln w="9525">
            <a:noFill/>
            <a:miter lim="800000"/>
            <a:headEnd/>
            <a:tailEnd/>
          </a:ln>
        </p:spPr>
        <p:txBody>
          <a:bodyPr wrap="square">
            <a:spAutoFit/>
          </a:bodyPr>
          <a:lstStyle/>
          <a:p>
            <a:r>
              <a:rPr lang="en-US" sz="2400" dirty="0">
                <a:latin typeface="Calibri" pitchFamily="34" charset="0"/>
              </a:rPr>
              <a:t>Another type of full-wave rectifier. This circuit adds 2 diodes (total of 4), but eliminates the need for a center-tapped winding.</a:t>
            </a:r>
          </a:p>
        </p:txBody>
      </p:sp>
      <p:pic>
        <p:nvPicPr>
          <p:cNvPr id="4" name="Picture 3">
            <a:extLst>
              <a:ext uri="{FF2B5EF4-FFF2-40B4-BE49-F238E27FC236}">
                <a16:creationId xmlns:a16="http://schemas.microsoft.com/office/drawing/2014/main" id="{68BD4FBE-82AD-D307-691C-F438C5084C0C}"/>
              </a:ext>
            </a:extLst>
          </p:cNvPr>
          <p:cNvPicPr>
            <a:picLocks noChangeAspect="1"/>
          </p:cNvPicPr>
          <p:nvPr/>
        </p:nvPicPr>
        <p:blipFill>
          <a:blip r:embed="rId2"/>
          <a:stretch>
            <a:fillRect/>
          </a:stretch>
        </p:blipFill>
        <p:spPr>
          <a:xfrm>
            <a:off x="31899" y="2547631"/>
            <a:ext cx="5562892" cy="2819400"/>
          </a:xfrm>
          <a:prstGeom prst="rect">
            <a:avLst/>
          </a:prstGeom>
          <a:ln>
            <a:solidFill>
              <a:schemeClr val="tx1"/>
            </a:solidFill>
          </a:ln>
        </p:spPr>
      </p:pic>
      <p:pic>
        <p:nvPicPr>
          <p:cNvPr id="8" name="Picture 7">
            <a:extLst>
              <a:ext uri="{FF2B5EF4-FFF2-40B4-BE49-F238E27FC236}">
                <a16:creationId xmlns:a16="http://schemas.microsoft.com/office/drawing/2014/main" id="{BCAD9A92-6440-B9CE-8F41-F5965C4AB526}"/>
              </a:ext>
            </a:extLst>
          </p:cNvPr>
          <p:cNvPicPr>
            <a:picLocks noChangeAspect="1"/>
          </p:cNvPicPr>
          <p:nvPr/>
        </p:nvPicPr>
        <p:blipFill>
          <a:blip r:embed="rId3"/>
          <a:stretch>
            <a:fillRect/>
          </a:stretch>
        </p:blipFill>
        <p:spPr>
          <a:xfrm>
            <a:off x="5691433" y="2547631"/>
            <a:ext cx="6457335" cy="2819400"/>
          </a:xfrm>
          <a:prstGeom prst="rect">
            <a:avLst/>
          </a:prstGeom>
          <a:ln>
            <a:solidFill>
              <a:schemeClr val="tx1"/>
            </a:solidFill>
          </a:ln>
        </p:spPr>
      </p:pic>
      <p:pic>
        <p:nvPicPr>
          <p:cNvPr id="2" name="Picture 1">
            <a:extLst>
              <a:ext uri="{FF2B5EF4-FFF2-40B4-BE49-F238E27FC236}">
                <a16:creationId xmlns:a16="http://schemas.microsoft.com/office/drawing/2014/main" id="{83F28A8B-DB51-E402-FAAA-954ADF1F3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extLst>
      <p:ext uri="{BB962C8B-B14F-4D97-AF65-F5344CB8AC3E}">
        <p14:creationId xmlns:p14="http://schemas.microsoft.com/office/powerpoint/2010/main" val="420621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bwMode="auto">
          <a:xfrm>
            <a:off x="587375" y="946298"/>
            <a:ext cx="10972800" cy="1223815"/>
          </a:xfrm>
          <a:noFill/>
          <a:ln>
            <a:miter lim="800000"/>
            <a:headEnd/>
            <a:tailEnd/>
          </a:ln>
        </p:spPr>
        <p:txBody>
          <a:bodyPr vert="horz" wrap="square" lIns="91440" tIns="45720" rIns="91440" bIns="45720" numCol="1" anchor="t" anchorCtr="0" compatLnSpc="1">
            <a:prstTxWarp prst="textNoShape">
              <a:avLst/>
            </a:prstTxWarp>
          </a:bodyPr>
          <a:lstStyle/>
          <a:p>
            <a:r>
              <a:rPr lang="en-US" dirty="0"/>
              <a:t>Power Supply Filter Circuits</a:t>
            </a:r>
          </a:p>
        </p:txBody>
      </p:sp>
      <p:sp>
        <p:nvSpPr>
          <p:cNvPr id="3" name="Content Placeholder 2"/>
          <p:cNvSpPr>
            <a:spLocks noGrp="1"/>
          </p:cNvSpPr>
          <p:nvPr>
            <p:ph idx="1"/>
          </p:nvPr>
        </p:nvSpPr>
        <p:spPr bwMode="auto">
          <a:xfrm>
            <a:off x="609600" y="2057400"/>
            <a:ext cx="10972800" cy="4572000"/>
          </a:xfrm>
          <a:noFill/>
          <a:ln>
            <a:miter lim="800000"/>
            <a:headEnd/>
            <a:tailEnd/>
          </a:ln>
        </p:spPr>
        <p:txBody>
          <a:bodyPr vert="horz" wrap="square" lIns="91440" tIns="45720" rIns="91440" bIns="45720" numCol="1" anchor="t" anchorCtr="0" compatLnSpc="1">
            <a:prstTxWarp prst="textNoShape">
              <a:avLst/>
            </a:prstTxWarp>
          </a:bodyPr>
          <a:lstStyle/>
          <a:p>
            <a:r>
              <a:rPr lang="en-US" dirty="0"/>
              <a:t>Rectifier’s output pulses of dc current don’t provide a stable voltage for direct use by electronic circuits</a:t>
            </a:r>
          </a:p>
          <a:p>
            <a:r>
              <a:rPr lang="en-US" dirty="0"/>
              <a:t>The variation in output voltage is called </a:t>
            </a:r>
            <a:r>
              <a:rPr lang="en-US" i="1" dirty="0">
                <a:solidFill>
                  <a:srgbClr val="C00000"/>
                </a:solidFill>
              </a:rPr>
              <a:t>ripple</a:t>
            </a:r>
          </a:p>
          <a:p>
            <a:r>
              <a:rPr lang="en-US" dirty="0"/>
              <a:t>Pulses must be smoothed out by a </a:t>
            </a:r>
            <a:r>
              <a:rPr lang="en-US" i="1" dirty="0">
                <a:solidFill>
                  <a:srgbClr val="C00000"/>
                </a:solidFill>
              </a:rPr>
              <a:t>filter network </a:t>
            </a:r>
            <a:r>
              <a:rPr lang="en-US" dirty="0"/>
              <a:t>… consists of capacitors or capacitors AND inductors</a:t>
            </a:r>
          </a:p>
          <a:p>
            <a:r>
              <a:rPr lang="en-US" dirty="0"/>
              <a:t>Most common way to reduce ripple is a </a:t>
            </a:r>
            <a:r>
              <a:rPr lang="en-US" i="1" dirty="0">
                <a:solidFill>
                  <a:srgbClr val="C00000"/>
                </a:solidFill>
              </a:rPr>
              <a:t>filter capacitor </a:t>
            </a:r>
            <a:r>
              <a:rPr lang="en-US" dirty="0"/>
              <a:t>or </a:t>
            </a:r>
            <a:r>
              <a:rPr lang="en-US" i="1" dirty="0">
                <a:solidFill>
                  <a:srgbClr val="C00000"/>
                </a:solidFill>
              </a:rPr>
              <a:t>capacitor-input filter</a:t>
            </a:r>
          </a:p>
          <a:p>
            <a:r>
              <a:rPr lang="en-US" dirty="0"/>
              <a:t>Older high-voltage circuits may use </a:t>
            </a:r>
            <a:r>
              <a:rPr lang="en-US" i="1" dirty="0">
                <a:solidFill>
                  <a:srgbClr val="C00000"/>
                </a:solidFill>
              </a:rPr>
              <a:t>choke inductors</a:t>
            </a:r>
          </a:p>
        </p:txBody>
      </p:sp>
      <p:pic>
        <p:nvPicPr>
          <p:cNvPr id="2" name="Picture 1">
            <a:extLst>
              <a:ext uri="{FF2B5EF4-FFF2-40B4-BE49-F238E27FC236}">
                <a16:creationId xmlns:a16="http://schemas.microsoft.com/office/drawing/2014/main" id="{BF485A81-2778-BE2F-C106-C206ECD3D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 y="6189404"/>
            <a:ext cx="2070117" cy="640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3331</Words>
  <Application>Microsoft Office PowerPoint</Application>
  <PresentationFormat>Widescreen</PresentationFormat>
  <Paragraphs>419</Paragraphs>
  <Slides>67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Arial Narrow</vt:lpstr>
      <vt:lpstr>Bahnschrift SemiBold Condensed</vt:lpstr>
      <vt:lpstr>Calibri</vt:lpstr>
      <vt:lpstr>Times New Roman</vt:lpstr>
      <vt:lpstr>Office Theme</vt:lpstr>
      <vt:lpstr>PowerPoint Presentation</vt:lpstr>
      <vt:lpstr>Resource &amp; Reference</vt:lpstr>
      <vt:lpstr>Chapter 4 Part 3 of 3  ARRL General Class Components and Circuits Sections 4.6, 4.7  Practical Circuits, Basic Test Equipment </vt:lpstr>
      <vt:lpstr>Section 4.6 Practical Circuits: Rectifiers</vt:lpstr>
      <vt:lpstr>Rectifier Circuits</vt:lpstr>
      <vt:lpstr>Rectifiers (cont.)</vt:lpstr>
      <vt:lpstr>Full-Wave Bridge (Fig 4.25)</vt:lpstr>
      <vt:lpstr>Full-Wave Bridge, cont. (Fig 4.25)</vt:lpstr>
      <vt:lpstr>Power Supply Filter Circuits</vt:lpstr>
      <vt:lpstr>Power Supply Safety</vt:lpstr>
      <vt:lpstr>Switchmode or Switching Supplies (see Fig 4.27)</vt:lpstr>
      <vt:lpstr>PowerPoint Presentation</vt:lpstr>
      <vt:lpstr>PRACTICE QUESTIONS</vt:lpstr>
      <vt:lpstr>What is the function of a power supply bleeder resistor?</vt:lpstr>
      <vt:lpstr>Which of the following components are used in a power supply filter network?</vt:lpstr>
      <vt:lpstr>Which type of rectifier circuit uses two diodes and a center-tapped transformer?</vt:lpstr>
      <vt:lpstr>What is characteristic of a half-wave rectifier in a power supply?</vt:lpstr>
      <vt:lpstr>What portion of the AC cycle is converted to DC by a half-wave rectifier?</vt:lpstr>
      <vt:lpstr>What portion of the AC cycle is converted to DC by a full-wave rectifier?</vt:lpstr>
      <vt:lpstr>What is the output waveform of an unfiltered full-wave rectifier connected to a resistive load?</vt:lpstr>
      <vt:lpstr>Which of the following is characteristic of a switchmode power supply as compared to a linear power supply?</vt:lpstr>
      <vt:lpstr>Batteries &amp; Chargers</vt:lpstr>
      <vt:lpstr>Table 4.8: Battery Types &amp; Characteristics</vt:lpstr>
      <vt:lpstr>Storage Batteries (Larger Secondary Batteries)</vt:lpstr>
      <vt:lpstr>Batteries (cont.)</vt:lpstr>
      <vt:lpstr>Alternative Power</vt:lpstr>
      <vt:lpstr>PRACTICE QUESTIONS</vt:lpstr>
      <vt:lpstr>In what configuration are the individual cells in a solar panel connected together?</vt:lpstr>
      <vt:lpstr>What is the approximate open-circuit voltage from a fully illuminated silicon photovoltaic cell?</vt:lpstr>
      <vt:lpstr>Why should a series diode be connected between a solar panel and a storage battery that is being charged by the panel?</vt:lpstr>
      <vt:lpstr>What precaution should be taken when connecting a solar panel to a lithium iron phosphate battery?</vt:lpstr>
      <vt:lpstr>What is the minimum allowable discharge voltage for maximum life of a standard 12-volt lead-acid battery?</vt:lpstr>
      <vt:lpstr>What is an advantage of batteries with low internal resistance?</vt:lpstr>
      <vt:lpstr>Connector Terminology</vt:lpstr>
      <vt:lpstr>Power Connectors</vt:lpstr>
      <vt:lpstr>Power Connectors (cont.)</vt:lpstr>
      <vt:lpstr>Audio Connectors</vt:lpstr>
      <vt:lpstr>RF Connectors</vt:lpstr>
      <vt:lpstr>RF Connectors (cont.)</vt:lpstr>
      <vt:lpstr>RF Connectors (cont.)</vt:lpstr>
      <vt:lpstr>Data Connectors</vt:lpstr>
      <vt:lpstr>PRACTICE QUESTIONS</vt:lpstr>
      <vt:lpstr>What is a typical upper frequency limit for low SWR operation of 50-ohm BNC connectors?</vt:lpstr>
      <vt:lpstr>Which of the following describes a type N connector?</vt:lpstr>
      <vt:lpstr>What is an SMA connector?</vt:lpstr>
      <vt:lpstr>Which of these connector types is commonly used for low frequency or dc signal connections to a transceiver?</vt:lpstr>
      <vt:lpstr>Section 4.7 Basic Test Equipment: Analog &amp; Digital Meters</vt:lpstr>
      <vt:lpstr>Analog &amp; Digital Meters (cont.)</vt:lpstr>
      <vt:lpstr>Oscilloscope (or Scope)</vt:lpstr>
      <vt:lpstr>Monitoring Oscilloscope</vt:lpstr>
      <vt:lpstr>Impedance &amp; Resonance Measurements</vt:lpstr>
      <vt:lpstr>Field Strength &amp; RF Power Meters</vt:lpstr>
      <vt:lpstr>Field Strength &amp; RF Power Meters (cont.)</vt:lpstr>
      <vt:lpstr>PRACTICE QUESTIONS</vt:lpstr>
      <vt:lpstr>What item of test equipment contains horizontal and vertical channel amplifiers?</vt:lpstr>
      <vt:lpstr>Which of the following is an advantage of an oscilloscope versus a digital voltmeter?</vt:lpstr>
      <vt:lpstr>Which of the following is the best instrument to use when checking the keying waveform of a CW transmitter?</vt:lpstr>
      <vt:lpstr>What signal source is connected to the vertical input of an oscilloscope when checking the RF envelope pattern of a transmitted signal?</vt:lpstr>
      <vt:lpstr>Why do voltmeters have high input impedance?</vt:lpstr>
      <vt:lpstr>What is an advantage of a digital voltmeter as compared to an analog voltmeter? </vt:lpstr>
      <vt:lpstr>When is an analog multimeter preferred to a digital multimeter?</vt:lpstr>
      <vt:lpstr>Which of the following can be determined with a directional wattmeter?</vt:lpstr>
      <vt:lpstr>Which of the following must be connected to an antenna analyzer when it is being used for SWR measurements?</vt:lpstr>
      <vt:lpstr>What effect can strong signals from nearby transmitters have on an antenna analyzer?</vt:lpstr>
      <vt:lpstr>Which of the following can be measured with an antenna analyzer?</vt:lpstr>
      <vt:lpstr>END OF CHAPTER 4 PART 3 OF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Kilpatrick</dc:creator>
  <cp:lastModifiedBy>Jerry Kilpatrick</cp:lastModifiedBy>
  <cp:revision>22</cp:revision>
  <dcterms:created xsi:type="dcterms:W3CDTF">2023-04-13T22:40:08Z</dcterms:created>
  <dcterms:modified xsi:type="dcterms:W3CDTF">2023-11-07T19:00:38Z</dcterms:modified>
</cp:coreProperties>
</file>