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7" r:id="rId2"/>
    <p:sldId id="446" r:id="rId3"/>
    <p:sldId id="434" r:id="rId4"/>
    <p:sldId id="435" r:id="rId5"/>
    <p:sldId id="440" r:id="rId6"/>
    <p:sldId id="441" r:id="rId7"/>
    <p:sldId id="442" r:id="rId8"/>
    <p:sldId id="558" r:id="rId9"/>
    <p:sldId id="443" r:id="rId10"/>
    <p:sldId id="444" r:id="rId11"/>
    <p:sldId id="559" r:id="rId12"/>
    <p:sldId id="445" r:id="rId13"/>
    <p:sldId id="560" r:id="rId14"/>
    <p:sldId id="447" r:id="rId15"/>
    <p:sldId id="448" r:id="rId16"/>
    <p:sldId id="449" r:id="rId17"/>
    <p:sldId id="450" r:id="rId18"/>
    <p:sldId id="561" r:id="rId19"/>
    <p:sldId id="562" r:id="rId20"/>
    <p:sldId id="432" r:id="rId21"/>
    <p:sldId id="430" r:id="rId22"/>
    <p:sldId id="436" r:id="rId23"/>
    <p:sldId id="437" r:id="rId24"/>
    <p:sldId id="438" r:id="rId25"/>
    <p:sldId id="439" r:id="rId26"/>
    <p:sldId id="451" r:id="rId27"/>
    <p:sldId id="461" r:id="rId28"/>
    <p:sldId id="462" r:id="rId29"/>
    <p:sldId id="463" r:id="rId30"/>
    <p:sldId id="464" r:id="rId31"/>
    <p:sldId id="466" r:id="rId32"/>
    <p:sldId id="465" r:id="rId33"/>
    <p:sldId id="467" r:id="rId34"/>
    <p:sldId id="563" r:id="rId35"/>
    <p:sldId id="468" r:id="rId36"/>
    <p:sldId id="452" r:id="rId37"/>
    <p:sldId id="453" r:id="rId38"/>
    <p:sldId id="454" r:id="rId39"/>
    <p:sldId id="455" r:id="rId40"/>
    <p:sldId id="456" r:id="rId41"/>
    <p:sldId id="457" r:id="rId42"/>
    <p:sldId id="458" r:id="rId43"/>
    <p:sldId id="459" r:id="rId44"/>
    <p:sldId id="460" r:id="rId45"/>
    <p:sldId id="471" r:id="rId46"/>
    <p:sldId id="472" r:id="rId47"/>
    <p:sldId id="473" r:id="rId48"/>
    <p:sldId id="474" r:id="rId49"/>
    <p:sldId id="476" r:id="rId50"/>
    <p:sldId id="475" r:id="rId51"/>
    <p:sldId id="477" r:id="rId52"/>
    <p:sldId id="478" r:id="rId53"/>
    <p:sldId id="479" r:id="rId54"/>
    <p:sldId id="481" r:id="rId55"/>
    <p:sldId id="482" r:id="rId56"/>
    <p:sldId id="483" r:id="rId57"/>
    <p:sldId id="484" r:id="rId58"/>
    <p:sldId id="485" r:id="rId59"/>
    <p:sldId id="469" r:id="rId60"/>
    <p:sldId id="480" r:id="rId61"/>
    <p:sldId id="568" r:id="rId62"/>
    <p:sldId id="569" r:id="rId63"/>
    <p:sldId id="570" r:id="rId64"/>
    <p:sldId id="571" r:id="rId65"/>
    <p:sldId id="567" r:id="rId66"/>
    <p:sldId id="470" r:id="rId67"/>
    <p:sldId id="488" r:id="rId68"/>
    <p:sldId id="494" r:id="rId69"/>
    <p:sldId id="492" r:id="rId70"/>
    <p:sldId id="495" r:id="rId71"/>
    <p:sldId id="493" r:id="rId72"/>
    <p:sldId id="486" r:id="rId73"/>
    <p:sldId id="490" r:id="rId74"/>
    <p:sldId id="487" r:id="rId75"/>
    <p:sldId id="496" r:id="rId76"/>
    <p:sldId id="502" r:id="rId77"/>
    <p:sldId id="503" r:id="rId78"/>
    <p:sldId id="504" r:id="rId79"/>
    <p:sldId id="556" r:id="rId80"/>
    <p:sldId id="564" r:id="rId81"/>
    <p:sldId id="497" r:id="rId82"/>
    <p:sldId id="498" r:id="rId83"/>
    <p:sldId id="499" r:id="rId84"/>
    <p:sldId id="500" r:id="rId85"/>
    <p:sldId id="501" r:id="rId86"/>
    <p:sldId id="508" r:id="rId87"/>
    <p:sldId id="520" r:id="rId88"/>
    <p:sldId id="521" r:id="rId89"/>
    <p:sldId id="522" r:id="rId90"/>
    <p:sldId id="523" r:id="rId91"/>
    <p:sldId id="524" r:id="rId92"/>
    <p:sldId id="526" r:id="rId93"/>
    <p:sldId id="565" r:id="rId94"/>
    <p:sldId id="566" r:id="rId95"/>
    <p:sldId id="506" r:id="rId96"/>
    <p:sldId id="507" r:id="rId97"/>
    <p:sldId id="509" r:id="rId98"/>
    <p:sldId id="510" r:id="rId99"/>
    <p:sldId id="511" r:id="rId100"/>
    <p:sldId id="512" r:id="rId101"/>
    <p:sldId id="513" r:id="rId102"/>
    <p:sldId id="514" r:id="rId103"/>
    <p:sldId id="515" r:id="rId104"/>
    <p:sldId id="516" r:id="rId105"/>
    <p:sldId id="518" r:id="rId106"/>
    <p:sldId id="433" r:id="rId107"/>
    <p:sldId id="557"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A77"/>
    <a:srgbClr val="23408E"/>
    <a:srgbClr val="878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5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F95BA-9598-4978-88EB-2158C9D0A7C1}"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F1C7A-297D-4B81-8134-7CB3613E1F78}" type="slidenum">
              <a:rPr lang="en-US" smtClean="0"/>
              <a:t>‹#›</a:t>
            </a:fld>
            <a:endParaRPr lang="en-US"/>
          </a:p>
        </p:txBody>
      </p:sp>
    </p:spTree>
    <p:extLst>
      <p:ext uri="{BB962C8B-B14F-4D97-AF65-F5344CB8AC3E}">
        <p14:creationId xmlns:p14="http://schemas.microsoft.com/office/powerpoint/2010/main" val="272908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80FCA-A355-BAE5-F019-ABB08C70F001}"/>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26F77-6C17-5E73-9273-C979313114E2}"/>
              </a:ext>
            </a:extLst>
          </p:cNvPr>
          <p:cNvSpPr>
            <a:spLocks noGrp="1"/>
          </p:cNvSpPr>
          <p:nvPr>
            <p:ph type="sldNum" sz="quarter" idx="12"/>
          </p:nvPr>
        </p:nvSpPr>
        <p:spPr/>
        <p:txBody>
          <a:bodyPr/>
          <a:lstStyle/>
          <a:p>
            <a:fld id="{3E3EC0B7-8BBD-4273-AA27-877FAEC5D9D8}" type="slidenum">
              <a:rPr lang="en-US" smtClean="0"/>
              <a:t>‹#›</a:t>
            </a:fld>
            <a:endParaRPr lang="en-US"/>
          </a:p>
        </p:txBody>
      </p:sp>
      <p:grpSp>
        <p:nvGrpSpPr>
          <p:cNvPr id="11" name="Group 10">
            <a:extLst>
              <a:ext uri="{FF2B5EF4-FFF2-40B4-BE49-F238E27FC236}">
                <a16:creationId xmlns:a16="http://schemas.microsoft.com/office/drawing/2014/main"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BC267-BD65-5F1D-326C-9C6430DDED0A}"/>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CE361-DCC1-17AA-BD7F-AD0839F5C59E}"/>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3BE8C-E61C-B6E4-E639-A78B9E69F72E}"/>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684CE-3162-3A20-D36C-3E415E6B30C6}"/>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dirty="0">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50916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6CD9B-A2A6-B3EF-A8DA-B9B119062254}"/>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0FFD0-E334-05AF-5F42-1EF6D4ABB415}"/>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23E0C-3183-E349-F4AD-2EE575E236BD}"/>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7F3E5-67FD-1114-3569-48DBE1A912A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41596-BB42-5C12-C2EA-05C4271F8EBA}"/>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6" name="Footer Placeholder 5">
            <a:extLst>
              <a:ext uri="{FF2B5EF4-FFF2-40B4-BE49-F238E27FC236}">
                <a16:creationId xmlns:a16="http://schemas.microsoft.com/office/drawing/2014/main"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8E3F5-E921-DC92-3FF9-67642FC55EEA}"/>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91A87-72C6-DC89-EBD6-8C2AA9EA5AC0}"/>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8" name="Footer Placeholder 7">
            <a:extLst>
              <a:ext uri="{FF2B5EF4-FFF2-40B4-BE49-F238E27FC236}">
                <a16:creationId xmlns:a16="http://schemas.microsoft.com/office/drawing/2014/main"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25998-FA11-2528-FCCB-D80089E1E833}"/>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C77BB-C2A0-A274-3808-E75A409A7790}"/>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4" name="Footer Placeholder 3">
            <a:extLst>
              <a:ext uri="{FF2B5EF4-FFF2-40B4-BE49-F238E27FC236}">
                <a16:creationId xmlns:a16="http://schemas.microsoft.com/office/drawing/2014/main"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C5D520-F2D1-EC9F-D12C-3CFD6B9004F4}"/>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5FF21-5383-5DE2-BFEA-9032A84FD951}"/>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3" name="Footer Placeholder 2">
            <a:extLst>
              <a:ext uri="{FF2B5EF4-FFF2-40B4-BE49-F238E27FC236}">
                <a16:creationId xmlns:a16="http://schemas.microsoft.com/office/drawing/2014/main"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52E98-964E-E544-BDA7-DFA9EE7B71EF}"/>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12B0B-2758-5D87-EA2D-BB314B77CE98}"/>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6" name="Footer Placeholder 5">
            <a:extLst>
              <a:ext uri="{FF2B5EF4-FFF2-40B4-BE49-F238E27FC236}">
                <a16:creationId xmlns:a16="http://schemas.microsoft.com/office/drawing/2014/main"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050E3-A92F-62F3-13EB-E10FD0D17CB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A111C-47BD-8C47-9E47-0EB5919F0129}"/>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6" name="Footer Placeholder 5">
            <a:extLst>
              <a:ext uri="{FF2B5EF4-FFF2-40B4-BE49-F238E27FC236}">
                <a16:creationId xmlns:a16="http://schemas.microsoft.com/office/drawing/2014/main"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406B4-AA23-6764-4A88-EFEF00A0FA62}"/>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t>‹#›</a:t>
            </a:fld>
            <a:endParaRPr lang="en-US"/>
          </a:p>
        </p:txBody>
      </p:sp>
      <p:sp>
        <p:nvSpPr>
          <p:cNvPr id="12" name="Rectangle 11">
            <a:extLst>
              <a:ext uri="{FF2B5EF4-FFF2-40B4-BE49-F238E27FC236}">
                <a16:creationId xmlns:a16="http://schemas.microsoft.com/office/drawing/2014/main"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darc.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0.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70.png"/></Relationships>
</file>

<file path=ppt/slides/_rels/slide92.xml.rels><?xml version="1.0" encoding="UTF-8" standalone="yes"?>
<Relationships xmlns="http://schemas.openxmlformats.org/package/2006/relationships"><Relationship Id="rId8" Type="http://schemas.openxmlformats.org/officeDocument/2006/relationships/image" Target="../media/image640.png"/><Relationship Id="rId3" Type="http://schemas.openxmlformats.org/officeDocument/2006/relationships/image" Target="../media/image62.png"/><Relationship Id="rId7" Type="http://schemas.openxmlformats.org/officeDocument/2006/relationships/image" Target="../media/image630.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20.png"/><Relationship Id="rId11" Type="http://schemas.openxmlformats.org/officeDocument/2006/relationships/image" Target="../media/image6.png"/><Relationship Id="rId5" Type="http://schemas.openxmlformats.org/officeDocument/2006/relationships/image" Target="../media/image64.png"/><Relationship Id="rId10" Type="http://schemas.openxmlformats.org/officeDocument/2006/relationships/image" Target="../media/image66.png"/><Relationship Id="rId4" Type="http://schemas.openxmlformats.org/officeDocument/2006/relationships/image" Target="../media/image63.png"/><Relationship Id="rId9" Type="http://schemas.openxmlformats.org/officeDocument/2006/relationships/image" Target="../media/image65.png"/></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6.png"/><Relationship Id="rId2"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id="{BDB340B4-A42A-C8E0-F3C8-8BDDCF272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id="{9F7CD733-B363-CE30-5DA7-2AB43FBEC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id="{FC176A0A-D55B-759F-35D2-4456E9FF0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Calculating a Power or Voltage Ratio from dB</a:t>
            </a:r>
          </a:p>
        </p:txBody>
      </p:sp>
      <p:grpSp>
        <p:nvGrpSpPr>
          <p:cNvPr id="21" name="Group 20"/>
          <p:cNvGrpSpPr>
            <a:grpSpLocks/>
          </p:cNvGrpSpPr>
          <p:nvPr/>
        </p:nvGrpSpPr>
        <p:grpSpPr bwMode="auto">
          <a:xfrm>
            <a:off x="609600" y="2493963"/>
            <a:ext cx="5715000" cy="1289050"/>
            <a:chOff x="3048000" y="2721114"/>
            <a:chExt cx="5715002" cy="1289777"/>
          </a:xfrm>
        </p:grpSpPr>
        <p:sp>
          <p:nvSpPr>
            <p:cNvPr id="22540" name="TextBox 3"/>
            <p:cNvSpPr txBox="1">
              <a:spLocks noChangeArrowheads="1"/>
            </p:cNvSpPr>
            <p:nvPr/>
          </p:nvSpPr>
          <p:spPr bwMode="auto">
            <a:xfrm>
              <a:off x="3048000" y="3075057"/>
              <a:ext cx="4572000" cy="707886"/>
            </a:xfrm>
            <a:prstGeom prst="rect">
              <a:avLst/>
            </a:prstGeom>
            <a:noFill/>
            <a:ln w="9525">
              <a:noFill/>
              <a:miter lim="800000"/>
              <a:headEnd/>
              <a:tailEnd/>
            </a:ln>
          </p:spPr>
          <p:txBody>
            <a:bodyPr>
              <a:spAutoFit/>
            </a:bodyPr>
            <a:lstStyle/>
            <a:p>
              <a:r>
                <a:rPr lang="en-US" sz="4000">
                  <a:latin typeface="Cambria Math" pitchFamily="18" charset="0"/>
                </a:rPr>
                <a:t>Power Ratio = log </a:t>
              </a:r>
              <a:r>
                <a:rPr lang="en-US" sz="4800" baseline="30000">
                  <a:latin typeface="Cambria Math" pitchFamily="18" charset="0"/>
                </a:rPr>
                <a:t>-</a:t>
              </a:r>
              <a:r>
                <a:rPr lang="en-US" sz="4000" baseline="34000">
                  <a:latin typeface="Cambria Math" pitchFamily="18" charset="0"/>
                </a:rPr>
                <a:t>1</a:t>
              </a:r>
              <a:r>
                <a:rPr lang="en-US" sz="4000">
                  <a:latin typeface="Cambria Math" pitchFamily="18" charset="0"/>
                </a:rPr>
                <a:t> </a:t>
              </a:r>
            </a:p>
          </p:txBody>
        </p:sp>
        <p:sp>
          <p:nvSpPr>
            <p:cNvPr id="9" name="Left Bracket 8"/>
            <p:cNvSpPr/>
            <p:nvPr/>
          </p:nvSpPr>
          <p:spPr>
            <a:xfrm>
              <a:off x="7585077" y="2895837"/>
              <a:ext cx="152400" cy="106581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542" name="TextBox 9"/>
            <p:cNvSpPr txBox="1">
              <a:spLocks noChangeArrowheads="1"/>
            </p:cNvSpPr>
            <p:nvPr/>
          </p:nvSpPr>
          <p:spPr bwMode="auto">
            <a:xfrm>
              <a:off x="7696202" y="2721114"/>
              <a:ext cx="1066800" cy="707886"/>
            </a:xfrm>
            <a:prstGeom prst="rect">
              <a:avLst/>
            </a:prstGeom>
            <a:noFill/>
            <a:ln w="9525">
              <a:noFill/>
              <a:miter lim="800000"/>
              <a:headEnd/>
              <a:tailEnd/>
            </a:ln>
          </p:spPr>
          <p:txBody>
            <a:bodyPr>
              <a:spAutoFit/>
            </a:bodyPr>
            <a:lstStyle/>
            <a:p>
              <a:r>
                <a:rPr lang="en-US" sz="4000">
                  <a:latin typeface="Cambria Math" pitchFamily="18" charset="0"/>
                </a:rPr>
                <a:t>dB</a:t>
              </a:r>
            </a:p>
          </p:txBody>
        </p:sp>
        <p:sp>
          <p:nvSpPr>
            <p:cNvPr id="22543" name="TextBox 10"/>
            <p:cNvSpPr txBox="1">
              <a:spLocks noChangeArrowheads="1"/>
            </p:cNvSpPr>
            <p:nvPr/>
          </p:nvSpPr>
          <p:spPr bwMode="auto">
            <a:xfrm>
              <a:off x="7675420" y="3303005"/>
              <a:ext cx="1066800" cy="707886"/>
            </a:xfrm>
            <a:prstGeom prst="rect">
              <a:avLst/>
            </a:prstGeom>
            <a:noFill/>
            <a:ln w="9525">
              <a:noFill/>
              <a:miter lim="800000"/>
              <a:headEnd/>
              <a:tailEnd/>
            </a:ln>
          </p:spPr>
          <p:txBody>
            <a:bodyPr>
              <a:spAutoFit/>
            </a:bodyPr>
            <a:lstStyle/>
            <a:p>
              <a:r>
                <a:rPr lang="en-US" sz="4000">
                  <a:latin typeface="Cambria Math" pitchFamily="18" charset="0"/>
                </a:rPr>
                <a:t>10</a:t>
              </a:r>
            </a:p>
          </p:txBody>
        </p:sp>
        <p:sp>
          <p:nvSpPr>
            <p:cNvPr id="12" name="Left Bracket 11"/>
            <p:cNvSpPr/>
            <p:nvPr/>
          </p:nvSpPr>
          <p:spPr>
            <a:xfrm flipH="1">
              <a:off x="8396290" y="2916486"/>
              <a:ext cx="187325" cy="106740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4" name="Straight Connector 13"/>
            <p:cNvCxnSpPr/>
            <p:nvPr/>
          </p:nvCxnSpPr>
          <p:spPr>
            <a:xfrm>
              <a:off x="7737477" y="3380298"/>
              <a:ext cx="658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a:grpSpLocks/>
          </p:cNvGrpSpPr>
          <p:nvPr/>
        </p:nvGrpSpPr>
        <p:grpSpPr bwMode="auto">
          <a:xfrm>
            <a:off x="381000" y="4148138"/>
            <a:ext cx="5943600" cy="1289050"/>
            <a:chOff x="2819400" y="4375428"/>
            <a:chExt cx="5943602" cy="1289777"/>
          </a:xfrm>
        </p:grpSpPr>
        <p:sp>
          <p:nvSpPr>
            <p:cNvPr id="22534" name="TextBox 14"/>
            <p:cNvSpPr txBox="1">
              <a:spLocks noChangeArrowheads="1"/>
            </p:cNvSpPr>
            <p:nvPr/>
          </p:nvSpPr>
          <p:spPr bwMode="auto">
            <a:xfrm>
              <a:off x="2819400" y="4729371"/>
              <a:ext cx="4800600" cy="707886"/>
            </a:xfrm>
            <a:prstGeom prst="rect">
              <a:avLst/>
            </a:prstGeom>
            <a:noFill/>
            <a:ln w="9525">
              <a:noFill/>
              <a:miter lim="800000"/>
              <a:headEnd/>
              <a:tailEnd/>
            </a:ln>
          </p:spPr>
          <p:txBody>
            <a:bodyPr>
              <a:spAutoFit/>
            </a:bodyPr>
            <a:lstStyle/>
            <a:p>
              <a:r>
                <a:rPr lang="en-US" sz="4000">
                  <a:latin typeface="Cambria Math" pitchFamily="18" charset="0"/>
                </a:rPr>
                <a:t>Voltage Ratio = log </a:t>
              </a:r>
              <a:r>
                <a:rPr lang="en-US" sz="4800" baseline="30000">
                  <a:latin typeface="Cambria Math" pitchFamily="18" charset="0"/>
                </a:rPr>
                <a:t>-</a:t>
              </a:r>
              <a:r>
                <a:rPr lang="en-US" sz="4000" baseline="34000">
                  <a:latin typeface="Cambria Math" pitchFamily="18" charset="0"/>
                </a:rPr>
                <a:t>1</a:t>
              </a:r>
              <a:r>
                <a:rPr lang="en-US" sz="4000">
                  <a:latin typeface="Cambria Math" pitchFamily="18" charset="0"/>
                </a:rPr>
                <a:t> </a:t>
              </a:r>
            </a:p>
          </p:txBody>
        </p:sp>
        <p:sp>
          <p:nvSpPr>
            <p:cNvPr id="16" name="Left Bracket 15"/>
            <p:cNvSpPr/>
            <p:nvPr/>
          </p:nvSpPr>
          <p:spPr>
            <a:xfrm>
              <a:off x="7585077" y="4550151"/>
              <a:ext cx="152400" cy="106581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536" name="TextBox 16"/>
            <p:cNvSpPr txBox="1">
              <a:spLocks noChangeArrowheads="1"/>
            </p:cNvSpPr>
            <p:nvPr/>
          </p:nvSpPr>
          <p:spPr bwMode="auto">
            <a:xfrm>
              <a:off x="7696202" y="4375428"/>
              <a:ext cx="1066800" cy="707886"/>
            </a:xfrm>
            <a:prstGeom prst="rect">
              <a:avLst/>
            </a:prstGeom>
            <a:noFill/>
            <a:ln w="9525">
              <a:noFill/>
              <a:miter lim="800000"/>
              <a:headEnd/>
              <a:tailEnd/>
            </a:ln>
          </p:spPr>
          <p:txBody>
            <a:bodyPr>
              <a:spAutoFit/>
            </a:bodyPr>
            <a:lstStyle/>
            <a:p>
              <a:r>
                <a:rPr lang="en-US" sz="4000">
                  <a:latin typeface="Cambria Math" pitchFamily="18" charset="0"/>
                </a:rPr>
                <a:t>dB</a:t>
              </a:r>
            </a:p>
          </p:txBody>
        </p:sp>
        <p:sp>
          <p:nvSpPr>
            <p:cNvPr id="22537" name="TextBox 17"/>
            <p:cNvSpPr txBox="1">
              <a:spLocks noChangeArrowheads="1"/>
            </p:cNvSpPr>
            <p:nvPr/>
          </p:nvSpPr>
          <p:spPr bwMode="auto">
            <a:xfrm>
              <a:off x="7675420" y="4957319"/>
              <a:ext cx="1066800" cy="707886"/>
            </a:xfrm>
            <a:prstGeom prst="rect">
              <a:avLst/>
            </a:prstGeom>
            <a:noFill/>
            <a:ln w="9525">
              <a:noFill/>
              <a:miter lim="800000"/>
              <a:headEnd/>
              <a:tailEnd/>
            </a:ln>
          </p:spPr>
          <p:txBody>
            <a:bodyPr>
              <a:spAutoFit/>
            </a:bodyPr>
            <a:lstStyle/>
            <a:p>
              <a:r>
                <a:rPr lang="en-US" sz="4000">
                  <a:latin typeface="Cambria Math" pitchFamily="18" charset="0"/>
                </a:rPr>
                <a:t>20</a:t>
              </a:r>
            </a:p>
          </p:txBody>
        </p:sp>
        <p:sp>
          <p:nvSpPr>
            <p:cNvPr id="19" name="Left Bracket 18"/>
            <p:cNvSpPr/>
            <p:nvPr/>
          </p:nvSpPr>
          <p:spPr>
            <a:xfrm flipH="1">
              <a:off x="8396290" y="4570800"/>
              <a:ext cx="187325" cy="106740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20" name="Straight Connector 19"/>
            <p:cNvCxnSpPr/>
            <p:nvPr/>
          </p:nvCxnSpPr>
          <p:spPr>
            <a:xfrm>
              <a:off x="7737477" y="5034612"/>
              <a:ext cx="658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391400" y="2286000"/>
            <a:ext cx="4038600" cy="4093428"/>
          </a:xfrm>
          <a:prstGeom prst="rect">
            <a:avLst/>
          </a:prstGeom>
          <a:solidFill>
            <a:schemeClr val="bg2">
              <a:lumMod val="20000"/>
              <a:lumOff val="80000"/>
            </a:schemeClr>
          </a:solidFill>
          <a:ln>
            <a:solidFill>
              <a:schemeClr val="tx1"/>
            </a:solidFill>
          </a:ln>
        </p:spPr>
        <p:txBody>
          <a:bodyPr>
            <a:spAutoFit/>
          </a:bodyPr>
          <a:lstStyle/>
          <a:p>
            <a:pPr fontAlgn="auto">
              <a:spcBef>
                <a:spcPts val="0"/>
              </a:spcBef>
              <a:spcAft>
                <a:spcPts val="0"/>
              </a:spcAft>
              <a:defRPr/>
            </a:pPr>
            <a:r>
              <a:rPr lang="en-US" sz="2400" dirty="0">
                <a:solidFill>
                  <a:srgbClr val="C00000"/>
                </a:solidFill>
                <a:latin typeface="Arial" panose="020B0604020202020204" pitchFamily="34" charset="0"/>
                <a:cs typeface="Arial" panose="020B0604020202020204" pitchFamily="34" charset="0"/>
              </a:rPr>
              <a:t>Inverse log notes …</a:t>
            </a:r>
          </a:p>
          <a:p>
            <a:pPr fontAlgn="auto">
              <a:spcBef>
                <a:spcPts val="0"/>
              </a:spcBef>
              <a:spcAft>
                <a:spcPts val="0"/>
              </a:spcAft>
              <a:defRPr/>
            </a:pPr>
            <a:r>
              <a:rPr lang="en-US" sz="2400" dirty="0">
                <a:solidFill>
                  <a:srgbClr val="C00000"/>
                </a:solidFill>
                <a:latin typeface="Arial" panose="020B0604020202020204" pitchFamily="34" charset="0"/>
                <a:cs typeface="Arial" panose="020B0604020202020204" pitchFamily="34" charset="0"/>
              </a:rPr>
              <a:t>  (referred to as </a:t>
            </a:r>
            <a:r>
              <a:rPr lang="en-US" sz="2400" i="1" dirty="0">
                <a:solidFill>
                  <a:srgbClr val="C00000"/>
                </a:solidFill>
                <a:latin typeface="Arial" panose="020B0604020202020204" pitchFamily="34" charset="0"/>
                <a:cs typeface="Arial" panose="020B0604020202020204" pitchFamily="34" charset="0"/>
              </a:rPr>
              <a:t>antilog</a:t>
            </a:r>
            <a:r>
              <a:rPr lang="en-US" sz="2400" dirty="0">
                <a:solidFill>
                  <a:srgbClr val="C00000"/>
                </a:solidFill>
                <a:latin typeface="Arial" panose="020B0604020202020204" pitchFamily="34" charset="0"/>
                <a:cs typeface="Arial" panose="020B0604020202020204" pitchFamily="34" charset="0"/>
              </a:rPr>
              <a:t>)</a:t>
            </a:r>
          </a:p>
          <a:p>
            <a:pPr fontAlgn="auto">
              <a:spcBef>
                <a:spcPts val="0"/>
              </a:spcBef>
              <a:spcAft>
                <a:spcPts val="0"/>
              </a:spcAft>
              <a:defRPr/>
            </a:pPr>
            <a:endParaRPr lang="en-US" sz="2400" dirty="0">
              <a:latin typeface="Arial" panose="020B0604020202020204" pitchFamily="34" charset="0"/>
              <a:cs typeface="Arial" panose="020B0604020202020204" pitchFamily="34" charset="0"/>
            </a:endParaRPr>
          </a:p>
          <a:p>
            <a:pPr fontAlgn="auto">
              <a:spcBef>
                <a:spcPts val="0"/>
              </a:spcBef>
              <a:spcAft>
                <a:spcPts val="0"/>
              </a:spcAft>
              <a:defRPr/>
            </a:pPr>
            <a:r>
              <a:rPr lang="en-US" sz="2200" dirty="0">
                <a:latin typeface="Arial" panose="020B0604020202020204" pitchFamily="34" charset="0"/>
                <a:cs typeface="Arial" panose="020B0604020202020204" pitchFamily="34" charset="0"/>
              </a:rPr>
              <a:t>Written as …	log</a:t>
            </a:r>
            <a:r>
              <a:rPr lang="en-US" sz="2200" baseline="-25000" dirty="0">
                <a:latin typeface="Arial" panose="020B0604020202020204" pitchFamily="34" charset="0"/>
                <a:cs typeface="Arial" panose="020B0604020202020204" pitchFamily="34" charset="0"/>
              </a:rPr>
              <a:t>10</a:t>
            </a:r>
            <a:r>
              <a:rPr lang="en-US" sz="2200" baseline="30000" dirty="0">
                <a:latin typeface="Arial" panose="020B0604020202020204" pitchFamily="34" charset="0"/>
                <a:cs typeface="Arial" panose="020B0604020202020204" pitchFamily="34" charset="0"/>
              </a:rPr>
              <a:t>-1</a:t>
            </a:r>
            <a:endParaRPr lang="en-US" sz="2200" dirty="0">
              <a:latin typeface="Arial" panose="020B0604020202020204" pitchFamily="34" charset="0"/>
              <a:cs typeface="Arial" panose="020B0604020202020204" pitchFamily="34" charset="0"/>
            </a:endParaRPr>
          </a:p>
          <a:p>
            <a:pPr fontAlgn="auto">
              <a:spcBef>
                <a:spcPts val="0"/>
              </a:spcBef>
              <a:spcAft>
                <a:spcPts val="0"/>
              </a:spcAft>
              <a:defRPr/>
            </a:pPr>
            <a:endParaRPr lang="en-US" sz="1000" dirty="0">
              <a:latin typeface="Arial" panose="020B0604020202020204" pitchFamily="34" charset="0"/>
              <a:cs typeface="Arial" panose="020B0604020202020204" pitchFamily="34" charset="0"/>
            </a:endParaRPr>
          </a:p>
          <a:p>
            <a:pPr fontAlgn="auto">
              <a:spcBef>
                <a:spcPts val="0"/>
              </a:spcBef>
              <a:spcAft>
                <a:spcPts val="0"/>
              </a:spcAft>
              <a:defRPr/>
            </a:pPr>
            <a:r>
              <a:rPr lang="en-US" sz="2200" dirty="0">
                <a:latin typeface="Arial" panose="020B0604020202020204" pitchFamily="34" charset="0"/>
                <a:cs typeface="Arial" panose="020B0604020202020204" pitchFamily="34" charset="0"/>
              </a:rPr>
              <a:t>	  or …	log</a:t>
            </a:r>
            <a:r>
              <a:rPr lang="en-US" sz="2200" baseline="30000" dirty="0">
                <a:latin typeface="Arial" panose="020B0604020202020204" pitchFamily="34" charset="0"/>
                <a:cs typeface="Arial" panose="020B0604020202020204" pitchFamily="34" charset="0"/>
              </a:rPr>
              <a:t>-1</a:t>
            </a:r>
          </a:p>
          <a:p>
            <a:pPr fontAlgn="auto">
              <a:spcBef>
                <a:spcPts val="0"/>
              </a:spcBef>
              <a:spcAft>
                <a:spcPts val="0"/>
              </a:spcAft>
              <a:defRPr/>
            </a:pPr>
            <a:endParaRPr lang="en-US" sz="2400" dirty="0">
              <a:latin typeface="Arial" panose="020B0604020202020204" pitchFamily="34" charset="0"/>
              <a:cs typeface="Arial" panose="020B0604020202020204" pitchFamily="34" charset="0"/>
            </a:endParaRPr>
          </a:p>
          <a:p>
            <a:pPr fontAlgn="auto">
              <a:spcBef>
                <a:spcPts val="0"/>
              </a:spcBef>
              <a:spcAft>
                <a:spcPts val="0"/>
              </a:spcAft>
              <a:defRPr/>
            </a:pPr>
            <a:r>
              <a:rPr lang="en-US" sz="2200" dirty="0">
                <a:latin typeface="Arial" panose="020B0604020202020204" pitchFamily="34" charset="0"/>
                <a:cs typeface="Arial" panose="020B0604020202020204" pitchFamily="34" charset="0"/>
              </a:rPr>
              <a:t>On scientific calculators …</a:t>
            </a:r>
          </a:p>
          <a:p>
            <a:pPr fontAlgn="auto">
              <a:spcBef>
                <a:spcPts val="0"/>
              </a:spcBef>
              <a:spcAft>
                <a:spcPts val="0"/>
              </a:spcAft>
              <a:defRPr/>
            </a:pPr>
            <a:r>
              <a:rPr lang="en-US" sz="2200" dirty="0">
                <a:latin typeface="Arial" panose="020B0604020202020204" pitchFamily="34" charset="0"/>
                <a:cs typeface="Arial" panose="020B0604020202020204" pitchFamily="34" charset="0"/>
              </a:rPr>
              <a:t>	LOG</a:t>
            </a:r>
            <a:r>
              <a:rPr lang="en-US" sz="2200" baseline="30000" dirty="0">
                <a:latin typeface="Arial" panose="020B0604020202020204" pitchFamily="34" charset="0"/>
                <a:cs typeface="Arial" panose="020B0604020202020204" pitchFamily="34" charset="0"/>
              </a:rPr>
              <a:t>-1</a:t>
            </a:r>
          </a:p>
          <a:p>
            <a:pPr fontAlgn="auto">
              <a:spcBef>
                <a:spcPts val="0"/>
              </a:spcBef>
              <a:spcAft>
                <a:spcPts val="0"/>
              </a:spcAft>
              <a:defRPr/>
            </a:pPr>
            <a:r>
              <a:rPr lang="en-US" sz="2200" dirty="0">
                <a:latin typeface="Arial" panose="020B0604020202020204" pitchFamily="34" charset="0"/>
                <a:cs typeface="Arial" panose="020B0604020202020204" pitchFamily="34" charset="0"/>
              </a:rPr>
              <a:t>	ALOG</a:t>
            </a:r>
          </a:p>
          <a:p>
            <a:pPr fontAlgn="auto">
              <a:spcBef>
                <a:spcPts val="0"/>
              </a:spcBef>
              <a:spcAft>
                <a:spcPts val="0"/>
              </a:spcAft>
              <a:defRPr/>
            </a:pPr>
            <a:r>
              <a:rPr lang="en-US" sz="2200" dirty="0">
                <a:latin typeface="Arial" panose="020B0604020202020204" pitchFamily="34" charset="0"/>
                <a:cs typeface="Arial" panose="020B0604020202020204" pitchFamily="34" charset="0"/>
              </a:rPr>
              <a:t>	10</a:t>
            </a:r>
            <a:r>
              <a:rPr lang="en-US" sz="2200" baseline="30000" dirty="0">
                <a:latin typeface="Arial" panose="020B0604020202020204" pitchFamily="34" charset="0"/>
                <a:cs typeface="Arial" panose="020B0604020202020204" pitchFamily="34" charset="0"/>
              </a:rPr>
              <a:t>X</a:t>
            </a:r>
          </a:p>
          <a:p>
            <a:pPr fontAlgn="auto">
              <a:spcBef>
                <a:spcPts val="0"/>
              </a:spcBef>
              <a:spcAft>
                <a:spcPts val="0"/>
              </a:spcAft>
              <a:defRPr/>
            </a:pPr>
            <a:r>
              <a:rPr lang="en-US" sz="2200" dirty="0">
                <a:latin typeface="Arial" panose="020B0604020202020204" pitchFamily="34" charset="0"/>
                <a:cs typeface="Arial" panose="020B0604020202020204" pitchFamily="34" charset="0"/>
              </a:rPr>
              <a:t>	INV   then   LOG</a:t>
            </a:r>
          </a:p>
        </p:txBody>
      </p:sp>
      <p:sp>
        <p:nvSpPr>
          <p:cNvPr id="22533" name="TextBox 23"/>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EE7A0001-0D45-4099-B95A-D7E266996B36}" type="slidenum">
              <a:rPr lang="en-US" sz="1600">
                <a:solidFill>
                  <a:schemeClr val="bg1"/>
                </a:solidFill>
              </a:rPr>
              <a:pPr algn="r"/>
              <a:t>10</a:t>
            </a:fld>
            <a:endParaRPr lang="en-US" sz="1600">
              <a:solidFill>
                <a:schemeClr val="bg1"/>
              </a:solidFill>
            </a:endParaRPr>
          </a:p>
        </p:txBody>
      </p:sp>
      <p:pic>
        <p:nvPicPr>
          <p:cNvPr id="2" name="Picture 1">
            <a:extLst>
              <a:ext uri="{FF2B5EF4-FFF2-40B4-BE49-F238E27FC236}">
                <a16:creationId xmlns:a16="http://schemas.microsoft.com/office/drawing/2014/main" id="{F6A0594F-5D05-A629-F930-5D74929C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capacitance of three 100-microfarad capacitors connected in series?</a:t>
            </a:r>
          </a:p>
        </p:txBody>
      </p:sp>
      <p:sp>
        <p:nvSpPr>
          <p:cNvPr id="1044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fr-FR" dirty="0">
                <a:latin typeface="Calibri" pitchFamily="34" charset="0"/>
              </a:rPr>
              <a:t>0.33 microfarads</a:t>
            </a:r>
          </a:p>
          <a:p>
            <a:pPr marL="457200" indent="-457200">
              <a:buFont typeface="Times New Roman" pitchFamily="18" charset="0"/>
              <a:buAutoNum type="alphaUcPeriod"/>
            </a:pPr>
            <a:r>
              <a:rPr lang="fr-FR" dirty="0">
                <a:latin typeface="Calibri" pitchFamily="34" charset="0"/>
              </a:rPr>
              <a:t>3.0 microfarads</a:t>
            </a:r>
          </a:p>
          <a:p>
            <a:pPr marL="457200" indent="-457200">
              <a:buFont typeface="Times New Roman" pitchFamily="18" charset="0"/>
              <a:buAutoNum type="alphaUcPeriod"/>
            </a:pPr>
            <a:r>
              <a:rPr lang="fr-FR" dirty="0">
                <a:latin typeface="Calibri" pitchFamily="34" charset="0"/>
              </a:rPr>
              <a:t>33.3 microfarads</a:t>
            </a:r>
          </a:p>
          <a:p>
            <a:pPr marL="457200" indent="-457200">
              <a:buFont typeface="Times New Roman" pitchFamily="18" charset="0"/>
              <a:buAutoNum type="alphaUcPeriod"/>
            </a:pPr>
            <a:r>
              <a:rPr lang="fr-FR" dirty="0">
                <a:latin typeface="Calibri" pitchFamily="34" charset="0"/>
              </a:rPr>
              <a:t>300 microfarads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G5C09 (C) Page 4-18</a:t>
            </a:r>
            <a:endParaRPr lang="en-US" sz="1600" b="1" dirty="0">
              <a:solidFill>
                <a:srgbClr val="23408E"/>
              </a:solidFill>
            </a:endParaRPr>
          </a:p>
        </p:txBody>
      </p:sp>
      <p:sp>
        <p:nvSpPr>
          <p:cNvPr id="2" name="TextBox 1">
            <a:extLst>
              <a:ext uri="{FF2B5EF4-FFF2-40B4-BE49-F238E27FC236}">
                <a16:creationId xmlns:a16="http://schemas.microsoft.com/office/drawing/2014/main" id="{8A3EDDE4-21E8-86E9-B657-0C95B76EB14B}"/>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100</a:t>
            </a:fld>
            <a:endParaRPr lang="en-US" sz="1200" b="1" dirty="0">
              <a:solidFill>
                <a:srgbClr val="23408E"/>
              </a:solidFill>
            </a:endParaRPr>
          </a:p>
        </p:txBody>
      </p:sp>
      <p:pic>
        <p:nvPicPr>
          <p:cNvPr id="3" name="Picture 2">
            <a:extLst>
              <a:ext uri="{FF2B5EF4-FFF2-40B4-BE49-F238E27FC236}">
                <a16:creationId xmlns:a16="http://schemas.microsoft.com/office/drawing/2014/main" id="{4BD24996-64FC-440C-5FF4-509D14192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inductance of three 10-millihenry inductors connected in parallel?</a:t>
            </a:r>
          </a:p>
        </p:txBody>
      </p:sp>
      <p:sp>
        <p:nvSpPr>
          <p:cNvPr id="10547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fr-FR" dirty="0">
                <a:latin typeface="Calibri" pitchFamily="34" charset="0"/>
              </a:rPr>
              <a:t>0.30 henries</a:t>
            </a:r>
          </a:p>
          <a:p>
            <a:pPr marL="457200" indent="-457200">
              <a:buFont typeface="Times New Roman" pitchFamily="18" charset="0"/>
              <a:buAutoNum type="alphaUcPeriod"/>
            </a:pPr>
            <a:r>
              <a:rPr lang="fr-FR" dirty="0">
                <a:latin typeface="Calibri" pitchFamily="34" charset="0"/>
              </a:rPr>
              <a:t>3.3 henries</a:t>
            </a:r>
          </a:p>
          <a:p>
            <a:pPr marL="457200" indent="-457200">
              <a:buFont typeface="Times New Roman" pitchFamily="18" charset="0"/>
              <a:buAutoNum type="alphaUcPeriod"/>
            </a:pPr>
            <a:r>
              <a:rPr lang="fr-FR" dirty="0">
                <a:latin typeface="Calibri" pitchFamily="34" charset="0"/>
              </a:rPr>
              <a:t>3.3 millihenries</a:t>
            </a:r>
          </a:p>
          <a:p>
            <a:pPr marL="457200" indent="-457200">
              <a:buFont typeface="Times New Roman" pitchFamily="18" charset="0"/>
              <a:buAutoNum type="alphaUcPeriod"/>
            </a:pPr>
            <a:r>
              <a:rPr lang="fr-FR" dirty="0">
                <a:latin typeface="Calibri" pitchFamily="34" charset="0"/>
              </a:rPr>
              <a:t>30 millihenries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G5C10 (C) Page 4-18</a:t>
            </a:r>
            <a:endParaRPr lang="en-US" sz="1600" b="1" dirty="0">
              <a:solidFill>
                <a:srgbClr val="23408E"/>
              </a:solidFill>
            </a:endParaRPr>
          </a:p>
        </p:txBody>
      </p:sp>
      <p:sp>
        <p:nvSpPr>
          <p:cNvPr id="2" name="TextBox 1">
            <a:extLst>
              <a:ext uri="{FF2B5EF4-FFF2-40B4-BE49-F238E27FC236}">
                <a16:creationId xmlns:a16="http://schemas.microsoft.com/office/drawing/2014/main" id="{DFE61608-0071-AABF-1D41-040233F22B5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101</a:t>
            </a:fld>
            <a:endParaRPr lang="en-US" sz="1200" b="1" dirty="0">
              <a:solidFill>
                <a:srgbClr val="23408E"/>
              </a:solidFill>
            </a:endParaRPr>
          </a:p>
        </p:txBody>
      </p:sp>
      <p:pic>
        <p:nvPicPr>
          <p:cNvPr id="3" name="Picture 2">
            <a:extLst>
              <a:ext uri="{FF2B5EF4-FFF2-40B4-BE49-F238E27FC236}">
                <a16:creationId xmlns:a16="http://schemas.microsoft.com/office/drawing/2014/main" id="{F1FB74BF-F4A0-93A2-D7B9-69D35E990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inductance of a circuit with a 20-millihenry inductor connected in series with a 50-millihenry inductor?</a:t>
            </a:r>
          </a:p>
        </p:txBody>
      </p:sp>
      <p:sp>
        <p:nvSpPr>
          <p:cNvPr id="10649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e-DE" dirty="0">
                <a:latin typeface="Calibri" pitchFamily="34" charset="0"/>
              </a:rPr>
              <a:t>7 millihenries</a:t>
            </a:r>
          </a:p>
          <a:p>
            <a:pPr marL="457200" indent="-457200">
              <a:buFont typeface="Times New Roman" pitchFamily="18" charset="0"/>
              <a:buAutoNum type="alphaUcPeriod"/>
            </a:pPr>
            <a:r>
              <a:rPr lang="de-DE" dirty="0">
                <a:latin typeface="Calibri" pitchFamily="34" charset="0"/>
              </a:rPr>
              <a:t>14.3 millihenries</a:t>
            </a:r>
          </a:p>
          <a:p>
            <a:pPr marL="457200" indent="-457200">
              <a:buFont typeface="Times New Roman" pitchFamily="18" charset="0"/>
              <a:buAutoNum type="alphaUcPeriod"/>
            </a:pPr>
            <a:r>
              <a:rPr lang="de-DE" dirty="0">
                <a:latin typeface="Calibri" pitchFamily="34" charset="0"/>
              </a:rPr>
              <a:t>70 millihenries</a:t>
            </a:r>
          </a:p>
          <a:p>
            <a:pPr marL="457200" indent="-457200">
              <a:buFont typeface="Times New Roman" pitchFamily="18" charset="0"/>
              <a:buAutoNum type="alphaUcPeriod"/>
            </a:pPr>
            <a:r>
              <a:rPr lang="de-DE" dirty="0">
                <a:latin typeface="Calibri" pitchFamily="34" charset="0"/>
              </a:rPr>
              <a:t>1,000 millihenries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G5C11 (C) Page 4-18</a:t>
            </a:r>
            <a:endParaRPr lang="en-US" sz="1600" b="1" dirty="0">
              <a:solidFill>
                <a:srgbClr val="23408E"/>
              </a:solidFill>
            </a:endParaRPr>
          </a:p>
        </p:txBody>
      </p:sp>
      <p:sp>
        <p:nvSpPr>
          <p:cNvPr id="2" name="TextBox 1">
            <a:extLst>
              <a:ext uri="{FF2B5EF4-FFF2-40B4-BE49-F238E27FC236}">
                <a16:creationId xmlns:a16="http://schemas.microsoft.com/office/drawing/2014/main" id="{51622AAC-0336-0951-3FF5-44FBC4630BD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102</a:t>
            </a:fld>
            <a:endParaRPr lang="en-US" sz="1200" b="1" dirty="0">
              <a:solidFill>
                <a:srgbClr val="23408E"/>
              </a:solidFill>
            </a:endParaRPr>
          </a:p>
        </p:txBody>
      </p:sp>
      <p:pic>
        <p:nvPicPr>
          <p:cNvPr id="3" name="Picture 2">
            <a:extLst>
              <a:ext uri="{FF2B5EF4-FFF2-40B4-BE49-F238E27FC236}">
                <a16:creationId xmlns:a16="http://schemas.microsoft.com/office/drawing/2014/main" id="{FFA0B802-E968-8580-1652-F8231A7D7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capacitance of a 20-microfarad capacitor connected in series with a 50-microfarad capacitor?</a:t>
            </a:r>
          </a:p>
        </p:txBody>
      </p:sp>
      <p:sp>
        <p:nvSpPr>
          <p:cNvPr id="1075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fr-FR" dirty="0">
                <a:latin typeface="Calibri" pitchFamily="34" charset="0"/>
              </a:rPr>
              <a:t>0.07 microfarads</a:t>
            </a:r>
          </a:p>
          <a:p>
            <a:pPr marL="457200" indent="-457200">
              <a:buFont typeface="Times New Roman" pitchFamily="18" charset="0"/>
              <a:buAutoNum type="alphaUcPeriod"/>
            </a:pPr>
            <a:r>
              <a:rPr lang="fr-FR" dirty="0">
                <a:latin typeface="Calibri" pitchFamily="34" charset="0"/>
              </a:rPr>
              <a:t>14.3 microfarads</a:t>
            </a:r>
          </a:p>
          <a:p>
            <a:pPr marL="457200" indent="-457200">
              <a:buFont typeface="Times New Roman" pitchFamily="18" charset="0"/>
              <a:buAutoNum type="alphaUcPeriod"/>
            </a:pPr>
            <a:r>
              <a:rPr lang="fr-FR" dirty="0">
                <a:latin typeface="Calibri" pitchFamily="34" charset="0"/>
              </a:rPr>
              <a:t>70 microfarads</a:t>
            </a:r>
          </a:p>
          <a:p>
            <a:pPr marL="457200" indent="-457200">
              <a:buFont typeface="Times New Roman" pitchFamily="18" charset="0"/>
              <a:buAutoNum type="alphaUcPeriod"/>
            </a:pPr>
            <a:r>
              <a:rPr lang="fr-FR" dirty="0">
                <a:latin typeface="Calibri" pitchFamily="34" charset="0"/>
              </a:rPr>
              <a:t>1,000 microfarads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G5C12 (B) Page 4-19</a:t>
            </a:r>
            <a:endParaRPr lang="en-US" sz="1600" b="1" dirty="0">
              <a:solidFill>
                <a:srgbClr val="23408E"/>
              </a:solidFill>
            </a:endParaRPr>
          </a:p>
        </p:txBody>
      </p:sp>
      <p:sp>
        <p:nvSpPr>
          <p:cNvPr id="2" name="TextBox 1">
            <a:extLst>
              <a:ext uri="{FF2B5EF4-FFF2-40B4-BE49-F238E27FC236}">
                <a16:creationId xmlns:a16="http://schemas.microsoft.com/office/drawing/2014/main" id="{2B482696-4D4E-5952-F006-9C22B32E727F}"/>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103</a:t>
            </a:fld>
            <a:endParaRPr lang="en-US" sz="1200" b="1" dirty="0">
              <a:solidFill>
                <a:srgbClr val="23408E"/>
              </a:solidFill>
            </a:endParaRPr>
          </a:p>
        </p:txBody>
      </p:sp>
      <p:pic>
        <p:nvPicPr>
          <p:cNvPr id="3" name="Picture 2">
            <a:extLst>
              <a:ext uri="{FF2B5EF4-FFF2-40B4-BE49-F238E27FC236}">
                <a16:creationId xmlns:a16="http://schemas.microsoft.com/office/drawing/2014/main" id="{FEBF4157-13AD-2123-00D7-B114DA483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components should be added to a capacitor to increase the capacitance?</a:t>
            </a:r>
          </a:p>
        </p:txBody>
      </p:sp>
      <p:sp>
        <p:nvSpPr>
          <p:cNvPr id="10854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An inductor in series</a:t>
            </a:r>
          </a:p>
          <a:p>
            <a:pPr marL="457200" indent="-457200">
              <a:buFont typeface="Times New Roman" pitchFamily="18" charset="0"/>
              <a:buAutoNum type="alphaUcPeriod"/>
            </a:pPr>
            <a:r>
              <a:rPr lang="en-US" dirty="0">
                <a:latin typeface="Calibri" pitchFamily="34" charset="0"/>
              </a:rPr>
              <a:t>An inductor in parallel</a:t>
            </a:r>
          </a:p>
          <a:p>
            <a:pPr marL="457200" indent="-457200">
              <a:buFont typeface="Times New Roman" pitchFamily="18" charset="0"/>
              <a:buAutoNum type="alphaUcPeriod"/>
            </a:pPr>
            <a:r>
              <a:rPr lang="en-US" dirty="0">
                <a:latin typeface="Calibri" pitchFamily="34" charset="0"/>
              </a:rPr>
              <a:t>A capacitor in parallel</a:t>
            </a:r>
          </a:p>
          <a:p>
            <a:pPr marL="457200" indent="-457200">
              <a:buFont typeface="Times New Roman" pitchFamily="18" charset="0"/>
              <a:buAutoNum type="alphaUcPeriod"/>
            </a:pPr>
            <a:r>
              <a:rPr lang="en-US" dirty="0">
                <a:latin typeface="Calibri" pitchFamily="34" charset="0"/>
              </a:rPr>
              <a:t>A capacitor in series</a:t>
            </a:r>
            <a:endParaRPr lang="pt-BR" dirty="0">
              <a:latin typeface="Calibri" pitchFamily="34" charset="0"/>
            </a:endParaRPr>
          </a:p>
        </p:txBody>
      </p:sp>
      <p:sp>
        <p:nvSpPr>
          <p:cNvPr id="5" name="TextBox 4"/>
          <p:cNvSpPr txBox="1">
            <a:spLocks noChangeArrowheads="1"/>
          </p:cNvSpPr>
          <p:nvPr/>
        </p:nvSpPr>
        <p:spPr bwMode="auto">
          <a:xfrm>
            <a:off x="0" y="6477000"/>
            <a:ext cx="8001000" cy="338554"/>
          </a:xfrm>
          <a:prstGeom prst="rect">
            <a:avLst/>
          </a:prstGeom>
          <a:noFill/>
          <a:ln w="9525">
            <a:noFill/>
            <a:miter lim="800000"/>
            <a:headEnd/>
            <a:tailEnd/>
          </a:ln>
        </p:spPr>
        <p:txBody>
          <a:bodyPr>
            <a:spAutoFit/>
          </a:bodyPr>
          <a:lstStyle/>
          <a:p>
            <a:r>
              <a:rPr lang="pt-BR" sz="1600" b="1" dirty="0">
                <a:solidFill>
                  <a:srgbClr val="23408E"/>
                </a:solidFill>
              </a:rPr>
              <a:t>G5C13 (C) Page 4-17</a:t>
            </a:r>
            <a:endParaRPr lang="en-US" sz="1600" b="1" dirty="0">
              <a:solidFill>
                <a:srgbClr val="23408E"/>
              </a:solidFill>
            </a:endParaRPr>
          </a:p>
        </p:txBody>
      </p:sp>
      <p:sp>
        <p:nvSpPr>
          <p:cNvPr id="2" name="TextBox 1">
            <a:extLst>
              <a:ext uri="{FF2B5EF4-FFF2-40B4-BE49-F238E27FC236}">
                <a16:creationId xmlns:a16="http://schemas.microsoft.com/office/drawing/2014/main" id="{066B992B-8DE2-3A0A-C525-1725E571B42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104</a:t>
            </a:fld>
            <a:endParaRPr lang="en-US" sz="1200" b="1" dirty="0">
              <a:solidFill>
                <a:srgbClr val="23408E"/>
              </a:solidFill>
            </a:endParaRPr>
          </a:p>
        </p:txBody>
      </p:sp>
      <p:pic>
        <p:nvPicPr>
          <p:cNvPr id="3" name="Picture 2">
            <a:extLst>
              <a:ext uri="{FF2B5EF4-FFF2-40B4-BE49-F238E27FC236}">
                <a16:creationId xmlns:a16="http://schemas.microsoft.com/office/drawing/2014/main" id="{8187F475-9297-3331-D5D3-DF657DBA7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components should be added to an inductor to increase the inductance?</a:t>
            </a:r>
          </a:p>
        </p:txBody>
      </p:sp>
      <p:sp>
        <p:nvSpPr>
          <p:cNvPr id="11059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A capacitor in series</a:t>
            </a:r>
          </a:p>
          <a:p>
            <a:pPr marL="457200" indent="-457200">
              <a:buFont typeface="Times New Roman" pitchFamily="18" charset="0"/>
              <a:buAutoNum type="alphaUcPeriod"/>
            </a:pPr>
            <a:r>
              <a:rPr lang="en-US">
                <a:latin typeface="Calibri" pitchFamily="34" charset="0"/>
              </a:rPr>
              <a:t>A resistor in parallel</a:t>
            </a:r>
          </a:p>
          <a:p>
            <a:pPr marL="457200" indent="-457200">
              <a:buFont typeface="Times New Roman" pitchFamily="18" charset="0"/>
              <a:buAutoNum type="alphaUcPeriod"/>
            </a:pPr>
            <a:r>
              <a:rPr lang="en-US">
                <a:latin typeface="Calibri" pitchFamily="34" charset="0"/>
              </a:rPr>
              <a:t>An inductor in parallel</a:t>
            </a:r>
          </a:p>
          <a:p>
            <a:pPr marL="457200" indent="-457200">
              <a:buFont typeface="Times New Roman" pitchFamily="18" charset="0"/>
              <a:buAutoNum type="alphaUcPeriod"/>
            </a:pPr>
            <a:r>
              <a:rPr lang="en-US">
                <a:latin typeface="Calibri" pitchFamily="34" charset="0"/>
              </a:rPr>
              <a:t>An inductor in series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G5C14 (D) Page 4-17</a:t>
            </a:r>
            <a:endParaRPr lang="en-US" sz="1600" b="1" dirty="0">
              <a:solidFill>
                <a:srgbClr val="23408E"/>
              </a:solidFill>
            </a:endParaRPr>
          </a:p>
        </p:txBody>
      </p:sp>
      <p:sp>
        <p:nvSpPr>
          <p:cNvPr id="2" name="TextBox 1">
            <a:extLst>
              <a:ext uri="{FF2B5EF4-FFF2-40B4-BE49-F238E27FC236}">
                <a16:creationId xmlns:a16="http://schemas.microsoft.com/office/drawing/2014/main" id="{8B947833-870A-38D5-D3E3-446B3C778F44}"/>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105</a:t>
            </a:fld>
            <a:endParaRPr lang="en-US" sz="1200" b="1" dirty="0">
              <a:solidFill>
                <a:srgbClr val="23408E"/>
              </a:solidFill>
            </a:endParaRPr>
          </a:p>
        </p:txBody>
      </p:sp>
      <p:pic>
        <p:nvPicPr>
          <p:cNvPr id="3" name="Picture 2">
            <a:extLst>
              <a:ext uri="{FF2B5EF4-FFF2-40B4-BE49-F238E27FC236}">
                <a16:creationId xmlns:a16="http://schemas.microsoft.com/office/drawing/2014/main" id="{D29242FC-2372-9BB6-991C-628F7534C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bwMode="auto">
          <a:xfrm>
            <a:off x="457200" y="31242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END OF CHAPTER 4 PART 1 of 3</a:t>
            </a:r>
          </a:p>
        </p:txBody>
      </p:sp>
      <p:pic>
        <p:nvPicPr>
          <p:cNvPr id="2" name="Picture 1">
            <a:extLst>
              <a:ext uri="{FF2B5EF4-FFF2-40B4-BE49-F238E27FC236}">
                <a16:creationId xmlns:a16="http://schemas.microsoft.com/office/drawing/2014/main" id="{968BE15B-31FE-D228-ED8B-629026153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0103386-1A88-A5E1-ECD8-EB051B2FF8B0}"/>
              </a:ext>
            </a:extLst>
          </p:cNvPr>
          <p:cNvSpPr txBox="1"/>
          <p:nvPr/>
        </p:nvSpPr>
        <p:spPr>
          <a:xfrm>
            <a:off x="1752600" y="20574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5D83193-48EC-354E-65DF-FAA8B0D2D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51416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E1AB-9708-1276-A535-319F5CE3BB5F}"/>
              </a:ext>
            </a:extLst>
          </p:cNvPr>
          <p:cNvSpPr>
            <a:spLocks noGrp="1"/>
          </p:cNvSpPr>
          <p:nvPr>
            <p:ph type="title"/>
          </p:nvPr>
        </p:nvSpPr>
        <p:spPr/>
        <p:txBody>
          <a:bodyPr/>
          <a:lstStyle/>
          <a:p>
            <a:r>
              <a:rPr lang="en-US" dirty="0"/>
              <a:t>Example Power &amp; Voltage Ratio Calculations</a:t>
            </a:r>
          </a:p>
        </p:txBody>
      </p:sp>
      <p:sp>
        <p:nvSpPr>
          <p:cNvPr id="4" name="TextBox 3">
            <a:extLst>
              <a:ext uri="{FF2B5EF4-FFF2-40B4-BE49-F238E27FC236}">
                <a16:creationId xmlns:a16="http://schemas.microsoft.com/office/drawing/2014/main" id="{B9E32286-D2FA-517B-9A39-CCF42F2DE10A}"/>
              </a:ext>
            </a:extLst>
          </p:cNvPr>
          <p:cNvSpPr txBox="1"/>
          <p:nvPr/>
        </p:nvSpPr>
        <p:spPr>
          <a:xfrm>
            <a:off x="1600200" y="2819400"/>
            <a:ext cx="8305800" cy="523220"/>
          </a:xfrm>
          <a:prstGeom prst="rect">
            <a:avLst/>
          </a:prstGeom>
          <a:noFill/>
        </p:spPr>
        <p:txBody>
          <a:bodyPr wrap="square" rtlCol="0">
            <a:spAutoFit/>
          </a:bodyPr>
          <a:lstStyle/>
          <a:p>
            <a:r>
              <a:rPr lang="en-US" sz="2800" dirty="0">
                <a:latin typeface="Cambria Math" panose="02040503050406030204" pitchFamily="18" charset="0"/>
                <a:ea typeface="Cambria Math" panose="02040503050406030204" pitchFamily="18" charset="0"/>
              </a:rPr>
              <a:t>Power ratio of 9 dB = log</a:t>
            </a:r>
            <a:r>
              <a:rPr lang="en-US" sz="2800" baseline="30000" dirty="0">
                <a:latin typeface="Cambria Math" panose="02040503050406030204" pitchFamily="18" charset="0"/>
                <a:ea typeface="Cambria Math" panose="02040503050406030204" pitchFamily="18" charset="0"/>
              </a:rPr>
              <a:t>–1</a:t>
            </a:r>
            <a:r>
              <a:rPr lang="en-US" sz="2800" dirty="0">
                <a:latin typeface="Cambria Math" panose="02040503050406030204" pitchFamily="18" charset="0"/>
                <a:ea typeface="Cambria Math" panose="02040503050406030204" pitchFamily="18" charset="0"/>
              </a:rPr>
              <a:t>(9/10) = log</a:t>
            </a:r>
            <a:r>
              <a:rPr lang="en-US" sz="2800" baseline="30000" dirty="0">
                <a:latin typeface="Cambria Math" panose="02040503050406030204" pitchFamily="18" charset="0"/>
                <a:ea typeface="Cambria Math" panose="02040503050406030204" pitchFamily="18" charset="0"/>
              </a:rPr>
              <a:t>–1</a:t>
            </a:r>
            <a:r>
              <a:rPr lang="en-US" sz="2800" dirty="0">
                <a:latin typeface="Cambria Math" panose="02040503050406030204" pitchFamily="18" charset="0"/>
                <a:ea typeface="Cambria Math" panose="02040503050406030204" pitchFamily="18" charset="0"/>
              </a:rPr>
              <a:t>(0.9) = 8</a:t>
            </a:r>
          </a:p>
        </p:txBody>
      </p:sp>
      <p:sp>
        <p:nvSpPr>
          <p:cNvPr id="5" name="Rectangle 1">
            <a:extLst>
              <a:ext uri="{FF2B5EF4-FFF2-40B4-BE49-F238E27FC236}">
                <a16:creationId xmlns:a16="http://schemas.microsoft.com/office/drawing/2014/main" id="{86775E7A-DF46-AA5D-552D-213D486DE9C5}"/>
              </a:ext>
            </a:extLst>
          </p:cNvPr>
          <p:cNvSpPr>
            <a:spLocks noChangeArrowheads="1"/>
          </p:cNvSpPr>
          <p:nvPr/>
        </p:nvSpPr>
        <p:spPr bwMode="auto">
          <a:xfrm>
            <a:off x="0" y="-735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818BFDFA-9EDE-3ED7-CA5B-E87B1BB56D80}"/>
              </a:ext>
            </a:extLst>
          </p:cNvPr>
          <p:cNvSpPr txBox="1"/>
          <p:nvPr/>
        </p:nvSpPr>
        <p:spPr>
          <a:xfrm>
            <a:off x="1586144" y="4113818"/>
            <a:ext cx="9005656" cy="523220"/>
          </a:xfrm>
          <a:prstGeom prst="rect">
            <a:avLst/>
          </a:prstGeom>
          <a:noFill/>
        </p:spPr>
        <p:txBody>
          <a:bodyPr wrap="square" rtlCol="0">
            <a:spAutoFit/>
          </a:bodyPr>
          <a:lstStyle/>
          <a:p>
            <a:r>
              <a:rPr lang="en-US" sz="2800" dirty="0">
                <a:latin typeface="Cambria Math" panose="02040503050406030204" pitchFamily="18" charset="0"/>
                <a:ea typeface="Cambria Math" panose="02040503050406030204" pitchFamily="18" charset="0"/>
              </a:rPr>
              <a:t>Voltage ratio of 32 dB = log</a:t>
            </a:r>
            <a:r>
              <a:rPr lang="en-US" sz="2800" baseline="30000" dirty="0">
                <a:latin typeface="Cambria Math" panose="02040503050406030204" pitchFamily="18" charset="0"/>
                <a:ea typeface="Cambria Math" panose="02040503050406030204" pitchFamily="18" charset="0"/>
              </a:rPr>
              <a:t>–1</a:t>
            </a:r>
            <a:r>
              <a:rPr lang="en-US" sz="2800" dirty="0">
                <a:latin typeface="Cambria Math" panose="02040503050406030204" pitchFamily="18" charset="0"/>
                <a:ea typeface="Cambria Math" panose="02040503050406030204" pitchFamily="18" charset="0"/>
              </a:rPr>
              <a:t>(32/20) = log</a:t>
            </a:r>
            <a:r>
              <a:rPr lang="en-US" sz="2800" baseline="30000" dirty="0">
                <a:latin typeface="Cambria Math" panose="02040503050406030204" pitchFamily="18" charset="0"/>
                <a:ea typeface="Cambria Math" panose="02040503050406030204" pitchFamily="18" charset="0"/>
              </a:rPr>
              <a:t>–1</a:t>
            </a:r>
            <a:r>
              <a:rPr lang="en-US" sz="2800" dirty="0">
                <a:latin typeface="Cambria Math" panose="02040503050406030204" pitchFamily="18" charset="0"/>
                <a:ea typeface="Cambria Math" panose="02040503050406030204" pitchFamily="18" charset="0"/>
              </a:rPr>
              <a:t>(1.6) = 40</a:t>
            </a:r>
          </a:p>
        </p:txBody>
      </p:sp>
      <p:sp>
        <p:nvSpPr>
          <p:cNvPr id="7" name="Rectangle 1">
            <a:extLst>
              <a:ext uri="{FF2B5EF4-FFF2-40B4-BE49-F238E27FC236}">
                <a16:creationId xmlns:a16="http://schemas.microsoft.com/office/drawing/2014/main" id="{E8DEFC80-B71F-DC4C-58D2-9D323DE3818C}"/>
              </a:ext>
            </a:extLst>
          </p:cNvPr>
          <p:cNvSpPr>
            <a:spLocks noChangeArrowheads="1"/>
          </p:cNvSpPr>
          <p:nvPr/>
        </p:nvSpPr>
        <p:spPr bwMode="auto">
          <a:xfrm>
            <a:off x="-17755" y="6507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B6489B40-949A-7CD7-7B93-70D9E6B77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4031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Useful Power vs. dB Value to Remember</a:t>
            </a:r>
          </a:p>
        </p:txBody>
      </p:sp>
      <p:sp>
        <p:nvSpPr>
          <p:cNvPr id="3" name="TextBox 2"/>
          <p:cNvSpPr txBox="1">
            <a:spLocks noChangeArrowheads="1"/>
          </p:cNvSpPr>
          <p:nvPr/>
        </p:nvSpPr>
        <p:spPr bwMode="auto">
          <a:xfrm>
            <a:off x="457200" y="2362200"/>
            <a:ext cx="10972800" cy="523875"/>
          </a:xfrm>
          <a:prstGeom prst="rect">
            <a:avLst/>
          </a:prstGeom>
          <a:noFill/>
          <a:ln w="9525">
            <a:noFill/>
            <a:miter lim="800000"/>
            <a:headEnd/>
            <a:tailEnd/>
          </a:ln>
        </p:spPr>
        <p:txBody>
          <a:bodyPr>
            <a:spAutoFit/>
          </a:bodyPr>
          <a:lstStyle/>
          <a:p>
            <a:r>
              <a:rPr lang="en-US" sz="2800">
                <a:solidFill>
                  <a:srgbClr val="C00000"/>
                </a:solidFill>
              </a:rPr>
              <a:t>If  you double the power (or cut it in half), there’s a 3 dB change …</a:t>
            </a:r>
          </a:p>
        </p:txBody>
      </p:sp>
      <p:grpSp>
        <p:nvGrpSpPr>
          <p:cNvPr id="12" name="Group 11"/>
          <p:cNvGrpSpPr>
            <a:grpSpLocks/>
          </p:cNvGrpSpPr>
          <p:nvPr/>
        </p:nvGrpSpPr>
        <p:grpSpPr bwMode="auto">
          <a:xfrm>
            <a:off x="609600" y="3206750"/>
            <a:ext cx="10591800" cy="1131888"/>
            <a:chOff x="609600" y="3207320"/>
            <a:chExt cx="10591800" cy="1131251"/>
          </a:xfrm>
        </p:grpSpPr>
        <p:sp>
          <p:nvSpPr>
            <p:cNvPr id="23557" name="TextBox 3"/>
            <p:cNvSpPr txBox="1">
              <a:spLocks noChangeArrowheads="1"/>
            </p:cNvSpPr>
            <p:nvPr/>
          </p:nvSpPr>
          <p:spPr bwMode="auto">
            <a:xfrm>
              <a:off x="609600" y="3429000"/>
              <a:ext cx="3048000" cy="646331"/>
            </a:xfrm>
            <a:prstGeom prst="rect">
              <a:avLst/>
            </a:prstGeom>
            <a:noFill/>
            <a:ln w="9525">
              <a:noFill/>
              <a:miter lim="800000"/>
              <a:headEnd/>
              <a:tailEnd/>
            </a:ln>
          </p:spPr>
          <p:txBody>
            <a:bodyPr>
              <a:spAutoFit/>
            </a:bodyPr>
            <a:lstStyle/>
            <a:p>
              <a:r>
                <a:rPr lang="en-US" sz="3600">
                  <a:latin typeface="Cambria Math" pitchFamily="18" charset="0"/>
                </a:rPr>
                <a:t>dB = 10 log</a:t>
              </a:r>
              <a:r>
                <a:rPr lang="en-US" sz="3600" baseline="-25000">
                  <a:latin typeface="Cambria Math" pitchFamily="18" charset="0"/>
                </a:rPr>
                <a:t>10</a:t>
              </a:r>
              <a:r>
                <a:rPr lang="en-US" sz="3600">
                  <a:latin typeface="Cambria Math" pitchFamily="18" charset="0"/>
                </a:rPr>
                <a:t> </a:t>
              </a:r>
            </a:p>
          </p:txBody>
        </p:sp>
        <p:sp>
          <p:nvSpPr>
            <p:cNvPr id="5" name="Left Bracket 4"/>
            <p:cNvSpPr/>
            <p:nvPr/>
          </p:nvSpPr>
          <p:spPr>
            <a:xfrm>
              <a:off x="3429000" y="3353288"/>
              <a:ext cx="46038" cy="91388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3559" name="TextBox 5"/>
            <p:cNvSpPr txBox="1">
              <a:spLocks noChangeArrowheads="1"/>
            </p:cNvSpPr>
            <p:nvPr/>
          </p:nvSpPr>
          <p:spPr bwMode="auto">
            <a:xfrm>
              <a:off x="3519050" y="3207320"/>
              <a:ext cx="563881" cy="646331"/>
            </a:xfrm>
            <a:prstGeom prst="rect">
              <a:avLst/>
            </a:prstGeom>
            <a:noFill/>
            <a:ln w="9525">
              <a:noFill/>
              <a:miter lim="800000"/>
              <a:headEnd/>
              <a:tailEnd/>
            </a:ln>
          </p:spPr>
          <p:txBody>
            <a:bodyPr>
              <a:spAutoFit/>
            </a:bodyPr>
            <a:lstStyle/>
            <a:p>
              <a:r>
                <a:rPr lang="en-US" sz="3600">
                  <a:latin typeface="Cambria Math" pitchFamily="18" charset="0"/>
                </a:rPr>
                <a:t>2</a:t>
              </a:r>
            </a:p>
          </p:txBody>
        </p:sp>
        <p:sp>
          <p:nvSpPr>
            <p:cNvPr id="23560" name="TextBox 6"/>
            <p:cNvSpPr txBox="1">
              <a:spLocks noChangeArrowheads="1"/>
            </p:cNvSpPr>
            <p:nvPr/>
          </p:nvSpPr>
          <p:spPr bwMode="auto">
            <a:xfrm>
              <a:off x="3519045" y="3692240"/>
              <a:ext cx="563881" cy="646331"/>
            </a:xfrm>
            <a:prstGeom prst="rect">
              <a:avLst/>
            </a:prstGeom>
            <a:noFill/>
            <a:ln w="9525">
              <a:noFill/>
              <a:miter lim="800000"/>
              <a:headEnd/>
              <a:tailEnd/>
            </a:ln>
          </p:spPr>
          <p:txBody>
            <a:bodyPr>
              <a:spAutoFit/>
            </a:bodyPr>
            <a:lstStyle/>
            <a:p>
              <a:r>
                <a:rPr lang="en-US" sz="3600">
                  <a:latin typeface="Cambria Math" pitchFamily="18" charset="0"/>
                </a:rPr>
                <a:t>1</a:t>
              </a:r>
            </a:p>
          </p:txBody>
        </p:sp>
        <p:sp>
          <p:nvSpPr>
            <p:cNvPr id="8" name="Left Bracket 7"/>
            <p:cNvSpPr/>
            <p:nvPr/>
          </p:nvSpPr>
          <p:spPr>
            <a:xfrm rot="10800000">
              <a:off x="4021138" y="3381847"/>
              <a:ext cx="46037" cy="91547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3505200" y="3810231"/>
              <a:ext cx="501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63" name="TextBox 10"/>
            <p:cNvSpPr txBox="1">
              <a:spLocks noChangeArrowheads="1"/>
            </p:cNvSpPr>
            <p:nvPr/>
          </p:nvSpPr>
          <p:spPr bwMode="auto">
            <a:xfrm>
              <a:off x="4249862" y="3463635"/>
              <a:ext cx="6951538" cy="646331"/>
            </a:xfrm>
            <a:prstGeom prst="rect">
              <a:avLst/>
            </a:prstGeom>
            <a:noFill/>
            <a:ln w="9525">
              <a:noFill/>
              <a:miter lim="800000"/>
              <a:headEnd/>
              <a:tailEnd/>
            </a:ln>
          </p:spPr>
          <p:txBody>
            <a:bodyPr>
              <a:spAutoFit/>
            </a:bodyPr>
            <a:lstStyle/>
            <a:p>
              <a:r>
                <a:rPr lang="en-US" sz="3600">
                  <a:latin typeface="Cambria Math" pitchFamily="18" charset="0"/>
                </a:rPr>
                <a:t>= 10 log</a:t>
              </a:r>
              <a:r>
                <a:rPr lang="en-US" sz="3600" baseline="-25000">
                  <a:latin typeface="Cambria Math" pitchFamily="18" charset="0"/>
                </a:rPr>
                <a:t>10</a:t>
              </a:r>
              <a:r>
                <a:rPr lang="en-US" sz="3600">
                  <a:latin typeface="Cambria Math" pitchFamily="18" charset="0"/>
                </a:rPr>
                <a:t> (2) = 10 × (0.3) = 3 dB </a:t>
              </a:r>
            </a:p>
          </p:txBody>
        </p:sp>
      </p:grpSp>
      <p:pic>
        <p:nvPicPr>
          <p:cNvPr id="2" name="Picture 1">
            <a:extLst>
              <a:ext uri="{FF2B5EF4-FFF2-40B4-BE49-F238E27FC236}">
                <a16:creationId xmlns:a16="http://schemas.microsoft.com/office/drawing/2014/main" id="{08BE468F-350D-8603-D7E0-13FEE5211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0151BB-E30A-2E3A-8278-E0109A831673}"/>
              </a:ext>
            </a:extLst>
          </p:cNvPr>
          <p:cNvPicPr>
            <a:picLocks noChangeAspect="1"/>
          </p:cNvPicPr>
          <p:nvPr/>
        </p:nvPicPr>
        <p:blipFill>
          <a:blip r:embed="rId2"/>
          <a:stretch>
            <a:fillRect/>
          </a:stretch>
        </p:blipFill>
        <p:spPr>
          <a:xfrm>
            <a:off x="1905000" y="5380949"/>
            <a:ext cx="7036748" cy="646112"/>
          </a:xfrm>
          <a:prstGeom prst="rect">
            <a:avLst/>
          </a:prstGeom>
        </p:spPr>
      </p:pic>
      <p:sp>
        <p:nvSpPr>
          <p:cNvPr id="2457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Converting dB to Percentage &amp; Vice Versa</a:t>
            </a:r>
          </a:p>
        </p:txBody>
      </p:sp>
      <p:sp>
        <p:nvSpPr>
          <p:cNvPr id="3" name="TextBox 2"/>
          <p:cNvSpPr txBox="1">
            <a:spLocks noRot="1" noChangeAspect="1" noMove="1" noResize="1" noEditPoints="1" noAdjustHandles="1" noChangeArrowheads="1" noChangeShapeType="1" noTextEdit="1"/>
          </p:cNvSpPr>
          <p:nvPr/>
        </p:nvSpPr>
        <p:spPr>
          <a:xfrm>
            <a:off x="727356" y="2355265"/>
            <a:ext cx="3806683" cy="588238"/>
          </a:xfrm>
          <a:prstGeom prst="rect">
            <a:avLst/>
          </a:prstGeom>
          <a:blipFill>
            <a:blip r:embed="rId3"/>
            <a:stretch>
              <a:fillRect/>
            </a:stretch>
          </a:blipFill>
        </p:spPr>
        <p:txBody>
          <a:bodyPr/>
          <a:lstStyle/>
          <a:p>
            <a:pPr fontAlgn="auto">
              <a:spcBef>
                <a:spcPts val="0"/>
              </a:spcBef>
              <a:spcAft>
                <a:spcPts val="0"/>
              </a:spcAft>
              <a:defRPr/>
            </a:pPr>
            <a:r>
              <a:rPr lang="en-US">
                <a:noFill/>
                <a:latin typeface="+mn-lt"/>
                <a:cs typeface="+mn-cs"/>
              </a:rPr>
              <a:t> </a:t>
            </a:r>
          </a:p>
        </p:txBody>
      </p:sp>
      <p:sp>
        <p:nvSpPr>
          <p:cNvPr id="4" name="TextBox 3"/>
          <p:cNvSpPr txBox="1">
            <a:spLocks noRot="1" noChangeAspect="1" noMove="1" noResize="1" noEditPoints="1" noAdjustHandles="1" noChangeArrowheads="1" noChangeShapeType="1" noTextEdit="1"/>
          </p:cNvSpPr>
          <p:nvPr/>
        </p:nvSpPr>
        <p:spPr>
          <a:xfrm>
            <a:off x="727355" y="3381078"/>
            <a:ext cx="4020588" cy="691536"/>
          </a:xfrm>
          <a:prstGeom prst="rect">
            <a:avLst/>
          </a:prstGeom>
          <a:blipFill>
            <a:blip r:embed="rId4"/>
            <a:stretch>
              <a:fillRect/>
            </a:stretch>
          </a:blipFill>
        </p:spPr>
        <p:txBody>
          <a:bodyPr/>
          <a:lstStyle/>
          <a:p>
            <a:pPr fontAlgn="auto">
              <a:spcBef>
                <a:spcPts val="0"/>
              </a:spcBef>
              <a:spcAft>
                <a:spcPts val="0"/>
              </a:spcAft>
              <a:defRPr/>
            </a:pPr>
            <a:r>
              <a:rPr lang="en-US">
                <a:noFill/>
                <a:latin typeface="+mn-lt"/>
                <a:cs typeface="+mn-cs"/>
              </a:rPr>
              <a:t> </a:t>
            </a:r>
          </a:p>
        </p:txBody>
      </p:sp>
      <p:sp>
        <p:nvSpPr>
          <p:cNvPr id="5" name="TextBox 4"/>
          <p:cNvSpPr txBox="1">
            <a:spLocks noRot="1" noChangeAspect="1" noMove="1" noResize="1" noEditPoints="1" noAdjustHandles="1" noChangeArrowheads="1" noChangeShapeType="1" noTextEdit="1"/>
          </p:cNvSpPr>
          <p:nvPr/>
        </p:nvSpPr>
        <p:spPr>
          <a:xfrm>
            <a:off x="5754621" y="2355265"/>
            <a:ext cx="4790734" cy="691536"/>
          </a:xfrm>
          <a:prstGeom prst="rect">
            <a:avLst/>
          </a:prstGeom>
          <a:blipFill>
            <a:blip r:embed="rId5"/>
            <a:stretch>
              <a:fillRect/>
            </a:stretch>
          </a:blipFill>
        </p:spPr>
        <p:txBody>
          <a:bodyPr/>
          <a:lstStyle/>
          <a:p>
            <a:pPr fontAlgn="auto">
              <a:spcBef>
                <a:spcPts val="0"/>
              </a:spcBef>
              <a:spcAft>
                <a:spcPts val="0"/>
              </a:spcAft>
              <a:defRPr/>
            </a:pPr>
            <a:r>
              <a:rPr lang="en-US">
                <a:noFill/>
                <a:latin typeface="+mn-lt"/>
                <a:cs typeface="+mn-cs"/>
              </a:rPr>
              <a:t> </a:t>
            </a:r>
          </a:p>
        </p:txBody>
      </p:sp>
      <p:sp>
        <p:nvSpPr>
          <p:cNvPr id="6" name="TextBox 5"/>
          <p:cNvSpPr txBox="1">
            <a:spLocks noRot="1" noChangeAspect="1" noMove="1" noResize="1" noEditPoints="1" noAdjustHandles="1" noChangeArrowheads="1" noChangeShapeType="1" noTextEdit="1"/>
          </p:cNvSpPr>
          <p:nvPr/>
        </p:nvSpPr>
        <p:spPr>
          <a:xfrm>
            <a:off x="5733839" y="3381078"/>
            <a:ext cx="4963859" cy="691536"/>
          </a:xfrm>
          <a:prstGeom prst="rect">
            <a:avLst/>
          </a:prstGeom>
          <a:blipFill>
            <a:blip r:embed="rId6"/>
            <a:stretch>
              <a:fillRect/>
            </a:stretch>
          </a:blipFill>
        </p:spPr>
        <p:txBody>
          <a:bodyPr/>
          <a:lstStyle/>
          <a:p>
            <a:pPr fontAlgn="auto">
              <a:spcBef>
                <a:spcPts val="0"/>
              </a:spcBef>
              <a:spcAft>
                <a:spcPts val="0"/>
              </a:spcAft>
              <a:defRPr/>
            </a:pPr>
            <a:r>
              <a:rPr lang="en-US">
                <a:noFill/>
                <a:latin typeface="+mn-lt"/>
                <a:cs typeface="+mn-cs"/>
              </a:rPr>
              <a:t> </a:t>
            </a:r>
          </a:p>
        </p:txBody>
      </p:sp>
      <p:sp>
        <p:nvSpPr>
          <p:cNvPr id="7" name="TextBox 6"/>
          <p:cNvSpPr txBox="1">
            <a:spLocks noChangeArrowheads="1"/>
          </p:cNvSpPr>
          <p:nvPr/>
        </p:nvSpPr>
        <p:spPr bwMode="auto">
          <a:xfrm>
            <a:off x="342900" y="4510088"/>
            <a:ext cx="11506200" cy="646112"/>
          </a:xfrm>
          <a:prstGeom prst="rect">
            <a:avLst/>
          </a:prstGeom>
          <a:noFill/>
          <a:ln w="9525">
            <a:noFill/>
            <a:miter lim="800000"/>
            <a:headEnd/>
            <a:tailEnd/>
          </a:ln>
        </p:spPr>
        <p:txBody>
          <a:bodyPr>
            <a:spAutoFit/>
          </a:bodyPr>
          <a:lstStyle/>
          <a:p>
            <a:r>
              <a:rPr lang="en-US" b="1" dirty="0">
                <a:solidFill>
                  <a:srgbClr val="0000FF"/>
                </a:solidFill>
              </a:rPr>
              <a:t>Application example</a:t>
            </a:r>
            <a:r>
              <a:rPr lang="en-US" dirty="0">
                <a:solidFill>
                  <a:srgbClr val="0000FF"/>
                </a:solidFill>
              </a:rPr>
              <a:t>:  Suppose you are using an antenna feed line that has a loss of 1dB. You can calculate the amount of transmitter power that’s actually reaching your antenna and how much is lost in the feed line. </a:t>
            </a:r>
          </a:p>
        </p:txBody>
      </p:sp>
      <p:sp>
        <p:nvSpPr>
          <p:cNvPr id="9" name="Oval 8"/>
          <p:cNvSpPr/>
          <p:nvPr/>
        </p:nvSpPr>
        <p:spPr>
          <a:xfrm>
            <a:off x="5486400" y="2057400"/>
            <a:ext cx="6096000" cy="1295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6" name="Group 15"/>
          <p:cNvGrpSpPr>
            <a:grpSpLocks/>
          </p:cNvGrpSpPr>
          <p:nvPr/>
        </p:nvGrpSpPr>
        <p:grpSpPr bwMode="auto">
          <a:xfrm>
            <a:off x="5338763" y="4384129"/>
            <a:ext cx="3757523" cy="1255067"/>
            <a:chOff x="5338254" y="4384671"/>
            <a:chExt cx="3757964" cy="1254100"/>
          </a:xfrm>
        </p:grpSpPr>
        <p:sp>
          <p:nvSpPr>
            <p:cNvPr id="12" name="Oval 11"/>
            <p:cNvSpPr/>
            <p:nvPr/>
          </p:nvSpPr>
          <p:spPr>
            <a:xfrm>
              <a:off x="7800666" y="4384671"/>
              <a:ext cx="1295552" cy="5583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p:cNvSpPr/>
            <p:nvPr/>
          </p:nvSpPr>
          <p:spPr>
            <a:xfrm>
              <a:off x="5338254" y="5206905"/>
              <a:ext cx="528699" cy="4318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Straight Arrow Connector 14"/>
            <p:cNvCxnSpPr>
              <a:cxnSpLocks/>
              <a:stCxn id="13" idx="6"/>
              <a:endCxn id="12" idx="3"/>
            </p:cNvCxnSpPr>
            <p:nvPr/>
          </p:nvCxnSpPr>
          <p:spPr>
            <a:xfrm flipV="1">
              <a:off x="5866953" y="4861270"/>
              <a:ext cx="2123442" cy="561569"/>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12EC2CCB-04CE-5234-01B3-B77AE38FD8FD}"/>
              </a:ext>
            </a:extLst>
          </p:cNvPr>
          <p:cNvSpPr txBox="1"/>
          <p:nvPr/>
        </p:nvSpPr>
        <p:spPr>
          <a:xfrm>
            <a:off x="2924086" y="6027061"/>
            <a:ext cx="8658314" cy="369332"/>
          </a:xfrm>
          <a:prstGeom prst="rect">
            <a:avLst/>
          </a:prstGeom>
          <a:noFill/>
        </p:spPr>
        <p:txBody>
          <a:bodyPr wrap="square" rtlCol="0">
            <a:spAutoFit/>
          </a:bodyPr>
          <a:lstStyle/>
          <a:p>
            <a:r>
              <a:rPr lang="en-US" i="1" dirty="0">
                <a:solidFill>
                  <a:srgbClr val="C00000"/>
                </a:solidFill>
              </a:rPr>
              <a:t>79.4% of your transmit power reaches the antenna … 20.6% is lost in the feed line.</a:t>
            </a:r>
          </a:p>
        </p:txBody>
      </p:sp>
      <p:pic>
        <p:nvPicPr>
          <p:cNvPr id="2" name="Picture 1">
            <a:extLst>
              <a:ext uri="{FF2B5EF4-FFF2-40B4-BE49-F238E27FC236}">
                <a16:creationId xmlns:a16="http://schemas.microsoft.com/office/drawing/2014/main" id="{66A39249-8870-80DB-C60B-4E724C7C0A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587375" y="681038"/>
            <a:ext cx="10972800" cy="1489076"/>
          </a:xfrm>
          <a:noFill/>
          <a:ln>
            <a:miter lim="800000"/>
            <a:headEnd/>
            <a:tailEnd/>
          </a:ln>
        </p:spPr>
        <p:txBody>
          <a:bodyPr vert="horz" wrap="square" lIns="91440" tIns="45720" rIns="91440" bIns="45720" numCol="1" anchor="t" anchorCtr="0" compatLnSpc="1">
            <a:prstTxWarp prst="textNoShape">
              <a:avLst/>
            </a:prstTxWarp>
          </a:bodyPr>
          <a:lstStyle/>
          <a:p>
            <a:r>
              <a:rPr lang="en-US" dirty="0"/>
              <a:t>Current, Voltage, and Power Review</a:t>
            </a:r>
          </a:p>
        </p:txBody>
      </p:sp>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44" t="-2183"/>
            </a:stretch>
          </a:blipFill>
        </p:spPr>
        <p:txBody>
          <a:bodyPr/>
          <a:lstStyle/>
          <a:p>
            <a:pPr>
              <a:defRPr/>
            </a:pPr>
            <a:r>
              <a:rPr lang="en-US">
                <a:noFill/>
              </a:rPr>
              <a:t> </a:t>
            </a:r>
          </a:p>
        </p:txBody>
      </p:sp>
      <p:pic>
        <p:nvPicPr>
          <p:cNvPr id="2" name="Picture 1">
            <a:extLst>
              <a:ext uri="{FF2B5EF4-FFF2-40B4-BE49-F238E27FC236}">
                <a16:creationId xmlns:a16="http://schemas.microsoft.com/office/drawing/2014/main" id="{7A54E982-A093-1DA3-3442-E0FA7B815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587375" y="782054"/>
            <a:ext cx="10972800" cy="1388060"/>
          </a:xfrm>
          <a:noFill/>
          <a:ln>
            <a:miter lim="800000"/>
            <a:headEnd/>
            <a:tailEnd/>
          </a:ln>
        </p:spPr>
        <p:txBody>
          <a:bodyPr vert="horz" wrap="square" lIns="91440" tIns="45720" rIns="91440" bIns="45720" numCol="1" anchor="t" anchorCtr="0" compatLnSpc="1">
            <a:prstTxWarp prst="textNoShape">
              <a:avLst/>
            </a:prstTxWarp>
          </a:bodyPr>
          <a:lstStyle/>
          <a:p>
            <a:r>
              <a:rPr lang="en-US" dirty="0"/>
              <a:t>Resistance and Ohm’s Law Review</a:t>
            </a:r>
          </a:p>
        </p:txBody>
      </p:sp>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44" t="-2329"/>
            </a:stretch>
          </a:blipFill>
        </p:spPr>
        <p:txBody>
          <a:bodyPr/>
          <a:lstStyle/>
          <a:p>
            <a:pPr>
              <a:defRPr/>
            </a:pPr>
            <a:r>
              <a:rPr lang="en-US">
                <a:noFill/>
              </a:rPr>
              <a:t> </a:t>
            </a:r>
          </a:p>
        </p:txBody>
      </p:sp>
      <p:pic>
        <p:nvPicPr>
          <p:cNvPr id="5" name="Picture 4">
            <a:extLst>
              <a:ext uri="{FF2B5EF4-FFF2-40B4-BE49-F238E27FC236}">
                <a16:creationId xmlns:a16="http://schemas.microsoft.com/office/drawing/2014/main" id="{426F2DFF-8028-56D2-CFD6-971F6FD0EF2E}"/>
              </a:ext>
            </a:extLst>
          </p:cNvPr>
          <p:cNvPicPr>
            <a:picLocks noChangeAspect="1"/>
          </p:cNvPicPr>
          <p:nvPr/>
        </p:nvPicPr>
        <p:blipFill>
          <a:blip r:embed="rId3"/>
          <a:stretch>
            <a:fillRect/>
          </a:stretch>
        </p:blipFill>
        <p:spPr>
          <a:xfrm>
            <a:off x="6705600" y="2366211"/>
            <a:ext cx="2438400" cy="2359742"/>
          </a:xfrm>
          <a:prstGeom prst="rect">
            <a:avLst/>
          </a:prstGeom>
        </p:spPr>
      </p:pic>
      <p:pic>
        <p:nvPicPr>
          <p:cNvPr id="2" name="Picture 1">
            <a:extLst>
              <a:ext uri="{FF2B5EF4-FFF2-40B4-BE49-F238E27FC236}">
                <a16:creationId xmlns:a16="http://schemas.microsoft.com/office/drawing/2014/main" id="{C5666495-F49B-F3C4-3092-7098F1A47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Frequency Review</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 complete sequence of ac current (alternating current) flowing, stopping, reversing, and stopping again is a </a:t>
            </a:r>
            <a:r>
              <a:rPr lang="en-US" i="1" dirty="0">
                <a:solidFill>
                  <a:srgbClr val="0000FF"/>
                </a:solidFill>
              </a:rPr>
              <a:t>cycle</a:t>
            </a:r>
          </a:p>
          <a:p>
            <a:r>
              <a:rPr lang="en-US" dirty="0"/>
              <a:t>The number of cycles per second is the current’s </a:t>
            </a:r>
            <a:r>
              <a:rPr lang="en-US" i="1" dirty="0">
                <a:solidFill>
                  <a:srgbClr val="0000FF"/>
                </a:solidFill>
              </a:rPr>
              <a:t>frequency</a:t>
            </a:r>
            <a:r>
              <a:rPr lang="en-US" dirty="0"/>
              <a:t> (f), measured in </a:t>
            </a:r>
            <a:r>
              <a:rPr lang="en-US" i="1" dirty="0">
                <a:solidFill>
                  <a:srgbClr val="0000FF"/>
                </a:solidFill>
              </a:rPr>
              <a:t>hertz</a:t>
            </a:r>
            <a:r>
              <a:rPr lang="en-US" dirty="0"/>
              <a:t> (Hz)</a:t>
            </a:r>
          </a:p>
          <a:p>
            <a:r>
              <a:rPr lang="en-US" dirty="0"/>
              <a:t>A </a:t>
            </a:r>
            <a:r>
              <a:rPr lang="en-US" i="1" dirty="0">
                <a:solidFill>
                  <a:srgbClr val="0000FF"/>
                </a:solidFill>
              </a:rPr>
              <a:t>harmonic</a:t>
            </a:r>
            <a:r>
              <a:rPr lang="en-US" dirty="0"/>
              <a:t> is a frequency at some integer multiple (2, 3, 4, etc.) of a lowest or </a:t>
            </a:r>
            <a:r>
              <a:rPr lang="en-US" i="1" dirty="0">
                <a:solidFill>
                  <a:srgbClr val="0000FF"/>
                </a:solidFill>
              </a:rPr>
              <a:t>fundamental</a:t>
            </a:r>
            <a:r>
              <a:rPr lang="en-US" dirty="0"/>
              <a:t> frequency</a:t>
            </a:r>
          </a:p>
          <a:p>
            <a:pPr lvl="1"/>
            <a:r>
              <a:rPr lang="en-US" dirty="0"/>
              <a:t>The harmonic at twice the frequency is the </a:t>
            </a:r>
            <a:r>
              <a:rPr lang="en-US" i="1" dirty="0">
                <a:solidFill>
                  <a:srgbClr val="0000FF"/>
                </a:solidFill>
              </a:rPr>
              <a:t>second harmonic</a:t>
            </a:r>
            <a:r>
              <a:rPr lang="en-US" dirty="0"/>
              <a:t>, at three times is the </a:t>
            </a:r>
            <a:r>
              <a:rPr lang="en-US" i="1" dirty="0">
                <a:solidFill>
                  <a:srgbClr val="0000FF"/>
                </a:solidFill>
              </a:rPr>
              <a:t>third harmonic </a:t>
            </a:r>
            <a:r>
              <a:rPr lang="en-US" dirty="0"/>
              <a:t>(there is no first harmonic)</a:t>
            </a:r>
          </a:p>
        </p:txBody>
      </p:sp>
      <p:pic>
        <p:nvPicPr>
          <p:cNvPr id="2" name="Picture 1">
            <a:extLst>
              <a:ext uri="{FF2B5EF4-FFF2-40B4-BE49-F238E27FC236}">
                <a16:creationId xmlns:a16="http://schemas.microsoft.com/office/drawing/2014/main" id="{6DDF582C-61EB-43D0-FC98-08F26FABE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Wavelength Review</a:t>
            </a:r>
          </a:p>
        </p:txBody>
      </p:sp>
      <p:sp>
        <p:nvSpPr>
          <p:cNvPr id="3" name="Content Placeholder 2"/>
          <p:cNvSpPr>
            <a:spLocks noGrp="1"/>
          </p:cNvSpPr>
          <p:nvPr>
            <p:ph idx="1"/>
          </p:nvPr>
        </p:nvSpPr>
        <p:spPr bwMode="auto">
          <a:xfrm>
            <a:off x="609600" y="2236788"/>
            <a:ext cx="10972800" cy="4189412"/>
          </a:xfrm>
          <a:noFill/>
          <a:ln>
            <a:miter lim="800000"/>
            <a:headEnd/>
            <a:tailEnd/>
          </a:ln>
        </p:spPr>
        <p:txBody>
          <a:bodyPr vert="horz" wrap="square" lIns="91440" tIns="45720" rIns="91440" bIns="45720" numCol="1" anchor="t" anchorCtr="0" compatLnSpc="1">
            <a:prstTxWarp prst="textNoShape">
              <a:avLst/>
            </a:prstTxWarp>
          </a:bodyPr>
          <a:lstStyle/>
          <a:p>
            <a:r>
              <a:rPr lang="en-US" dirty="0"/>
              <a:t>Speed of light in space (</a:t>
            </a:r>
            <a:r>
              <a:rPr lang="en-US" b="1" dirty="0">
                <a:solidFill>
                  <a:srgbClr val="C00000"/>
                </a:solidFill>
              </a:rPr>
              <a:t>c</a:t>
            </a:r>
            <a:r>
              <a:rPr lang="en-US" dirty="0"/>
              <a:t>) is 300 million (3 × 10</a:t>
            </a:r>
            <a:r>
              <a:rPr lang="en-US" baseline="30000" dirty="0"/>
              <a:t>8</a:t>
            </a:r>
            <a:r>
              <a:rPr lang="en-US" dirty="0"/>
              <a:t>) meters per second … somewhat slower in wires and cables</a:t>
            </a:r>
          </a:p>
          <a:p>
            <a:r>
              <a:rPr lang="en-US" dirty="0"/>
              <a:t>Wavelength (</a:t>
            </a:r>
            <a:r>
              <a:rPr lang="en-US" b="1" dirty="0">
                <a:solidFill>
                  <a:srgbClr val="C00000"/>
                </a:solidFill>
              </a:rPr>
              <a:t>λ</a:t>
            </a:r>
            <a:r>
              <a:rPr lang="en-US" dirty="0"/>
              <a:t>) of radio wave is the distance it travels during one complete cycle</a:t>
            </a:r>
          </a:p>
          <a:p>
            <a:pPr lvl="1">
              <a:buFont typeface="Arial" charset="0"/>
              <a:buChar char="•"/>
            </a:pPr>
            <a:r>
              <a:rPr lang="en-US" dirty="0"/>
              <a:t>λ = c / f</a:t>
            </a:r>
          </a:p>
          <a:p>
            <a:pPr lvl="1">
              <a:buFont typeface="Arial" charset="0"/>
              <a:buChar char="•"/>
            </a:pPr>
            <a:r>
              <a:rPr lang="en-US" dirty="0"/>
              <a:t>f = c / λ</a:t>
            </a:r>
          </a:p>
          <a:p>
            <a:r>
              <a:rPr lang="en-US" dirty="0"/>
              <a:t>A radio wave can be referred to by frequency </a:t>
            </a:r>
            <a:r>
              <a:rPr lang="en-US" i="1" dirty="0">
                <a:solidFill>
                  <a:srgbClr val="CC0000"/>
                </a:solidFill>
              </a:rPr>
              <a:t>OR</a:t>
            </a:r>
            <a:r>
              <a:rPr lang="en-US" dirty="0"/>
              <a:t> wavelength because the speed of light is constant</a:t>
            </a:r>
          </a:p>
        </p:txBody>
      </p:sp>
      <p:pic>
        <p:nvPicPr>
          <p:cNvPr id="2" name="Picture 1">
            <a:extLst>
              <a:ext uri="{FF2B5EF4-FFF2-40B4-BE49-F238E27FC236}">
                <a16:creationId xmlns:a16="http://schemas.microsoft.com/office/drawing/2014/main" id="{350ACF33-00AC-40C0-6BA1-AA2AC4AD9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7228-248F-41C4-1DBE-B212087BBAC4}"/>
              </a:ext>
            </a:extLst>
          </p:cNvPr>
          <p:cNvSpPr>
            <a:spLocks noGrp="1"/>
          </p:cNvSpPr>
          <p:nvPr>
            <p:ph type="title"/>
          </p:nvPr>
        </p:nvSpPr>
        <p:spPr/>
        <p:txBody>
          <a:bodyPr/>
          <a:lstStyle/>
          <a:p>
            <a:r>
              <a:rPr lang="en-US" dirty="0"/>
              <a:t>Series and Parallel Circuits</a:t>
            </a:r>
          </a:p>
        </p:txBody>
      </p:sp>
      <p:sp>
        <p:nvSpPr>
          <p:cNvPr id="3" name="Content Placeholder 2">
            <a:extLst>
              <a:ext uri="{FF2B5EF4-FFF2-40B4-BE49-F238E27FC236}">
                <a16:creationId xmlns:a16="http://schemas.microsoft.com/office/drawing/2014/main" id="{10FA8DA7-EC1E-4D53-6A9F-587BDFA438FC}"/>
              </a:ext>
            </a:extLst>
          </p:cNvPr>
          <p:cNvSpPr>
            <a:spLocks noGrp="1"/>
          </p:cNvSpPr>
          <p:nvPr>
            <p:ph idx="1"/>
          </p:nvPr>
        </p:nvSpPr>
        <p:spPr/>
        <p:txBody>
          <a:bodyPr/>
          <a:lstStyle/>
          <a:p>
            <a:r>
              <a:rPr lang="en-US" dirty="0"/>
              <a:t>Circuit: Any complete path through which current can flow</a:t>
            </a:r>
          </a:p>
          <a:p>
            <a:r>
              <a:rPr lang="en-US" dirty="0"/>
              <a:t>Series Circuit: Two or more components are connected so that the same </a:t>
            </a:r>
            <a:r>
              <a:rPr lang="en-US" i="1" dirty="0">
                <a:solidFill>
                  <a:srgbClr val="CC0000"/>
                </a:solidFill>
              </a:rPr>
              <a:t>current</a:t>
            </a:r>
            <a:r>
              <a:rPr lang="en-US" dirty="0"/>
              <a:t> flows through all of the components</a:t>
            </a:r>
          </a:p>
          <a:p>
            <a:r>
              <a:rPr lang="en-US" dirty="0"/>
              <a:t>Parallel Circuit: Two or more components are connected so that the same </a:t>
            </a:r>
            <a:r>
              <a:rPr lang="en-US" i="1" dirty="0">
                <a:solidFill>
                  <a:srgbClr val="CC0000"/>
                </a:solidFill>
              </a:rPr>
              <a:t>voltage</a:t>
            </a:r>
            <a:r>
              <a:rPr lang="en-US" dirty="0"/>
              <a:t> is applied to all of the components</a:t>
            </a:r>
          </a:p>
        </p:txBody>
      </p:sp>
      <p:pic>
        <p:nvPicPr>
          <p:cNvPr id="4" name="Picture 3">
            <a:extLst>
              <a:ext uri="{FF2B5EF4-FFF2-40B4-BE49-F238E27FC236}">
                <a16:creationId xmlns:a16="http://schemas.microsoft.com/office/drawing/2014/main" id="{1890657C-BC0A-5EFA-2460-1F411BD93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4833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0B94-39C8-CCBD-8978-AA9CBFD163EF}"/>
              </a:ext>
            </a:extLst>
          </p:cNvPr>
          <p:cNvSpPr>
            <a:spLocks noGrp="1"/>
          </p:cNvSpPr>
          <p:nvPr>
            <p:ph type="title"/>
          </p:nvPr>
        </p:nvSpPr>
        <p:spPr/>
        <p:txBody>
          <a:bodyPr/>
          <a:lstStyle/>
          <a:p>
            <a:r>
              <a:rPr lang="en-US" dirty="0"/>
              <a:t>Decibels (dB)</a:t>
            </a:r>
          </a:p>
        </p:txBody>
      </p:sp>
      <p:sp>
        <p:nvSpPr>
          <p:cNvPr id="4" name="TextBox 3">
            <a:extLst>
              <a:ext uri="{FF2B5EF4-FFF2-40B4-BE49-F238E27FC236}">
                <a16:creationId xmlns:a16="http://schemas.microsoft.com/office/drawing/2014/main" id="{6368F19E-EF21-49FA-3CB0-A27591526881}"/>
              </a:ext>
            </a:extLst>
          </p:cNvPr>
          <p:cNvSpPr txBox="1"/>
          <p:nvPr/>
        </p:nvSpPr>
        <p:spPr>
          <a:xfrm>
            <a:off x="914400" y="2129584"/>
            <a:ext cx="10645254" cy="523220"/>
          </a:xfrm>
          <a:prstGeom prst="rect">
            <a:avLst/>
          </a:prstGeom>
          <a:noFill/>
        </p:spPr>
        <p:txBody>
          <a:bodyPr wrap="square" rtlCol="0">
            <a:spAutoFit/>
          </a:bodyPr>
          <a:lstStyle/>
          <a:p>
            <a:pPr marL="228600" indent="-22860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Formula:  dB = 10 log</a:t>
            </a:r>
            <a:r>
              <a:rPr lang="en-US" sz="2800" baseline="-25000" dirty="0">
                <a:latin typeface="Cambria Math" panose="02040503050406030204" pitchFamily="18" charset="0"/>
                <a:ea typeface="Cambria Math" panose="02040503050406030204" pitchFamily="18" charset="0"/>
              </a:rPr>
              <a:t>10</a:t>
            </a:r>
            <a:r>
              <a:rPr lang="en-US" sz="2800" dirty="0">
                <a:latin typeface="Cambria Math" panose="02040503050406030204" pitchFamily="18" charset="0"/>
                <a:ea typeface="Cambria Math" panose="02040503050406030204" pitchFamily="18" charset="0"/>
              </a:rPr>
              <a:t> (power ratio) = 20 log</a:t>
            </a:r>
            <a:r>
              <a:rPr lang="en-US" sz="2800" baseline="-25000" dirty="0">
                <a:latin typeface="Cambria Math" panose="02040503050406030204" pitchFamily="18" charset="0"/>
                <a:ea typeface="Cambria Math" panose="02040503050406030204" pitchFamily="18" charset="0"/>
              </a:rPr>
              <a:t>10</a:t>
            </a:r>
            <a:r>
              <a:rPr lang="en-US" sz="2800" dirty="0">
                <a:latin typeface="Cambria Math" panose="02040503050406030204" pitchFamily="18" charset="0"/>
                <a:ea typeface="Cambria Math" panose="02040503050406030204" pitchFamily="18" charset="0"/>
              </a:rPr>
              <a:t> (voltage ratio)</a:t>
            </a:r>
          </a:p>
        </p:txBody>
      </p:sp>
      <p:sp>
        <p:nvSpPr>
          <p:cNvPr id="5" name="TextBox 4">
            <a:extLst>
              <a:ext uri="{FF2B5EF4-FFF2-40B4-BE49-F238E27FC236}">
                <a16:creationId xmlns:a16="http://schemas.microsoft.com/office/drawing/2014/main" id="{B4475AEB-E6F4-AB02-C6D8-C605CC9CF0A1}"/>
              </a:ext>
            </a:extLst>
          </p:cNvPr>
          <p:cNvSpPr txBox="1"/>
          <p:nvPr/>
        </p:nvSpPr>
        <p:spPr>
          <a:xfrm>
            <a:off x="910389" y="2680265"/>
            <a:ext cx="10645254" cy="523220"/>
          </a:xfrm>
          <a:prstGeom prst="rect">
            <a:avLst/>
          </a:prstGeom>
          <a:noFill/>
        </p:spPr>
        <p:txBody>
          <a:bodyPr wrap="square" rtlCol="0">
            <a:spAutoFit/>
          </a:bodyPr>
          <a:lstStyle/>
          <a:p>
            <a:pPr marL="228600" indent="-22860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Comparing a measured power or voltage to a reference value …</a:t>
            </a:r>
          </a:p>
        </p:txBody>
      </p:sp>
      <p:pic>
        <p:nvPicPr>
          <p:cNvPr id="7" name="Picture 6">
            <a:extLst>
              <a:ext uri="{FF2B5EF4-FFF2-40B4-BE49-F238E27FC236}">
                <a16:creationId xmlns:a16="http://schemas.microsoft.com/office/drawing/2014/main" id="{EA032C43-633F-288A-E276-E2571D2A1AE9}"/>
              </a:ext>
            </a:extLst>
          </p:cNvPr>
          <p:cNvPicPr>
            <a:picLocks noChangeAspect="1"/>
          </p:cNvPicPr>
          <p:nvPr/>
        </p:nvPicPr>
        <p:blipFill>
          <a:blip r:embed="rId2"/>
          <a:stretch>
            <a:fillRect/>
          </a:stretch>
        </p:blipFill>
        <p:spPr>
          <a:xfrm>
            <a:off x="2438400" y="3255009"/>
            <a:ext cx="5644053" cy="1371600"/>
          </a:xfrm>
          <a:prstGeom prst="rect">
            <a:avLst/>
          </a:prstGeom>
        </p:spPr>
      </p:pic>
      <p:sp>
        <p:nvSpPr>
          <p:cNvPr id="8" name="TextBox 7">
            <a:extLst>
              <a:ext uri="{FF2B5EF4-FFF2-40B4-BE49-F238E27FC236}">
                <a16:creationId xmlns:a16="http://schemas.microsoft.com/office/drawing/2014/main" id="{52983128-3D57-6204-F4CF-6775443D4631}"/>
              </a:ext>
            </a:extLst>
          </p:cNvPr>
          <p:cNvSpPr txBox="1"/>
          <p:nvPr/>
        </p:nvSpPr>
        <p:spPr>
          <a:xfrm>
            <a:off x="910389" y="4626609"/>
            <a:ext cx="10645254" cy="954107"/>
          </a:xfrm>
          <a:prstGeom prst="rect">
            <a:avLst/>
          </a:prstGeom>
          <a:noFill/>
        </p:spPr>
        <p:txBody>
          <a:bodyPr wrap="square" rtlCol="0">
            <a:spAutoFit/>
          </a:bodyPr>
          <a:lstStyle/>
          <a:p>
            <a:pPr marL="228600" indent="-22860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Positive dB values mean the ratio is &gt; 1 and are called </a:t>
            </a:r>
            <a:r>
              <a:rPr lang="en-US" sz="2800" i="1" dirty="0">
                <a:solidFill>
                  <a:srgbClr val="CC0000"/>
                </a:solidFill>
                <a:latin typeface="Cambria Math" panose="02040503050406030204" pitchFamily="18" charset="0"/>
                <a:ea typeface="Cambria Math" panose="02040503050406030204" pitchFamily="18" charset="0"/>
              </a:rPr>
              <a:t>gain</a:t>
            </a:r>
            <a:endParaRPr lang="en-US" sz="2800" dirty="0">
              <a:latin typeface="Cambria Math" panose="02040503050406030204" pitchFamily="18" charset="0"/>
              <a:ea typeface="Cambria Math" panose="02040503050406030204" pitchFamily="18" charset="0"/>
            </a:endParaRPr>
          </a:p>
          <a:p>
            <a:pPr marL="228600" indent="-22860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Negative dB values (ratio &lt; 1) are called </a:t>
            </a:r>
            <a:r>
              <a:rPr lang="en-US" sz="2800" i="1" dirty="0">
                <a:solidFill>
                  <a:srgbClr val="CC0000"/>
                </a:solidFill>
                <a:latin typeface="Cambria Math" panose="02040503050406030204" pitchFamily="18" charset="0"/>
                <a:ea typeface="Cambria Math" panose="02040503050406030204" pitchFamily="18" charset="0"/>
              </a:rPr>
              <a:t>loss</a:t>
            </a:r>
            <a:r>
              <a:rPr lang="en-US" sz="2800" dirty="0">
                <a:latin typeface="Cambria Math" panose="02040503050406030204" pitchFamily="18" charset="0"/>
                <a:ea typeface="Cambria Math" panose="02040503050406030204" pitchFamily="18" charset="0"/>
              </a:rPr>
              <a:t> or </a:t>
            </a:r>
            <a:r>
              <a:rPr lang="en-US" sz="2800" i="1" dirty="0">
                <a:solidFill>
                  <a:srgbClr val="CC0000"/>
                </a:solidFill>
                <a:latin typeface="Cambria Math" panose="02040503050406030204" pitchFamily="18" charset="0"/>
                <a:ea typeface="Cambria Math" panose="02040503050406030204" pitchFamily="18" charset="0"/>
              </a:rPr>
              <a:t>attenuation</a:t>
            </a:r>
          </a:p>
        </p:txBody>
      </p:sp>
      <p:pic>
        <p:nvPicPr>
          <p:cNvPr id="3" name="Picture 2">
            <a:extLst>
              <a:ext uri="{FF2B5EF4-FFF2-40B4-BE49-F238E27FC236}">
                <a16:creationId xmlns:a16="http://schemas.microsoft.com/office/drawing/2014/main" id="{2B471E14-2556-7633-8549-8789E4435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42932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id="{72943E6C-FEB3-FB30-EB87-A292834E2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id="{76DB0278-9CAD-D9DF-77A4-CAFDA5EA3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33E13B71-6CB4-A2CD-A1BC-437F6E1BB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a:solidFill>
                  <a:srgbClr val="23408E"/>
                </a:solidFill>
                <a:latin typeface="Calibri" pitchFamily="34" charset="0"/>
              </a:rPr>
              <a:t>What dB change represents a factor of two increase or decrease in power?</a:t>
            </a:r>
          </a:p>
        </p:txBody>
      </p:sp>
      <p:sp>
        <p:nvSpPr>
          <p:cNvPr id="307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Approximately 2 dB</a:t>
            </a:r>
          </a:p>
          <a:p>
            <a:pPr marL="457200" indent="-457200">
              <a:buFont typeface="Times New Roman" pitchFamily="18" charset="0"/>
              <a:buAutoNum type="alphaUcPeriod"/>
            </a:pPr>
            <a:r>
              <a:rPr lang="en-US" dirty="0">
                <a:latin typeface="Calibri" pitchFamily="34" charset="0"/>
              </a:rPr>
              <a:t>Approximately 3 dB</a:t>
            </a:r>
          </a:p>
          <a:p>
            <a:pPr marL="457200" indent="-457200">
              <a:buFont typeface="Times New Roman" pitchFamily="18" charset="0"/>
              <a:buAutoNum type="alphaUcPeriod"/>
            </a:pPr>
            <a:r>
              <a:rPr lang="en-US" dirty="0">
                <a:latin typeface="Calibri" pitchFamily="34" charset="0"/>
              </a:rPr>
              <a:t>Approximately 6 dB</a:t>
            </a:r>
          </a:p>
          <a:p>
            <a:pPr marL="457200" indent="-457200">
              <a:buFont typeface="Times New Roman" pitchFamily="18" charset="0"/>
              <a:buAutoNum type="alphaUcPeriod"/>
            </a:pPr>
            <a:r>
              <a:rPr lang="en-US" dirty="0">
                <a:latin typeface="Calibri" pitchFamily="34" charset="0"/>
              </a:rPr>
              <a:t>Approximately 9 dB</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G5B01 (B) Page 4-2</a:t>
            </a:r>
            <a:endParaRPr lang="en-US" sz="1600" b="1" dirty="0">
              <a:solidFill>
                <a:srgbClr val="23408E"/>
              </a:solidFill>
            </a:endParaRPr>
          </a:p>
        </p:txBody>
      </p:sp>
      <p:sp>
        <p:nvSpPr>
          <p:cNvPr id="3" name="TextBox 2">
            <a:extLst>
              <a:ext uri="{FF2B5EF4-FFF2-40B4-BE49-F238E27FC236}">
                <a16:creationId xmlns:a16="http://schemas.microsoft.com/office/drawing/2014/main" id="{DB5F762D-972E-D1E1-F0EB-92398B2C7791}"/>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21</a:t>
            </a:fld>
            <a:endParaRPr lang="en-US" sz="1200" b="1" dirty="0">
              <a:solidFill>
                <a:srgbClr val="23408E"/>
              </a:solidFill>
            </a:endParaRPr>
          </a:p>
        </p:txBody>
      </p:sp>
      <p:pic>
        <p:nvPicPr>
          <p:cNvPr id="2" name="Picture 1">
            <a:extLst>
              <a:ext uri="{FF2B5EF4-FFF2-40B4-BE49-F238E27FC236}">
                <a16:creationId xmlns:a16="http://schemas.microsoft.com/office/drawing/2014/main" id="{FA90D80E-4867-5AEC-25DA-9E0AB5170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How many watts of electrical power are used if 400 VDC is supplied to an 800-ohm load?</a:t>
            </a:r>
          </a:p>
        </p:txBody>
      </p:sp>
      <p:sp>
        <p:nvSpPr>
          <p:cNvPr id="3174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0.5 watts</a:t>
            </a:r>
          </a:p>
          <a:p>
            <a:pPr marL="457200" indent="-457200">
              <a:buFont typeface="Times New Roman" pitchFamily="18" charset="0"/>
              <a:buAutoNum type="alphaUcPeriod"/>
            </a:pPr>
            <a:r>
              <a:rPr lang="en-US">
                <a:latin typeface="Calibri" pitchFamily="34" charset="0"/>
              </a:rPr>
              <a:t>200 watts</a:t>
            </a:r>
          </a:p>
          <a:p>
            <a:pPr marL="457200" indent="-457200">
              <a:buFont typeface="Times New Roman" pitchFamily="18" charset="0"/>
              <a:buAutoNum type="alphaUcPeriod"/>
            </a:pPr>
            <a:r>
              <a:rPr lang="en-US">
                <a:latin typeface="Calibri" pitchFamily="34" charset="0"/>
              </a:rPr>
              <a:t>400 watts</a:t>
            </a:r>
          </a:p>
          <a:p>
            <a:pPr marL="457200" indent="-457200">
              <a:buFont typeface="Times New Roman" pitchFamily="18" charset="0"/>
              <a:buAutoNum type="alphaUcPeriod"/>
            </a:pPr>
            <a:r>
              <a:rPr lang="en-US">
                <a:latin typeface="Calibri" pitchFamily="34" charset="0"/>
              </a:rPr>
              <a:t>3200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G5B03 (B) Page 4-2</a:t>
            </a:r>
            <a:endParaRPr lang="en-US" sz="1600" b="1" dirty="0">
              <a:solidFill>
                <a:srgbClr val="23408E"/>
              </a:solidFill>
            </a:endParaRPr>
          </a:p>
        </p:txBody>
      </p:sp>
      <p:sp>
        <p:nvSpPr>
          <p:cNvPr id="2" name="TextBox 1">
            <a:extLst>
              <a:ext uri="{FF2B5EF4-FFF2-40B4-BE49-F238E27FC236}">
                <a16:creationId xmlns:a16="http://schemas.microsoft.com/office/drawing/2014/main" id="{0CFD1145-0A2B-73B3-1145-2BD0EEF86C9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22</a:t>
            </a:fld>
            <a:endParaRPr lang="en-US" sz="1200" b="1" dirty="0">
              <a:solidFill>
                <a:srgbClr val="23408E"/>
              </a:solidFill>
            </a:endParaRPr>
          </a:p>
        </p:txBody>
      </p:sp>
      <p:pic>
        <p:nvPicPr>
          <p:cNvPr id="3" name="Picture 2">
            <a:extLst>
              <a:ext uri="{FF2B5EF4-FFF2-40B4-BE49-F238E27FC236}">
                <a16:creationId xmlns:a16="http://schemas.microsoft.com/office/drawing/2014/main" id="{10FC8889-C3DC-7B98-F858-10B3399EE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How many watts of electrical power are used by a 12 VDC light bulb that draws 0.2 amperes?</a:t>
            </a:r>
          </a:p>
        </p:txBody>
      </p:sp>
      <p:sp>
        <p:nvSpPr>
          <p:cNvPr id="3277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2.4 watts</a:t>
            </a:r>
          </a:p>
          <a:p>
            <a:pPr marL="457200" indent="-457200">
              <a:buFont typeface="Times New Roman" pitchFamily="18" charset="0"/>
              <a:buAutoNum type="alphaUcPeriod"/>
            </a:pPr>
            <a:r>
              <a:rPr lang="en-US">
                <a:latin typeface="Calibri" pitchFamily="34" charset="0"/>
              </a:rPr>
              <a:t>24 watts</a:t>
            </a:r>
          </a:p>
          <a:p>
            <a:pPr marL="457200" indent="-457200">
              <a:buFont typeface="Times New Roman" pitchFamily="18" charset="0"/>
              <a:buAutoNum type="alphaUcPeriod"/>
            </a:pPr>
            <a:r>
              <a:rPr lang="en-US">
                <a:latin typeface="Calibri" pitchFamily="34" charset="0"/>
              </a:rPr>
              <a:t>6 watts</a:t>
            </a:r>
          </a:p>
          <a:p>
            <a:pPr marL="457200" indent="-457200">
              <a:buFont typeface="Times New Roman" pitchFamily="18" charset="0"/>
              <a:buAutoNum type="alphaUcPeriod"/>
            </a:pPr>
            <a:r>
              <a:rPr lang="en-US">
                <a:latin typeface="Calibri" pitchFamily="34" charset="0"/>
              </a:rPr>
              <a:t>60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G5B04 (A) Page 4-2</a:t>
            </a:r>
            <a:endParaRPr lang="en-US" sz="1600" b="1" dirty="0">
              <a:solidFill>
                <a:srgbClr val="23408E"/>
              </a:solidFill>
            </a:endParaRPr>
          </a:p>
        </p:txBody>
      </p:sp>
      <p:sp>
        <p:nvSpPr>
          <p:cNvPr id="2" name="TextBox 1">
            <a:extLst>
              <a:ext uri="{FF2B5EF4-FFF2-40B4-BE49-F238E27FC236}">
                <a16:creationId xmlns:a16="http://schemas.microsoft.com/office/drawing/2014/main" id="{A13DAF24-CCD2-4890-55DD-7B6CDE465CE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23</a:t>
            </a:fld>
            <a:endParaRPr lang="en-US" sz="1200" b="1" dirty="0">
              <a:solidFill>
                <a:srgbClr val="23408E"/>
              </a:solidFill>
            </a:endParaRPr>
          </a:p>
        </p:txBody>
      </p:sp>
      <p:pic>
        <p:nvPicPr>
          <p:cNvPr id="3" name="Picture 2">
            <a:extLst>
              <a:ext uri="{FF2B5EF4-FFF2-40B4-BE49-F238E27FC236}">
                <a16:creationId xmlns:a16="http://schemas.microsoft.com/office/drawing/2014/main" id="{8C244898-3F13-6FE8-7124-663352F00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How many watts are consumed when a current of 7.0 milliamperes flows through a 1,250-ohm resistance?</a:t>
            </a:r>
          </a:p>
        </p:txBody>
      </p:sp>
      <p:sp>
        <p:nvSpPr>
          <p:cNvPr id="3379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Approximately 61 milliwatts</a:t>
            </a:r>
          </a:p>
          <a:p>
            <a:pPr marL="457200" indent="-457200">
              <a:buFont typeface="Times New Roman" pitchFamily="18" charset="0"/>
              <a:buAutoNum type="alphaUcPeriod"/>
            </a:pPr>
            <a:r>
              <a:rPr lang="en-US">
                <a:latin typeface="Calibri" pitchFamily="34" charset="0"/>
              </a:rPr>
              <a:t>Approximately 61 watts</a:t>
            </a:r>
          </a:p>
          <a:p>
            <a:pPr marL="457200" indent="-457200">
              <a:buFont typeface="Times New Roman" pitchFamily="18" charset="0"/>
              <a:buAutoNum type="alphaUcPeriod"/>
            </a:pPr>
            <a:r>
              <a:rPr lang="en-US">
                <a:latin typeface="Calibri" pitchFamily="34" charset="0"/>
              </a:rPr>
              <a:t>Approximately 11 milliwatts</a:t>
            </a:r>
          </a:p>
          <a:p>
            <a:pPr marL="457200" indent="-457200">
              <a:buFont typeface="Times New Roman" pitchFamily="18" charset="0"/>
              <a:buAutoNum type="alphaUcPeriod"/>
            </a:pPr>
            <a:r>
              <a:rPr lang="en-US">
                <a:latin typeface="Calibri" pitchFamily="34" charset="0"/>
              </a:rPr>
              <a:t>Approximately 11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G5B05 (A) Page 4-2</a:t>
            </a:r>
            <a:endParaRPr lang="en-US" sz="1600" b="1" dirty="0">
              <a:solidFill>
                <a:srgbClr val="23408E"/>
              </a:solidFill>
            </a:endParaRPr>
          </a:p>
        </p:txBody>
      </p:sp>
      <p:sp>
        <p:nvSpPr>
          <p:cNvPr id="2" name="TextBox 1">
            <a:extLst>
              <a:ext uri="{FF2B5EF4-FFF2-40B4-BE49-F238E27FC236}">
                <a16:creationId xmlns:a16="http://schemas.microsoft.com/office/drawing/2014/main" id="{2135E4BF-1F1D-5E11-BB28-39D1985A67C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24</a:t>
            </a:fld>
            <a:endParaRPr lang="en-US" sz="1200" b="1" dirty="0">
              <a:solidFill>
                <a:srgbClr val="23408E"/>
              </a:solidFill>
            </a:endParaRPr>
          </a:p>
        </p:txBody>
      </p:sp>
      <p:pic>
        <p:nvPicPr>
          <p:cNvPr id="3" name="Picture 2">
            <a:extLst>
              <a:ext uri="{FF2B5EF4-FFF2-40B4-BE49-F238E27FC236}">
                <a16:creationId xmlns:a16="http://schemas.microsoft.com/office/drawing/2014/main" id="{D11650C4-EC66-4DBA-0D04-82D76314D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percentage of power loss is equivalent to a loss of 1 dB?</a:t>
            </a:r>
          </a:p>
        </p:txBody>
      </p:sp>
      <p:sp>
        <p:nvSpPr>
          <p:cNvPr id="3481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fr-FR">
                <a:latin typeface="Calibri" pitchFamily="34" charset="0"/>
              </a:rPr>
              <a:t>10.9 percent</a:t>
            </a:r>
          </a:p>
          <a:p>
            <a:pPr marL="457200" indent="-457200">
              <a:buFont typeface="Times New Roman" pitchFamily="18" charset="0"/>
              <a:buAutoNum type="alphaUcPeriod"/>
            </a:pPr>
            <a:r>
              <a:rPr lang="fr-FR">
                <a:latin typeface="Calibri" pitchFamily="34" charset="0"/>
              </a:rPr>
              <a:t>12.2 percent</a:t>
            </a:r>
          </a:p>
          <a:p>
            <a:pPr marL="457200" indent="-457200">
              <a:buFont typeface="Times New Roman" pitchFamily="18" charset="0"/>
              <a:buAutoNum type="alphaUcPeriod"/>
            </a:pPr>
            <a:r>
              <a:rPr lang="fr-FR">
                <a:latin typeface="Calibri" pitchFamily="34" charset="0"/>
              </a:rPr>
              <a:t>20.6 percent</a:t>
            </a:r>
          </a:p>
          <a:p>
            <a:pPr marL="457200" indent="-457200">
              <a:buFont typeface="Times New Roman" pitchFamily="18" charset="0"/>
              <a:buAutoNum type="alphaUcPeriod"/>
            </a:pPr>
            <a:r>
              <a:rPr lang="fr-FR">
                <a:latin typeface="Calibri" pitchFamily="34" charset="0"/>
              </a:rPr>
              <a:t>25.9 percent</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G5B10 (C) Page 4-3</a:t>
            </a:r>
            <a:endParaRPr lang="en-US" sz="1600" b="1" dirty="0">
              <a:solidFill>
                <a:srgbClr val="23408E"/>
              </a:solidFill>
            </a:endParaRPr>
          </a:p>
        </p:txBody>
      </p:sp>
      <p:sp>
        <p:nvSpPr>
          <p:cNvPr id="2" name="TextBox 1">
            <a:extLst>
              <a:ext uri="{FF2B5EF4-FFF2-40B4-BE49-F238E27FC236}">
                <a16:creationId xmlns:a16="http://schemas.microsoft.com/office/drawing/2014/main" id="{F7FE6A39-422C-A722-9020-4D4CBD30BF6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25</a:t>
            </a:fld>
            <a:endParaRPr lang="en-US" sz="1200" b="1" dirty="0">
              <a:solidFill>
                <a:srgbClr val="23408E"/>
              </a:solidFill>
            </a:endParaRPr>
          </a:p>
        </p:txBody>
      </p:sp>
      <p:pic>
        <p:nvPicPr>
          <p:cNvPr id="3" name="Picture 2">
            <a:extLst>
              <a:ext uri="{FF2B5EF4-FFF2-40B4-BE49-F238E27FC236}">
                <a16:creationId xmlns:a16="http://schemas.microsoft.com/office/drawing/2014/main" id="{AF72928A-085A-549D-4E37-829D533CB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609600" y="501316"/>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4.2</a:t>
            </a:r>
            <a:br>
              <a:rPr lang="en-US" dirty="0"/>
            </a:br>
            <a:r>
              <a:rPr lang="en-US" dirty="0"/>
              <a:t>AC Power  /  RMS: Definition &amp; Measurement</a:t>
            </a:r>
          </a:p>
        </p:txBody>
      </p:sp>
      <p:sp>
        <p:nvSpPr>
          <p:cNvPr id="3" name="Content Placeholder 2"/>
          <p:cNvSpPr>
            <a:spLocks noGrp="1"/>
          </p:cNvSpPr>
          <p:nvPr>
            <p:ph idx="1"/>
          </p:nvPr>
        </p:nvSpPr>
        <p:spPr bwMode="auto">
          <a:xfrm>
            <a:off x="609600" y="2170114"/>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sz="3100" dirty="0"/>
              <a:t>The power equation is very clear for dc power … P = E</a:t>
            </a:r>
            <a:r>
              <a:rPr lang="en-US" sz="3100" baseline="30000" dirty="0"/>
              <a:t>2</a:t>
            </a:r>
            <a:r>
              <a:rPr lang="en-US" sz="3100" dirty="0"/>
              <a:t> / R</a:t>
            </a:r>
          </a:p>
          <a:p>
            <a:r>
              <a:rPr lang="en-US" sz="3100" dirty="0"/>
              <a:t>However, what is the value of </a:t>
            </a:r>
            <a:r>
              <a:rPr lang="en-US" sz="3100" i="1" dirty="0">
                <a:solidFill>
                  <a:srgbClr val="0000FF"/>
                </a:solidFill>
              </a:rPr>
              <a:t>E</a:t>
            </a:r>
            <a:r>
              <a:rPr lang="en-US" sz="3100" dirty="0"/>
              <a:t> for ac power?</a:t>
            </a:r>
          </a:p>
          <a:p>
            <a:pPr lvl="1">
              <a:buFont typeface="Arial" charset="0"/>
              <a:buChar char="•"/>
            </a:pPr>
            <a:r>
              <a:rPr lang="en-US" dirty="0"/>
              <a:t>Not peak, not average … it’s </a:t>
            </a:r>
            <a:r>
              <a:rPr lang="en-US" i="1" dirty="0">
                <a:solidFill>
                  <a:srgbClr val="0000FF"/>
                </a:solidFill>
              </a:rPr>
              <a:t>RMS</a:t>
            </a:r>
            <a:r>
              <a:rPr lang="en-US" dirty="0"/>
              <a:t> (</a:t>
            </a:r>
            <a:r>
              <a:rPr lang="en-US" i="1" dirty="0">
                <a:solidFill>
                  <a:srgbClr val="0000FF"/>
                </a:solidFill>
              </a:rPr>
              <a:t>root mean square </a:t>
            </a:r>
            <a:r>
              <a:rPr lang="en-US" dirty="0"/>
              <a:t>or </a:t>
            </a:r>
            <a:r>
              <a:rPr lang="en-US" i="1" dirty="0">
                <a:solidFill>
                  <a:srgbClr val="0000FF"/>
                </a:solidFill>
              </a:rPr>
              <a:t>V</a:t>
            </a:r>
            <a:r>
              <a:rPr lang="en-US" i="1" baseline="-25000" dirty="0">
                <a:solidFill>
                  <a:srgbClr val="0000FF"/>
                </a:solidFill>
              </a:rPr>
              <a:t>RMS</a:t>
            </a:r>
            <a:r>
              <a:rPr lang="en-US" dirty="0"/>
              <a:t>)</a:t>
            </a:r>
          </a:p>
          <a:p>
            <a:pPr>
              <a:buFont typeface="Arial" charset="0"/>
              <a:buChar char="•"/>
            </a:pPr>
            <a:r>
              <a:rPr lang="en-US" sz="3100" dirty="0"/>
              <a:t>If RMS voltage is used in the equations shown for calculating power (previous slides), the result for the ac signal is the same as for an unvarying dc voltage </a:t>
            </a:r>
          </a:p>
          <a:p>
            <a:r>
              <a:rPr lang="en-US" sz="3100" dirty="0"/>
              <a:t>The RMS for a sine wave is 0.707 times the sine wave’s peak voltage … see Figure 4.2 (next slide)</a:t>
            </a:r>
          </a:p>
          <a:p>
            <a:endParaRPr lang="en-US" sz="3100" dirty="0"/>
          </a:p>
        </p:txBody>
      </p:sp>
      <p:pic>
        <p:nvPicPr>
          <p:cNvPr id="2" name="Picture 1">
            <a:extLst>
              <a:ext uri="{FF2B5EF4-FFF2-40B4-BE49-F238E27FC236}">
                <a16:creationId xmlns:a16="http://schemas.microsoft.com/office/drawing/2014/main" id="{500A2FC2-EF32-2E1D-EEC3-E60C9BA8F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xfrm>
            <a:off x="12408" y="421105"/>
            <a:ext cx="2454066" cy="35814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a:solidFill>
                  <a:srgbClr val="0000FF"/>
                </a:solidFill>
              </a:rPr>
              <a:t>Figure 4.2</a:t>
            </a:r>
            <a:br>
              <a:rPr lang="en-US" sz="2400" dirty="0">
                <a:solidFill>
                  <a:srgbClr val="0000FF"/>
                </a:solidFill>
              </a:rPr>
            </a:br>
            <a:br>
              <a:rPr lang="en-US" sz="2400" dirty="0">
                <a:solidFill>
                  <a:srgbClr val="0000FF"/>
                </a:solidFill>
              </a:rPr>
            </a:br>
            <a:r>
              <a:rPr lang="en-US" sz="2400" dirty="0">
                <a:solidFill>
                  <a:srgbClr val="23408E"/>
                </a:solidFill>
              </a:rPr>
              <a:t>Relationships between RMS, average, peak, and peak-to-peak ac voltage and current</a:t>
            </a:r>
          </a:p>
        </p:txBody>
      </p:sp>
      <p:pic>
        <p:nvPicPr>
          <p:cNvPr id="36866" name="Picture 5"/>
          <p:cNvPicPr>
            <a:picLocks noChangeAspect="1"/>
          </p:cNvPicPr>
          <p:nvPr/>
        </p:nvPicPr>
        <p:blipFill>
          <a:blip r:embed="rId2"/>
          <a:srcRect/>
          <a:stretch>
            <a:fillRect/>
          </a:stretch>
        </p:blipFill>
        <p:spPr bwMode="auto">
          <a:xfrm>
            <a:off x="2458862" y="1082843"/>
            <a:ext cx="9720730" cy="5349708"/>
          </a:xfrm>
          <a:prstGeom prst="rect">
            <a:avLst/>
          </a:prstGeom>
          <a:noFill/>
          <a:ln w="9525">
            <a:noFill/>
            <a:miter lim="800000"/>
            <a:headEnd/>
            <a:tailEnd/>
          </a:ln>
        </p:spPr>
      </p:pic>
      <p:pic>
        <p:nvPicPr>
          <p:cNvPr id="2" name="Picture 1">
            <a:extLst>
              <a:ext uri="{FF2B5EF4-FFF2-40B4-BE49-F238E27FC236}">
                <a16:creationId xmlns:a16="http://schemas.microsoft.com/office/drawing/2014/main" id="{22A32244-4D17-3144-DEF8-B618A589F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Waveform Formulas</a:t>
            </a:r>
            <a:br>
              <a:rPr lang="en-US"/>
            </a:br>
            <a:r>
              <a:rPr lang="en-US" sz="2400" i="1">
                <a:solidFill>
                  <a:srgbClr val="0000FF"/>
                </a:solidFill>
              </a:rPr>
              <a:t>(Note: Do not use these for non-sine waves!)</a:t>
            </a:r>
          </a:p>
        </p:txBody>
      </p:sp>
      <p:sp>
        <p:nvSpPr>
          <p:cNvPr id="3" name="TextBox 2"/>
          <p:cNvSpPr txBox="1">
            <a:spLocks noRot="1" noChangeAspect="1" noMove="1" noResize="1" noEditPoints="1" noAdjustHandles="1" noChangeArrowheads="1" noChangeShapeType="1" noTextEdit="1"/>
          </p:cNvSpPr>
          <p:nvPr/>
        </p:nvSpPr>
        <p:spPr>
          <a:xfrm>
            <a:off x="235515" y="2590800"/>
            <a:ext cx="5516960" cy="803810"/>
          </a:xfrm>
          <a:prstGeom prst="rect">
            <a:avLst/>
          </a:prstGeom>
          <a:blipFill>
            <a:blip r:embed="rId2"/>
            <a:stretch>
              <a:fillRect/>
            </a:stretch>
          </a:blipFill>
        </p:spPr>
        <p:txBody>
          <a:bodyPr/>
          <a:lstStyle/>
          <a:p>
            <a:pPr fontAlgn="auto">
              <a:spcBef>
                <a:spcPts val="0"/>
              </a:spcBef>
              <a:spcAft>
                <a:spcPts val="0"/>
              </a:spcAft>
              <a:defRPr/>
            </a:pPr>
            <a:r>
              <a:rPr lang="en-US">
                <a:noFill/>
                <a:latin typeface="+mn-lt"/>
                <a:cs typeface="+mn-cs"/>
              </a:rPr>
              <a:t> </a:t>
            </a:r>
          </a:p>
        </p:txBody>
      </p:sp>
      <p:sp>
        <p:nvSpPr>
          <p:cNvPr id="4" name="TextBox 3"/>
          <p:cNvSpPr txBox="1">
            <a:spLocks noRot="1" noChangeAspect="1" noMove="1" noResize="1" noEditPoints="1" noAdjustHandles="1" noChangeArrowheads="1" noChangeShapeType="1" noTextEdit="1"/>
          </p:cNvSpPr>
          <p:nvPr/>
        </p:nvSpPr>
        <p:spPr>
          <a:xfrm>
            <a:off x="235515" y="3682076"/>
            <a:ext cx="3082447" cy="420949"/>
          </a:xfrm>
          <a:prstGeom prst="rect">
            <a:avLst/>
          </a:prstGeom>
          <a:blipFill>
            <a:blip r:embed="rId3"/>
            <a:stretch>
              <a:fillRect r="-3960" b="-47826"/>
            </a:stretch>
          </a:blipFill>
        </p:spPr>
        <p:txBody>
          <a:bodyPr/>
          <a:lstStyle/>
          <a:p>
            <a:pPr fontAlgn="auto">
              <a:spcBef>
                <a:spcPts val="0"/>
              </a:spcBef>
              <a:spcAft>
                <a:spcPts val="0"/>
              </a:spcAft>
              <a:defRPr/>
            </a:pPr>
            <a:r>
              <a:rPr lang="en-US">
                <a:noFill/>
                <a:latin typeface="+mn-lt"/>
                <a:cs typeface="+mn-cs"/>
              </a:rPr>
              <a:t> </a:t>
            </a:r>
          </a:p>
        </p:txBody>
      </p:sp>
      <p:sp>
        <p:nvSpPr>
          <p:cNvPr id="6" name="TextBox 5"/>
          <p:cNvSpPr txBox="1">
            <a:spLocks noRot="1" noChangeAspect="1" noMove="1" noResize="1" noEditPoints="1" noAdjustHandles="1" noChangeArrowheads="1" noChangeShapeType="1" noTextEdit="1"/>
          </p:cNvSpPr>
          <p:nvPr/>
        </p:nvSpPr>
        <p:spPr>
          <a:xfrm>
            <a:off x="235515" y="4496854"/>
            <a:ext cx="6207020" cy="430887"/>
          </a:xfrm>
          <a:prstGeom prst="rect">
            <a:avLst/>
          </a:prstGeom>
          <a:blipFill>
            <a:blip r:embed="rId4"/>
            <a:stretch>
              <a:fillRect t="-25714" b="-50000"/>
            </a:stretch>
          </a:blipFill>
        </p:spPr>
        <p:txBody>
          <a:bodyPr/>
          <a:lstStyle/>
          <a:p>
            <a:pPr fontAlgn="auto">
              <a:spcBef>
                <a:spcPts val="0"/>
              </a:spcBef>
              <a:spcAft>
                <a:spcPts val="0"/>
              </a:spcAft>
              <a:defRPr/>
            </a:pPr>
            <a:r>
              <a:rPr lang="en-US">
                <a:noFill/>
                <a:latin typeface="+mn-lt"/>
                <a:cs typeface="+mn-cs"/>
              </a:rPr>
              <a:t> </a:t>
            </a:r>
          </a:p>
        </p:txBody>
      </p:sp>
      <p:sp>
        <p:nvSpPr>
          <p:cNvPr id="7" name="TextBox 6"/>
          <p:cNvSpPr txBox="1"/>
          <p:nvPr/>
        </p:nvSpPr>
        <p:spPr>
          <a:xfrm>
            <a:off x="6781800" y="2857500"/>
            <a:ext cx="5181600" cy="3259138"/>
          </a:xfrm>
          <a:prstGeom prst="rect">
            <a:avLst/>
          </a:prstGeom>
          <a:solidFill>
            <a:schemeClr val="bg1">
              <a:lumMod val="95000"/>
            </a:schemeClr>
          </a:solidFill>
          <a:ln>
            <a:solidFill>
              <a:schemeClr val="tx1"/>
            </a:solidFill>
          </a:ln>
        </p:spPr>
        <p:txBody>
          <a:bodyPr>
            <a:spAutoFit/>
          </a:bodyPr>
          <a:lstStyle/>
          <a:p>
            <a:pPr fontAlgn="auto">
              <a:spcBef>
                <a:spcPts val="0"/>
              </a:spcBef>
              <a:spcAft>
                <a:spcPts val="0"/>
              </a:spcAft>
              <a:defRPr/>
            </a:pPr>
            <a:r>
              <a:rPr lang="en-US" sz="2300" dirty="0">
                <a:latin typeface="Arial" panose="020B0604020202020204" pitchFamily="34" charset="0"/>
                <a:cs typeface="Arial" panose="020B0604020202020204" pitchFamily="34" charset="0"/>
              </a:rPr>
              <a:t>It is particularly important to know the relationship between RMS and peak voltages to choose components that have sufficient voltage ratings. Capacitors are often connected across the ac power line to perform RF filtering. The capacitor must be rated to withstand the ac peak voltage.</a:t>
            </a:r>
          </a:p>
        </p:txBody>
      </p:sp>
      <p:sp>
        <p:nvSpPr>
          <p:cNvPr id="37894" name="TextBox 4"/>
          <p:cNvSpPr txBox="1">
            <a:spLocks noChangeArrowheads="1"/>
          </p:cNvSpPr>
          <p:nvPr/>
        </p:nvSpPr>
        <p:spPr bwMode="auto">
          <a:xfrm>
            <a:off x="2514600" y="5931694"/>
            <a:ext cx="3581400" cy="369887"/>
          </a:xfrm>
          <a:prstGeom prst="rect">
            <a:avLst/>
          </a:prstGeom>
          <a:noFill/>
          <a:ln w="9525">
            <a:noFill/>
            <a:miter lim="800000"/>
            <a:headEnd/>
            <a:tailEnd/>
          </a:ln>
        </p:spPr>
        <p:txBody>
          <a:bodyPr>
            <a:spAutoFit/>
          </a:bodyPr>
          <a:lstStyle/>
          <a:p>
            <a:r>
              <a:rPr lang="en-US" dirty="0">
                <a:solidFill>
                  <a:srgbClr val="0000FF"/>
                </a:solidFill>
              </a:rPr>
              <a:t>Refer to Figure 4.2</a:t>
            </a:r>
          </a:p>
        </p:txBody>
      </p:sp>
      <p:pic>
        <p:nvPicPr>
          <p:cNvPr id="2" name="Picture 1">
            <a:extLst>
              <a:ext uri="{FF2B5EF4-FFF2-40B4-BE49-F238E27FC236}">
                <a16:creationId xmlns:a16="http://schemas.microsoft.com/office/drawing/2014/main" id="{785B95F0-4D62-2ED0-4B16-E74F4069C8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609600" y="794084"/>
            <a:ext cx="10972800" cy="1268117"/>
          </a:xfrm>
          <a:noFill/>
          <a:ln>
            <a:miter lim="800000"/>
            <a:headEnd/>
            <a:tailEnd/>
          </a:ln>
        </p:spPr>
        <p:txBody>
          <a:bodyPr vert="horz" wrap="square" lIns="91440" tIns="45720" rIns="91440" bIns="45720" numCol="1" anchor="t" anchorCtr="0" compatLnSpc="1">
            <a:prstTxWarp prst="textNoShape">
              <a:avLst/>
            </a:prstTxWarp>
          </a:bodyPr>
          <a:lstStyle/>
          <a:p>
            <a:r>
              <a:rPr lang="en-US" dirty="0"/>
              <a:t>Waveform Calculation Examples</a:t>
            </a:r>
          </a:p>
        </p:txBody>
      </p:sp>
      <p:sp>
        <p:nvSpPr>
          <p:cNvPr id="3" name="TextBox 2"/>
          <p:cNvSpPr txBox="1">
            <a:spLocks noChangeArrowheads="1"/>
          </p:cNvSpPr>
          <p:nvPr/>
        </p:nvSpPr>
        <p:spPr bwMode="auto">
          <a:xfrm>
            <a:off x="609600" y="2005264"/>
            <a:ext cx="10591800" cy="1077218"/>
          </a:xfrm>
          <a:prstGeom prst="rect">
            <a:avLst/>
          </a:prstGeom>
          <a:noFill/>
          <a:ln w="9525">
            <a:noFill/>
            <a:miter lim="800000"/>
            <a:headEnd/>
            <a:tailEnd/>
          </a:ln>
        </p:spPr>
        <p:txBody>
          <a:bodyPr>
            <a:spAutoFit/>
          </a:bodyPr>
          <a:lstStyle/>
          <a:p>
            <a:r>
              <a:rPr lang="en-US" sz="2400" dirty="0"/>
              <a:t>Example:  A sine wave with a peak voltage of 17 V has what RMS value?</a:t>
            </a:r>
          </a:p>
          <a:p>
            <a:endParaRPr lang="en-US" sz="1600" dirty="0"/>
          </a:p>
          <a:p>
            <a:r>
              <a:rPr lang="en-US" sz="2400" dirty="0"/>
              <a:t>	V</a:t>
            </a:r>
            <a:r>
              <a:rPr lang="en-US" sz="2400" baseline="-25000" dirty="0"/>
              <a:t>RMS</a:t>
            </a:r>
            <a:r>
              <a:rPr lang="en-US" sz="2400" dirty="0"/>
              <a:t> = 0.707 × V</a:t>
            </a:r>
            <a:r>
              <a:rPr lang="en-US" sz="2400" baseline="-25000" dirty="0"/>
              <a:t>PK</a:t>
            </a:r>
            <a:r>
              <a:rPr lang="en-US" sz="2400" dirty="0"/>
              <a:t> = 0.707 × 17 V = </a:t>
            </a:r>
            <a:r>
              <a:rPr lang="en-US" sz="2400" b="1" dirty="0">
                <a:solidFill>
                  <a:srgbClr val="0000FF"/>
                </a:solidFill>
              </a:rPr>
              <a:t>12 V</a:t>
            </a:r>
          </a:p>
        </p:txBody>
      </p:sp>
      <p:sp>
        <p:nvSpPr>
          <p:cNvPr id="4" name="TextBox 3"/>
          <p:cNvSpPr txBox="1">
            <a:spLocks noChangeArrowheads="1"/>
          </p:cNvSpPr>
          <p:nvPr/>
        </p:nvSpPr>
        <p:spPr bwMode="auto">
          <a:xfrm>
            <a:off x="609600" y="3479588"/>
            <a:ext cx="11049000" cy="461963"/>
          </a:xfrm>
          <a:prstGeom prst="rect">
            <a:avLst/>
          </a:prstGeom>
          <a:noFill/>
          <a:ln w="9525">
            <a:noFill/>
            <a:miter lim="800000"/>
            <a:headEnd/>
            <a:tailEnd/>
          </a:ln>
        </p:spPr>
        <p:txBody>
          <a:bodyPr>
            <a:spAutoFit/>
          </a:bodyPr>
          <a:lstStyle/>
          <a:p>
            <a:r>
              <a:rPr lang="en-US" sz="2400" dirty="0"/>
              <a:t>Example:  A sine wave with a peak-peak voltage of 100 V has what RMS value?</a:t>
            </a:r>
          </a:p>
        </p:txBody>
      </p:sp>
      <p:sp>
        <p:nvSpPr>
          <p:cNvPr id="5" name="TextBox 4"/>
          <p:cNvSpPr txBox="1">
            <a:spLocks noChangeArrowheads="1"/>
          </p:cNvSpPr>
          <p:nvPr/>
        </p:nvSpPr>
        <p:spPr bwMode="auto">
          <a:xfrm>
            <a:off x="1600200" y="4210927"/>
            <a:ext cx="2743200" cy="461963"/>
          </a:xfrm>
          <a:prstGeom prst="rect">
            <a:avLst/>
          </a:prstGeom>
          <a:noFill/>
          <a:ln w="9525">
            <a:noFill/>
            <a:miter lim="800000"/>
            <a:headEnd/>
            <a:tailEnd/>
          </a:ln>
        </p:spPr>
        <p:txBody>
          <a:bodyPr>
            <a:spAutoFit/>
          </a:bodyPr>
          <a:lstStyle/>
          <a:p>
            <a:r>
              <a:rPr lang="en-US" sz="2400" dirty="0"/>
              <a:t>V</a:t>
            </a:r>
            <a:r>
              <a:rPr lang="en-US" sz="2400" baseline="-25000" dirty="0"/>
              <a:t>RMS</a:t>
            </a:r>
            <a:r>
              <a:rPr lang="en-US" sz="2400" dirty="0"/>
              <a:t> = 0.707 × </a:t>
            </a:r>
          </a:p>
        </p:txBody>
      </p:sp>
      <p:sp>
        <p:nvSpPr>
          <p:cNvPr id="6" name="TextBox 5"/>
          <p:cNvSpPr txBox="1">
            <a:spLocks noChangeArrowheads="1"/>
          </p:cNvSpPr>
          <p:nvPr/>
        </p:nvSpPr>
        <p:spPr bwMode="auto">
          <a:xfrm>
            <a:off x="4114800" y="3963277"/>
            <a:ext cx="990600" cy="461963"/>
          </a:xfrm>
          <a:prstGeom prst="rect">
            <a:avLst/>
          </a:prstGeom>
          <a:noFill/>
          <a:ln w="9525">
            <a:noFill/>
            <a:miter lim="800000"/>
            <a:headEnd/>
            <a:tailEnd/>
          </a:ln>
        </p:spPr>
        <p:txBody>
          <a:bodyPr>
            <a:spAutoFit/>
          </a:bodyPr>
          <a:lstStyle/>
          <a:p>
            <a:r>
              <a:rPr lang="en-US" sz="2400"/>
              <a:t>V</a:t>
            </a:r>
            <a:r>
              <a:rPr lang="en-US" sz="2400" baseline="-25000"/>
              <a:t>P-P</a:t>
            </a:r>
          </a:p>
        </p:txBody>
      </p:sp>
      <p:sp>
        <p:nvSpPr>
          <p:cNvPr id="7" name="TextBox 6"/>
          <p:cNvSpPr txBox="1">
            <a:spLocks noChangeArrowheads="1"/>
          </p:cNvSpPr>
          <p:nvPr/>
        </p:nvSpPr>
        <p:spPr bwMode="auto">
          <a:xfrm>
            <a:off x="4278313" y="4418890"/>
            <a:ext cx="639762" cy="461962"/>
          </a:xfrm>
          <a:prstGeom prst="rect">
            <a:avLst/>
          </a:prstGeom>
          <a:noFill/>
          <a:ln w="9525">
            <a:noFill/>
            <a:miter lim="800000"/>
            <a:headEnd/>
            <a:tailEnd/>
          </a:ln>
        </p:spPr>
        <p:txBody>
          <a:bodyPr>
            <a:spAutoFit/>
          </a:bodyPr>
          <a:lstStyle/>
          <a:p>
            <a:r>
              <a:rPr lang="en-US" sz="2400"/>
              <a:t>2</a:t>
            </a:r>
            <a:endParaRPr lang="en-US" sz="2400" baseline="-25000"/>
          </a:p>
        </p:txBody>
      </p:sp>
      <p:cxnSp>
        <p:nvCxnSpPr>
          <p:cNvPr id="9" name="Straight Connector 8"/>
          <p:cNvCxnSpPr/>
          <p:nvPr/>
        </p:nvCxnSpPr>
        <p:spPr>
          <a:xfrm>
            <a:off x="4114800" y="444111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4918075" y="4210927"/>
            <a:ext cx="1700213" cy="461963"/>
          </a:xfrm>
          <a:prstGeom prst="rect">
            <a:avLst/>
          </a:prstGeom>
          <a:noFill/>
          <a:ln w="9525">
            <a:noFill/>
            <a:miter lim="800000"/>
            <a:headEnd/>
            <a:tailEnd/>
          </a:ln>
        </p:spPr>
        <p:txBody>
          <a:bodyPr>
            <a:spAutoFit/>
          </a:bodyPr>
          <a:lstStyle/>
          <a:p>
            <a:r>
              <a:rPr lang="en-US" sz="2400" dirty="0"/>
              <a:t> = 0.707 × </a:t>
            </a:r>
          </a:p>
        </p:txBody>
      </p:sp>
      <p:sp>
        <p:nvSpPr>
          <p:cNvPr id="11" name="TextBox 10"/>
          <p:cNvSpPr txBox="1">
            <a:spLocks noChangeArrowheads="1"/>
          </p:cNvSpPr>
          <p:nvPr/>
        </p:nvSpPr>
        <p:spPr bwMode="auto">
          <a:xfrm>
            <a:off x="6618288" y="3963277"/>
            <a:ext cx="990600" cy="461963"/>
          </a:xfrm>
          <a:prstGeom prst="rect">
            <a:avLst/>
          </a:prstGeom>
          <a:noFill/>
          <a:ln w="9525">
            <a:noFill/>
            <a:miter lim="800000"/>
            <a:headEnd/>
            <a:tailEnd/>
          </a:ln>
        </p:spPr>
        <p:txBody>
          <a:bodyPr>
            <a:spAutoFit/>
          </a:bodyPr>
          <a:lstStyle/>
          <a:p>
            <a:r>
              <a:rPr lang="en-US" sz="2400"/>
              <a:t>100</a:t>
            </a:r>
            <a:endParaRPr lang="en-US" sz="2400" baseline="-25000"/>
          </a:p>
        </p:txBody>
      </p:sp>
      <p:sp>
        <p:nvSpPr>
          <p:cNvPr id="12" name="TextBox 11"/>
          <p:cNvSpPr txBox="1">
            <a:spLocks noChangeArrowheads="1"/>
          </p:cNvSpPr>
          <p:nvPr/>
        </p:nvSpPr>
        <p:spPr bwMode="auto">
          <a:xfrm>
            <a:off x="6781800" y="4418890"/>
            <a:ext cx="641350" cy="461962"/>
          </a:xfrm>
          <a:prstGeom prst="rect">
            <a:avLst/>
          </a:prstGeom>
          <a:noFill/>
          <a:ln w="9525">
            <a:noFill/>
            <a:miter lim="800000"/>
            <a:headEnd/>
            <a:tailEnd/>
          </a:ln>
        </p:spPr>
        <p:txBody>
          <a:bodyPr>
            <a:spAutoFit/>
          </a:bodyPr>
          <a:lstStyle/>
          <a:p>
            <a:r>
              <a:rPr lang="en-US" sz="2400"/>
              <a:t>2</a:t>
            </a:r>
            <a:endParaRPr lang="en-US" sz="2400" baseline="-25000"/>
          </a:p>
        </p:txBody>
      </p:sp>
      <p:cxnSp>
        <p:nvCxnSpPr>
          <p:cNvPr id="13" name="Straight Connector 12"/>
          <p:cNvCxnSpPr/>
          <p:nvPr/>
        </p:nvCxnSpPr>
        <p:spPr>
          <a:xfrm>
            <a:off x="6618288" y="444111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7796213" y="4210927"/>
            <a:ext cx="1701800" cy="461963"/>
          </a:xfrm>
          <a:prstGeom prst="rect">
            <a:avLst/>
          </a:prstGeom>
          <a:noFill/>
          <a:ln w="9525">
            <a:noFill/>
            <a:miter lim="800000"/>
            <a:headEnd/>
            <a:tailEnd/>
          </a:ln>
        </p:spPr>
        <p:txBody>
          <a:bodyPr>
            <a:spAutoFit/>
          </a:bodyPr>
          <a:lstStyle/>
          <a:p>
            <a:r>
              <a:rPr lang="en-US" sz="2400"/>
              <a:t> = </a:t>
            </a:r>
            <a:r>
              <a:rPr lang="en-US" sz="2400" b="1">
                <a:solidFill>
                  <a:srgbClr val="0000FF"/>
                </a:solidFill>
              </a:rPr>
              <a:t>35.4 V</a:t>
            </a:r>
            <a:r>
              <a:rPr lang="en-US" sz="2400"/>
              <a:t> </a:t>
            </a:r>
          </a:p>
        </p:txBody>
      </p:sp>
      <p:sp>
        <p:nvSpPr>
          <p:cNvPr id="2" name="TextBox 1">
            <a:extLst>
              <a:ext uri="{FF2B5EF4-FFF2-40B4-BE49-F238E27FC236}">
                <a16:creationId xmlns:a16="http://schemas.microsoft.com/office/drawing/2014/main" id="{75490669-FBF3-31F7-502A-73E4F28C6548}"/>
              </a:ext>
            </a:extLst>
          </p:cNvPr>
          <p:cNvSpPr txBox="1">
            <a:spLocks noChangeArrowheads="1"/>
          </p:cNvSpPr>
          <p:nvPr/>
        </p:nvSpPr>
        <p:spPr bwMode="auto">
          <a:xfrm>
            <a:off x="609600" y="5028655"/>
            <a:ext cx="10591800" cy="1446550"/>
          </a:xfrm>
          <a:prstGeom prst="rect">
            <a:avLst/>
          </a:prstGeom>
          <a:noFill/>
          <a:ln w="9525">
            <a:noFill/>
            <a:miter lim="800000"/>
            <a:headEnd/>
            <a:tailEnd/>
          </a:ln>
        </p:spPr>
        <p:txBody>
          <a:bodyPr>
            <a:spAutoFit/>
          </a:bodyPr>
          <a:lstStyle/>
          <a:p>
            <a:r>
              <a:rPr lang="en-US" sz="2400" dirty="0"/>
              <a:t>Example:  A sine wave with an RMS voltage of 120.0 V has what peak-to-peak voltage value?</a:t>
            </a:r>
          </a:p>
          <a:p>
            <a:endParaRPr lang="en-US" sz="1600" dirty="0"/>
          </a:p>
          <a:p>
            <a:r>
              <a:rPr lang="en-US" sz="2400" dirty="0"/>
              <a:t>	                              V</a:t>
            </a:r>
            <a:r>
              <a:rPr lang="en-US" sz="2400" baseline="-25000" dirty="0"/>
              <a:t>P-P</a:t>
            </a:r>
            <a:r>
              <a:rPr lang="en-US" sz="2400" dirty="0"/>
              <a:t> = 2 × 1.414 × 120 = 2.828 × 120 = </a:t>
            </a:r>
            <a:r>
              <a:rPr lang="en-US" sz="2400" b="1" dirty="0">
                <a:solidFill>
                  <a:srgbClr val="0000FF"/>
                </a:solidFill>
              </a:rPr>
              <a:t>339.4 V</a:t>
            </a:r>
          </a:p>
        </p:txBody>
      </p:sp>
      <p:pic>
        <p:nvPicPr>
          <p:cNvPr id="8" name="Picture 7">
            <a:extLst>
              <a:ext uri="{FF2B5EF4-FFF2-40B4-BE49-F238E27FC236}">
                <a16:creationId xmlns:a16="http://schemas.microsoft.com/office/drawing/2014/main" id="{DB66DE1C-3B43-21DC-003A-63346B569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par>
                                <p:cTn id="34" presetID="14" presetClass="entr" presetSubtype="1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randombar(horizontal)">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P spid="11" grpId="0"/>
      <p:bldP spid="12" grpId="0"/>
      <p:bldP spid="1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609600" y="1600200"/>
            <a:ext cx="10972800" cy="3810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Chapter 4 Part 1 of 3</a:t>
            </a:r>
            <a:br>
              <a:rPr lang="en-US" sz="6000" b="1" dirty="0"/>
            </a:br>
            <a:br>
              <a:rPr lang="en-US" dirty="0"/>
            </a:br>
            <a:r>
              <a:rPr lang="en-US" dirty="0"/>
              <a:t>ARRL General Class</a:t>
            </a:r>
            <a:br>
              <a:rPr lang="en-US" dirty="0"/>
            </a:br>
            <a:r>
              <a:rPr lang="en-US" dirty="0"/>
              <a:t>Components &amp; Circuits</a:t>
            </a:r>
            <a:br>
              <a:rPr lang="en-US" dirty="0"/>
            </a:br>
            <a:r>
              <a:rPr lang="en-US" dirty="0"/>
              <a:t>Sections 4.1, 4.2, 4.3</a:t>
            </a:r>
            <a:br>
              <a:rPr lang="en-US" dirty="0"/>
            </a:br>
            <a:br>
              <a:rPr lang="en-US" dirty="0"/>
            </a:br>
            <a:r>
              <a:rPr lang="en-US" sz="3600" dirty="0"/>
              <a:t>Power &amp; Decibels, AC Power, Basic Components</a:t>
            </a:r>
          </a:p>
        </p:txBody>
      </p:sp>
      <p:pic>
        <p:nvPicPr>
          <p:cNvPr id="2" name="Picture 1">
            <a:extLst>
              <a:ext uri="{FF2B5EF4-FFF2-40B4-BE49-F238E27FC236}">
                <a16:creationId xmlns:a16="http://schemas.microsoft.com/office/drawing/2014/main" id="{F975457D-EE10-E211-75A1-D4B69795C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PEP: Definition and Measurement</a:t>
            </a:r>
          </a:p>
        </p:txBody>
      </p:sp>
      <p:sp>
        <p:nvSpPr>
          <p:cNvPr id="3" name="Content Placeholder 2"/>
          <p:cNvSpPr>
            <a:spLocks noGrp="1"/>
          </p:cNvSpPr>
          <p:nvPr>
            <p:ph idx="1"/>
          </p:nvPr>
        </p:nvSpPr>
        <p:spPr>
          <a:xfrm>
            <a:off x="609600" y="2362200"/>
            <a:ext cx="10972800" cy="4187825"/>
          </a:xfrm>
        </p:spPr>
        <p:txBody>
          <a:bodyPr/>
          <a:lstStyle/>
          <a:p>
            <a:pPr>
              <a:defRPr/>
            </a:pPr>
            <a:r>
              <a:rPr lang="en-US" dirty="0"/>
              <a:t>PEP = </a:t>
            </a:r>
            <a:r>
              <a:rPr lang="en-US" i="1" dirty="0">
                <a:solidFill>
                  <a:srgbClr val="0000FF"/>
                </a:solidFill>
              </a:rPr>
              <a:t>Peak envelope power</a:t>
            </a:r>
          </a:p>
          <a:p>
            <a:pPr>
              <a:defRPr/>
            </a:pPr>
            <a:r>
              <a:rPr lang="en-US" dirty="0"/>
              <a:t>PEP is the </a:t>
            </a:r>
            <a:r>
              <a:rPr lang="en-US" i="1" dirty="0">
                <a:solidFill>
                  <a:srgbClr val="0000FF"/>
                </a:solidFill>
              </a:rPr>
              <a:t>average</a:t>
            </a:r>
            <a:r>
              <a:rPr lang="en-US" dirty="0"/>
              <a:t> </a:t>
            </a:r>
            <a:r>
              <a:rPr lang="en-US" i="1" dirty="0">
                <a:solidFill>
                  <a:srgbClr val="0000FF"/>
                </a:solidFill>
              </a:rPr>
              <a:t>power</a:t>
            </a:r>
            <a:r>
              <a:rPr lang="en-US" dirty="0"/>
              <a:t> of one complete RF cycle at the peak of the signal’s envelope … a convenient way of measuring the max power of amplitude-modulated signals</a:t>
            </a:r>
          </a:p>
          <a:p>
            <a:pPr>
              <a:defRPr/>
            </a:pPr>
            <a:r>
              <a:rPr lang="en-US" dirty="0"/>
              <a:t>However, this definition is confusing …</a:t>
            </a:r>
          </a:p>
          <a:p>
            <a:pPr lvl="1">
              <a:defRPr/>
            </a:pPr>
            <a:r>
              <a:rPr lang="en-US" dirty="0"/>
              <a:t>See (following slide) definition from ARRL General Manual and </a:t>
            </a:r>
            <a:r>
              <a:rPr lang="en-US" dirty="0">
                <a:solidFill>
                  <a:srgbClr val="0000FF"/>
                </a:solidFill>
                <a:hlinkClick r:id="rId2">
                  <a:extLst>
                    <a:ext uri="{A12FA001-AC4F-418D-AE19-62706E023703}">
                      <ahyp:hlinkClr xmlns:ahyp="http://schemas.microsoft.com/office/drawing/2018/hyperlinkcolor" val="tx"/>
                    </a:ext>
                  </a:extLst>
                </a:hlinkClick>
              </a:rPr>
              <a:t>www.mdarc.org</a:t>
            </a:r>
            <a:endParaRPr lang="en-US" dirty="0">
              <a:solidFill>
                <a:srgbClr val="0000FF"/>
              </a:solidFill>
            </a:endParaRPr>
          </a:p>
          <a:p>
            <a:pPr marL="457200" lvl="1" indent="0">
              <a:buFontTx/>
              <a:buNone/>
              <a:defRPr/>
            </a:pPr>
            <a:endParaRPr lang="en-US" dirty="0"/>
          </a:p>
        </p:txBody>
      </p:sp>
      <p:pic>
        <p:nvPicPr>
          <p:cNvPr id="2" name="Picture 1">
            <a:extLst>
              <a:ext uri="{FF2B5EF4-FFF2-40B4-BE49-F238E27FC236}">
                <a16:creationId xmlns:a16="http://schemas.microsoft.com/office/drawing/2014/main" id="{BF3E25FF-F76D-5644-D346-D34623DA7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Clarification of Peak Envelope Power</a:t>
            </a:r>
          </a:p>
        </p:txBody>
      </p:sp>
      <p:sp>
        <p:nvSpPr>
          <p:cNvPr id="3" name="TextBox 2"/>
          <p:cNvSpPr txBox="1">
            <a:spLocks noChangeArrowheads="1"/>
          </p:cNvSpPr>
          <p:nvPr/>
        </p:nvSpPr>
        <p:spPr bwMode="auto">
          <a:xfrm>
            <a:off x="369888" y="1943100"/>
            <a:ext cx="10972800" cy="1107996"/>
          </a:xfrm>
          <a:prstGeom prst="rect">
            <a:avLst/>
          </a:prstGeom>
          <a:noFill/>
          <a:ln w="9525">
            <a:noFill/>
            <a:miter lim="800000"/>
            <a:headEnd/>
            <a:tailEnd/>
          </a:ln>
        </p:spPr>
        <p:txBody>
          <a:bodyPr>
            <a:spAutoFit/>
          </a:bodyPr>
          <a:lstStyle/>
          <a:p>
            <a:r>
              <a:rPr lang="en-US" sz="2200" dirty="0"/>
              <a:t>PEP (or peak envelope power) is the average power of one complete RF cycle at the peak of the signal’s envelope. PEP is used because it is a convenient way to measure or specify the maximum power of amplitude-modulated signals.</a:t>
            </a:r>
          </a:p>
        </p:txBody>
      </p:sp>
      <p:pic>
        <p:nvPicPr>
          <p:cNvPr id="4" name="Picture 3"/>
          <p:cNvPicPr>
            <a:picLocks noChangeAspect="1"/>
          </p:cNvPicPr>
          <p:nvPr/>
        </p:nvPicPr>
        <p:blipFill>
          <a:blip r:embed="rId2"/>
          <a:srcRect/>
          <a:stretch>
            <a:fillRect/>
          </a:stretch>
        </p:blipFill>
        <p:spPr bwMode="auto">
          <a:xfrm>
            <a:off x="6477000" y="3392905"/>
            <a:ext cx="5573712" cy="2800350"/>
          </a:xfrm>
          <a:prstGeom prst="rect">
            <a:avLst/>
          </a:prstGeom>
          <a:noFill/>
          <a:ln w="9525">
            <a:noFill/>
            <a:miter lim="800000"/>
            <a:headEnd/>
            <a:tailEnd/>
          </a:ln>
        </p:spPr>
      </p:pic>
      <p:sp>
        <p:nvSpPr>
          <p:cNvPr id="5" name="TextBox 4"/>
          <p:cNvSpPr txBox="1">
            <a:spLocks noChangeArrowheads="1"/>
          </p:cNvSpPr>
          <p:nvPr/>
        </p:nvSpPr>
        <p:spPr bwMode="auto">
          <a:xfrm>
            <a:off x="369888" y="3045666"/>
            <a:ext cx="6107112" cy="1785104"/>
          </a:xfrm>
          <a:prstGeom prst="rect">
            <a:avLst/>
          </a:prstGeom>
          <a:noFill/>
          <a:ln w="9525">
            <a:noFill/>
            <a:miter lim="800000"/>
            <a:headEnd/>
            <a:tailEnd/>
          </a:ln>
        </p:spPr>
        <p:txBody>
          <a:bodyPr>
            <a:spAutoFit/>
          </a:bodyPr>
          <a:lstStyle/>
          <a:p>
            <a:r>
              <a:rPr lang="en-US" sz="2200" dirty="0"/>
              <a:t>To calculate average ac power, you need to know the load impedance and the RMS voltage. Measure the RF voltage at the very peak of the modulated signal’s envelope — this is the peak envelope voltage (PEV) as shown in this figure.</a:t>
            </a:r>
          </a:p>
        </p:txBody>
      </p:sp>
      <p:pic>
        <p:nvPicPr>
          <p:cNvPr id="2" name="Picture 1">
            <a:extLst>
              <a:ext uri="{FF2B5EF4-FFF2-40B4-BE49-F238E27FC236}">
                <a16:creationId xmlns:a16="http://schemas.microsoft.com/office/drawing/2014/main" id="{2FA473EF-CEE0-081F-86FC-C03EBCF7E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Clarification of Peak Envelope Power (cont.)</a:t>
            </a:r>
          </a:p>
        </p:txBody>
      </p:sp>
      <p:sp>
        <p:nvSpPr>
          <p:cNvPr id="7" name="TextBox 6"/>
          <p:cNvSpPr txBox="1">
            <a:spLocks noChangeArrowheads="1"/>
          </p:cNvSpPr>
          <p:nvPr/>
        </p:nvSpPr>
        <p:spPr bwMode="auto">
          <a:xfrm>
            <a:off x="457200" y="1409700"/>
            <a:ext cx="11201400" cy="769938"/>
          </a:xfrm>
          <a:prstGeom prst="rect">
            <a:avLst/>
          </a:prstGeom>
          <a:noFill/>
          <a:ln w="9525">
            <a:noFill/>
            <a:miter lim="800000"/>
            <a:headEnd/>
            <a:tailEnd/>
          </a:ln>
        </p:spPr>
        <p:txBody>
          <a:bodyPr>
            <a:spAutoFit/>
          </a:bodyPr>
          <a:lstStyle/>
          <a:p>
            <a:r>
              <a:rPr lang="en-US" sz="2200" dirty="0"/>
              <a:t>Once the RF cycle is identified, we calculate the average power over its complete duration. That's the </a:t>
            </a:r>
            <a:r>
              <a:rPr lang="en-US" sz="2200" dirty="0">
                <a:solidFill>
                  <a:srgbClr val="C00000"/>
                </a:solidFill>
              </a:rPr>
              <a:t>red</a:t>
            </a:r>
            <a:r>
              <a:rPr lang="en-US" sz="2200" dirty="0"/>
              <a:t> area in this figure.</a:t>
            </a:r>
          </a:p>
        </p:txBody>
      </p:sp>
      <p:pic>
        <p:nvPicPr>
          <p:cNvPr id="9" name="Picture 8"/>
          <p:cNvPicPr>
            <a:picLocks noChangeAspect="1"/>
          </p:cNvPicPr>
          <p:nvPr/>
        </p:nvPicPr>
        <p:blipFill>
          <a:blip r:embed="rId2"/>
          <a:srcRect/>
          <a:stretch>
            <a:fillRect/>
          </a:stretch>
        </p:blipFill>
        <p:spPr bwMode="auto">
          <a:xfrm>
            <a:off x="7772400" y="2874963"/>
            <a:ext cx="4086225" cy="3230562"/>
          </a:xfrm>
          <a:prstGeom prst="rect">
            <a:avLst/>
          </a:prstGeom>
          <a:noFill/>
          <a:ln w="9525">
            <a:solidFill>
              <a:schemeClr val="tx1"/>
            </a:solidFill>
            <a:miter lim="800000"/>
            <a:headEnd/>
            <a:tailEnd/>
          </a:ln>
        </p:spPr>
      </p:pic>
      <p:sp>
        <p:nvSpPr>
          <p:cNvPr id="10" name="TextBox 9"/>
          <p:cNvSpPr txBox="1">
            <a:spLocks noChangeArrowheads="1"/>
          </p:cNvSpPr>
          <p:nvPr/>
        </p:nvSpPr>
        <p:spPr bwMode="auto">
          <a:xfrm>
            <a:off x="457200" y="2427288"/>
            <a:ext cx="7086600" cy="1446212"/>
          </a:xfrm>
          <a:prstGeom prst="rect">
            <a:avLst/>
          </a:prstGeom>
          <a:noFill/>
          <a:ln w="9525">
            <a:noFill/>
            <a:miter lim="800000"/>
            <a:headEnd/>
            <a:tailEnd/>
          </a:ln>
        </p:spPr>
        <p:txBody>
          <a:bodyPr>
            <a:spAutoFit/>
          </a:bodyPr>
          <a:lstStyle/>
          <a:p>
            <a:r>
              <a:rPr lang="en-US" sz="2200" dirty="0"/>
              <a:t>Note that we calculate the power in both the positive voltage half-cycle and the negative voltage half-cycle. They don't cancel out because, as shown below, the PEV is squared, making both of them positive.</a:t>
            </a:r>
          </a:p>
        </p:txBody>
      </p:sp>
      <p:sp>
        <p:nvSpPr>
          <p:cNvPr id="11" name="TextBox 10"/>
          <p:cNvSpPr txBox="1">
            <a:spLocks noChangeArrowheads="1"/>
          </p:cNvSpPr>
          <p:nvPr/>
        </p:nvSpPr>
        <p:spPr bwMode="auto">
          <a:xfrm>
            <a:off x="457200" y="4127500"/>
            <a:ext cx="7086600" cy="1447800"/>
          </a:xfrm>
          <a:prstGeom prst="rect">
            <a:avLst/>
          </a:prstGeom>
          <a:noFill/>
          <a:ln w="9525">
            <a:noFill/>
            <a:miter lim="800000"/>
            <a:headEnd/>
            <a:tailEnd/>
          </a:ln>
        </p:spPr>
        <p:txBody>
          <a:bodyPr>
            <a:spAutoFit/>
          </a:bodyPr>
          <a:lstStyle/>
          <a:p>
            <a:r>
              <a:rPr lang="en-US" sz="2200" dirty="0"/>
              <a:t>Start by measuring the amplitude of the peak, usually in volts. That is PEV in figure on previous slide.</a:t>
            </a:r>
          </a:p>
          <a:p>
            <a:endParaRPr lang="en-US" sz="2200" dirty="0"/>
          </a:p>
          <a:p>
            <a:r>
              <a:rPr lang="en-US" sz="2200" dirty="0"/>
              <a:t>Then apply the following formula … (next slide) …</a:t>
            </a:r>
          </a:p>
        </p:txBody>
      </p:sp>
      <p:pic>
        <p:nvPicPr>
          <p:cNvPr id="2" name="Picture 1">
            <a:extLst>
              <a:ext uri="{FF2B5EF4-FFF2-40B4-BE49-F238E27FC236}">
                <a16:creationId xmlns:a16="http://schemas.microsoft.com/office/drawing/2014/main" id="{E0E073DD-B10D-19C2-5380-3D010D6CF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xfrm>
            <a:off x="609600" y="589547"/>
            <a:ext cx="10972800" cy="162025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t>PEP Calculations</a:t>
            </a:r>
          </a:p>
        </p:txBody>
      </p:sp>
      <p:sp>
        <p:nvSpPr>
          <p:cNvPr id="4" name="TextBox 3"/>
          <p:cNvSpPr txBox="1">
            <a:spLocks noChangeArrowheads="1"/>
          </p:cNvSpPr>
          <p:nvPr/>
        </p:nvSpPr>
        <p:spPr bwMode="auto">
          <a:xfrm>
            <a:off x="304800" y="2481263"/>
            <a:ext cx="10591800" cy="522287"/>
          </a:xfrm>
          <a:prstGeom prst="rect">
            <a:avLst/>
          </a:prstGeom>
          <a:noFill/>
          <a:ln w="9525">
            <a:noFill/>
            <a:miter lim="800000"/>
            <a:headEnd/>
            <a:tailEnd/>
          </a:ln>
        </p:spPr>
        <p:txBody>
          <a:bodyPr>
            <a:spAutoFit/>
          </a:bodyPr>
          <a:lstStyle/>
          <a:p>
            <a:r>
              <a:rPr lang="en-US" sz="2800"/>
              <a:t>Example:  If PEV is 50V across a 50Ω load, the PEP power is …</a:t>
            </a:r>
          </a:p>
        </p:txBody>
      </p:sp>
      <p:sp>
        <p:nvSpPr>
          <p:cNvPr id="5" name="TextBox 4"/>
          <p:cNvSpPr txBox="1">
            <a:spLocks noRot="1" noChangeAspect="1" noMove="1" noResize="1" noEditPoints="1" noAdjustHandles="1" noChangeArrowheads="1" noChangeShapeType="1" noTextEdit="1"/>
          </p:cNvSpPr>
          <p:nvPr/>
        </p:nvSpPr>
        <p:spPr>
          <a:xfrm>
            <a:off x="1447800" y="3153007"/>
            <a:ext cx="7413055" cy="734368"/>
          </a:xfrm>
          <a:prstGeom prst="rect">
            <a:avLst/>
          </a:prstGeom>
          <a:blipFill>
            <a:blip r:embed="rId2"/>
            <a:stretch>
              <a:fillRect l="-3372" r="-2303" b="-16529"/>
            </a:stretch>
          </a:blipFill>
        </p:spPr>
        <p:txBody>
          <a:bodyPr/>
          <a:lstStyle/>
          <a:p>
            <a:pPr fontAlgn="auto">
              <a:spcBef>
                <a:spcPts val="0"/>
              </a:spcBef>
              <a:spcAft>
                <a:spcPts val="0"/>
              </a:spcAft>
              <a:defRPr/>
            </a:pPr>
            <a:r>
              <a:rPr lang="en-US">
                <a:noFill/>
                <a:latin typeface="+mn-lt"/>
                <a:cs typeface="+mn-cs"/>
              </a:rPr>
              <a:t> </a:t>
            </a:r>
          </a:p>
        </p:txBody>
      </p:sp>
      <p:sp>
        <p:nvSpPr>
          <p:cNvPr id="6" name="TextBox 5"/>
          <p:cNvSpPr txBox="1">
            <a:spLocks noChangeArrowheads="1"/>
          </p:cNvSpPr>
          <p:nvPr/>
        </p:nvSpPr>
        <p:spPr bwMode="auto">
          <a:xfrm>
            <a:off x="304800" y="4723159"/>
            <a:ext cx="10591800" cy="954087"/>
          </a:xfrm>
          <a:prstGeom prst="rect">
            <a:avLst/>
          </a:prstGeom>
          <a:noFill/>
          <a:ln w="9525">
            <a:noFill/>
            <a:miter lim="800000"/>
            <a:headEnd/>
            <a:tailEnd/>
          </a:ln>
        </p:spPr>
        <p:txBody>
          <a:bodyPr>
            <a:spAutoFit/>
          </a:bodyPr>
          <a:lstStyle/>
          <a:p>
            <a:r>
              <a:rPr lang="en-US" sz="2800" dirty="0"/>
              <a:t>Example:  If a 50Ω load is dissipating 1200W PEP, the RMS voltage is …</a:t>
            </a:r>
          </a:p>
        </p:txBody>
      </p:sp>
      <p:grpSp>
        <p:nvGrpSpPr>
          <p:cNvPr id="10" name="Group 9"/>
          <p:cNvGrpSpPr>
            <a:grpSpLocks/>
          </p:cNvGrpSpPr>
          <p:nvPr/>
        </p:nvGrpSpPr>
        <p:grpSpPr bwMode="auto">
          <a:xfrm>
            <a:off x="1474788" y="5470525"/>
            <a:ext cx="9372600" cy="630238"/>
            <a:chOff x="838200" y="5469933"/>
            <a:chExt cx="9372600" cy="631198"/>
          </a:xfrm>
        </p:grpSpPr>
        <p:sp>
          <p:nvSpPr>
            <p:cNvPr id="7" name="TextBox 6"/>
            <p:cNvSpPr txBox="1">
              <a:spLocks noRot="1" noChangeAspect="1" noMove="1" noResize="1" noEditPoints="1" noAdjustHandles="1" noChangeArrowheads="1" noChangeShapeType="1" noTextEdit="1"/>
            </p:cNvSpPr>
            <p:nvPr/>
          </p:nvSpPr>
          <p:spPr>
            <a:xfrm>
              <a:off x="838200" y="5516100"/>
              <a:ext cx="3538854" cy="538802"/>
            </a:xfrm>
            <a:prstGeom prst="rect">
              <a:avLst/>
            </a:prstGeom>
            <a:blipFill>
              <a:blip r:embed="rId3"/>
              <a:stretch>
                <a:fillRect l="-6885" t="-15909" b="-44318"/>
              </a:stretch>
            </a:blipFill>
          </p:spPr>
          <p:txBody>
            <a:bodyPr/>
            <a:lstStyle/>
            <a:p>
              <a:pPr fontAlgn="auto">
                <a:spcBef>
                  <a:spcPts val="0"/>
                </a:spcBef>
                <a:spcAft>
                  <a:spcPts val="0"/>
                </a:spcAft>
                <a:defRPr/>
              </a:pPr>
              <a:r>
                <a:rPr lang="en-US">
                  <a:noFill/>
                  <a:latin typeface="+mn-lt"/>
                  <a:cs typeface="+mn-cs"/>
                </a:rPr>
                <a:t> </a:t>
              </a:r>
            </a:p>
          </p:txBody>
        </p:sp>
        <p:sp>
          <p:nvSpPr>
            <p:cNvPr id="8" name="TextBox 7"/>
            <p:cNvSpPr txBox="1">
              <a:spLocks noRot="1" noChangeAspect="1" noMove="1" noResize="1" noEditPoints="1" noAdjustHandles="1" noChangeArrowheads="1" noChangeShapeType="1" noTextEdit="1"/>
            </p:cNvSpPr>
            <p:nvPr/>
          </p:nvSpPr>
          <p:spPr>
            <a:xfrm>
              <a:off x="4572000" y="5469933"/>
              <a:ext cx="2819400" cy="631198"/>
            </a:xfrm>
            <a:prstGeom prst="rect">
              <a:avLst/>
            </a:prstGeom>
            <a:blipFill>
              <a:blip r:embed="rId4"/>
              <a:stretch>
                <a:fillRect l="-5628" t="-4808" b="-30769"/>
              </a:stretch>
            </a:blipFill>
          </p:spPr>
          <p:txBody>
            <a:bodyPr/>
            <a:lstStyle/>
            <a:p>
              <a:pPr fontAlgn="auto">
                <a:spcBef>
                  <a:spcPts val="0"/>
                </a:spcBef>
                <a:spcAft>
                  <a:spcPts val="0"/>
                </a:spcAft>
                <a:defRPr/>
              </a:pPr>
              <a:r>
                <a:rPr lang="en-US">
                  <a:noFill/>
                  <a:latin typeface="+mn-lt"/>
                  <a:cs typeface="+mn-cs"/>
                </a:rPr>
                <a:t> </a:t>
              </a:r>
            </a:p>
          </p:txBody>
        </p:sp>
        <p:sp>
          <p:nvSpPr>
            <p:cNvPr id="9" name="TextBox 8"/>
            <p:cNvSpPr txBox="1">
              <a:spLocks noRot="1" noChangeAspect="1" noMove="1" noResize="1" noEditPoints="1" noAdjustHandles="1" noChangeArrowheads="1" noChangeShapeType="1" noTextEdit="1"/>
            </p:cNvSpPr>
            <p:nvPr/>
          </p:nvSpPr>
          <p:spPr>
            <a:xfrm>
              <a:off x="7391400" y="5488390"/>
              <a:ext cx="2819400" cy="584775"/>
            </a:xfrm>
            <a:prstGeom prst="rect">
              <a:avLst/>
            </a:prstGeom>
            <a:blipFill>
              <a:blip r:embed="rId5"/>
              <a:stretch>
                <a:fillRect l="-5400" t="-13542" b="-33333"/>
              </a:stretch>
            </a:blipFill>
          </p:spPr>
          <p:txBody>
            <a:bodyPr/>
            <a:lstStyle/>
            <a:p>
              <a:pPr fontAlgn="auto">
                <a:spcBef>
                  <a:spcPts val="0"/>
                </a:spcBef>
                <a:spcAft>
                  <a:spcPts val="0"/>
                </a:spcAft>
                <a:defRPr/>
              </a:pPr>
              <a:r>
                <a:rPr lang="en-US">
                  <a:noFill/>
                  <a:latin typeface="+mn-lt"/>
                  <a:cs typeface="+mn-cs"/>
                </a:rPr>
                <a:t> </a:t>
              </a:r>
            </a:p>
          </p:txBody>
        </p:sp>
      </p:grpSp>
      <p:pic>
        <p:nvPicPr>
          <p:cNvPr id="11" name="Picture 10">
            <a:extLst>
              <a:ext uri="{FF2B5EF4-FFF2-40B4-BE49-F238E27FC236}">
                <a16:creationId xmlns:a16="http://schemas.microsoft.com/office/drawing/2014/main" id="{8F57BF4F-6B13-F2C7-0B71-9C914EFE1AD0}"/>
              </a:ext>
            </a:extLst>
          </p:cNvPr>
          <p:cNvPicPr>
            <a:picLocks noChangeAspect="1"/>
          </p:cNvPicPr>
          <p:nvPr/>
        </p:nvPicPr>
        <p:blipFill>
          <a:blip r:embed="rId6"/>
          <a:stretch>
            <a:fillRect/>
          </a:stretch>
        </p:blipFill>
        <p:spPr>
          <a:xfrm>
            <a:off x="5878270" y="589547"/>
            <a:ext cx="5551730" cy="1273820"/>
          </a:xfrm>
          <a:prstGeom prst="rect">
            <a:avLst/>
          </a:prstGeom>
        </p:spPr>
      </p:pic>
      <p:pic>
        <p:nvPicPr>
          <p:cNvPr id="2" name="Picture 1">
            <a:extLst>
              <a:ext uri="{FF2B5EF4-FFF2-40B4-BE49-F238E27FC236}">
                <a16:creationId xmlns:a16="http://schemas.microsoft.com/office/drawing/2014/main" id="{0C091399-5A08-51AE-A7FA-3C74029A95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85A-61AD-B26E-58F1-9C58CAB9992A}"/>
              </a:ext>
            </a:extLst>
          </p:cNvPr>
          <p:cNvSpPr txBox="1">
            <a:spLocks/>
          </p:cNvSpPr>
          <p:nvPr/>
        </p:nvSpPr>
        <p:spPr bwMode="auto">
          <a:xfrm>
            <a:off x="381000" y="354088"/>
            <a:ext cx="10972800" cy="136226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a:lstStyle>
          <a:p>
            <a:pPr algn="l"/>
            <a:r>
              <a:rPr lang="en-US" kern="0" dirty="0">
                <a:latin typeface="Calibri" panose="020F0502020204030204" pitchFamily="34" charset="0"/>
                <a:cs typeface="Calibri" panose="020F0502020204030204" pitchFamily="34" charset="0"/>
              </a:rPr>
              <a:t>PEP Calculations (cont.)</a:t>
            </a:r>
          </a:p>
        </p:txBody>
      </p:sp>
      <p:sp>
        <p:nvSpPr>
          <p:cNvPr id="5" name="TextBox 4">
            <a:extLst>
              <a:ext uri="{FF2B5EF4-FFF2-40B4-BE49-F238E27FC236}">
                <a16:creationId xmlns:a16="http://schemas.microsoft.com/office/drawing/2014/main" id="{7A5B4AE5-342C-0AF6-2B13-8D05A16A69B2}"/>
              </a:ext>
            </a:extLst>
          </p:cNvPr>
          <p:cNvSpPr txBox="1"/>
          <p:nvPr/>
        </p:nvSpPr>
        <p:spPr>
          <a:xfrm>
            <a:off x="381000" y="1560564"/>
            <a:ext cx="11193379" cy="461665"/>
          </a:xfrm>
          <a:prstGeom prst="rect">
            <a:avLst/>
          </a:prstGeom>
          <a:noFill/>
        </p:spPr>
        <p:txBody>
          <a:bodyPr wrap="square" rtlCol="0">
            <a:spAutoFit/>
          </a:bodyPr>
          <a:lstStyle/>
          <a:p>
            <a:r>
              <a:rPr lang="en-US" sz="2400" dirty="0">
                <a:solidFill>
                  <a:srgbClr val="C00000"/>
                </a:solidFill>
                <a:ea typeface="Cambria Math" panose="02040503050406030204" pitchFamily="18" charset="0"/>
              </a:rPr>
              <a:t>If an oscilloscope measures 200 VP-P across a 50 Ω load, what would be the PEP power?</a:t>
            </a:r>
          </a:p>
        </p:txBody>
      </p:sp>
      <p:pic>
        <p:nvPicPr>
          <p:cNvPr id="7" name="Picture 6">
            <a:extLst>
              <a:ext uri="{FF2B5EF4-FFF2-40B4-BE49-F238E27FC236}">
                <a16:creationId xmlns:a16="http://schemas.microsoft.com/office/drawing/2014/main" id="{8FB0CE3A-FEBD-B54B-B7AA-F247FBA91B5C}"/>
              </a:ext>
            </a:extLst>
          </p:cNvPr>
          <p:cNvPicPr>
            <a:picLocks noChangeAspect="1"/>
          </p:cNvPicPr>
          <p:nvPr/>
        </p:nvPicPr>
        <p:blipFill>
          <a:blip r:embed="rId2"/>
          <a:stretch>
            <a:fillRect/>
          </a:stretch>
        </p:blipFill>
        <p:spPr>
          <a:xfrm>
            <a:off x="1676402" y="2219608"/>
            <a:ext cx="5715000" cy="1652531"/>
          </a:xfrm>
          <a:prstGeom prst="rect">
            <a:avLst/>
          </a:prstGeom>
        </p:spPr>
      </p:pic>
      <p:sp>
        <p:nvSpPr>
          <p:cNvPr id="8" name="TextBox 7">
            <a:extLst>
              <a:ext uri="{FF2B5EF4-FFF2-40B4-BE49-F238E27FC236}">
                <a16:creationId xmlns:a16="http://schemas.microsoft.com/office/drawing/2014/main" id="{38CC79DF-79EF-9D47-2599-1C0C9C159F22}"/>
              </a:ext>
            </a:extLst>
          </p:cNvPr>
          <p:cNvSpPr txBox="1"/>
          <p:nvPr/>
        </p:nvSpPr>
        <p:spPr>
          <a:xfrm>
            <a:off x="381000" y="4027924"/>
            <a:ext cx="10972800" cy="461665"/>
          </a:xfrm>
          <a:prstGeom prst="rect">
            <a:avLst/>
          </a:prstGeom>
          <a:noFill/>
        </p:spPr>
        <p:txBody>
          <a:bodyPr wrap="square" rtlCol="0">
            <a:spAutoFit/>
          </a:bodyPr>
          <a:lstStyle/>
          <a:p>
            <a:r>
              <a:rPr lang="en-US" sz="2400" dirty="0">
                <a:solidFill>
                  <a:srgbClr val="C00000"/>
                </a:solidFill>
                <a:latin typeface="Calibri" panose="020F0502020204030204" pitchFamily="34" charset="0"/>
                <a:ea typeface="Cambria Math" panose="02040503050406030204" pitchFamily="18" charset="0"/>
                <a:cs typeface="Calibri" panose="020F0502020204030204" pitchFamily="34" charset="0"/>
              </a:rPr>
              <a:t>For the same device at 500 VP-P, the PEP power would be …</a:t>
            </a:r>
          </a:p>
        </p:txBody>
      </p:sp>
      <p:pic>
        <p:nvPicPr>
          <p:cNvPr id="10" name="Picture 9">
            <a:extLst>
              <a:ext uri="{FF2B5EF4-FFF2-40B4-BE49-F238E27FC236}">
                <a16:creationId xmlns:a16="http://schemas.microsoft.com/office/drawing/2014/main" id="{FD5EF877-431B-2C82-E3BF-164AFF1FD193}"/>
              </a:ext>
            </a:extLst>
          </p:cNvPr>
          <p:cNvPicPr>
            <a:picLocks noChangeAspect="1"/>
          </p:cNvPicPr>
          <p:nvPr/>
        </p:nvPicPr>
        <p:blipFill>
          <a:blip r:embed="rId3"/>
          <a:stretch>
            <a:fillRect/>
          </a:stretch>
        </p:blipFill>
        <p:spPr>
          <a:xfrm>
            <a:off x="1894920" y="4730824"/>
            <a:ext cx="5430605" cy="1458580"/>
          </a:xfrm>
          <a:prstGeom prst="rect">
            <a:avLst/>
          </a:prstGeom>
        </p:spPr>
      </p:pic>
      <p:pic>
        <p:nvPicPr>
          <p:cNvPr id="3" name="Picture 2">
            <a:extLst>
              <a:ext uri="{FF2B5EF4-FFF2-40B4-BE49-F238E27FC236}">
                <a16:creationId xmlns:a16="http://schemas.microsoft.com/office/drawing/2014/main" id="{77B6D4C6-4AC0-981E-79E8-AC1F5B9D0D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6815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xfrm>
            <a:off x="587375" y="577516"/>
            <a:ext cx="10972800" cy="1592597"/>
          </a:xfrm>
          <a:noFill/>
          <a:ln>
            <a:miter lim="800000"/>
            <a:headEnd/>
            <a:tailEnd/>
          </a:ln>
        </p:spPr>
        <p:txBody>
          <a:bodyPr vert="horz" wrap="square" lIns="91440" tIns="45720" rIns="91440" bIns="45720" numCol="1" anchor="t" anchorCtr="0" compatLnSpc="1">
            <a:prstTxWarp prst="textNoShape">
              <a:avLst/>
            </a:prstTxWarp>
          </a:bodyPr>
          <a:lstStyle/>
          <a:p>
            <a:r>
              <a:rPr lang="en-US" dirty="0"/>
              <a:t>PEP Summary</a:t>
            </a:r>
          </a:p>
        </p:txBody>
      </p:sp>
      <p:sp>
        <p:nvSpPr>
          <p:cNvPr id="3" name="Content Placeholder 2"/>
          <p:cNvSpPr>
            <a:spLocks noGrp="1"/>
          </p:cNvSpPr>
          <p:nvPr>
            <p:ph idx="1"/>
          </p:nvPr>
        </p:nvSpPr>
        <p:spPr bwMode="auto">
          <a:xfrm>
            <a:off x="434975" y="1905000"/>
            <a:ext cx="11277600" cy="4187825"/>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PEP equals the average power IF an amplitude-modulated signal is NOT modulated</a:t>
            </a:r>
          </a:p>
          <a:p>
            <a:pPr lvl="1"/>
            <a:r>
              <a:rPr lang="en-US" sz="2400" dirty="0"/>
              <a:t>An example of this is when modulation is removed from an AM signal (leaving only the steady carrier) or when a CW transmitter is keyed</a:t>
            </a:r>
          </a:p>
          <a:p>
            <a:r>
              <a:rPr lang="en-US" sz="3000" dirty="0"/>
              <a:t>An FM signal is a constant-power signal, so </a:t>
            </a:r>
            <a:r>
              <a:rPr lang="en-US" sz="3000" i="1" dirty="0">
                <a:solidFill>
                  <a:srgbClr val="0000FF"/>
                </a:solidFill>
              </a:rPr>
              <a:t>PEP is always equal to average power for FM signals</a:t>
            </a:r>
            <a:r>
              <a:rPr lang="en-US" sz="3000" dirty="0"/>
              <a:t>. In other words, if an average-reading wattmeter connected to your transmitter reads 1060 W when you close the key on CW, your PEP output power will be … </a:t>
            </a:r>
          </a:p>
        </p:txBody>
      </p:sp>
      <p:sp>
        <p:nvSpPr>
          <p:cNvPr id="4" name="TextBox 3"/>
          <p:cNvSpPr txBox="1">
            <a:spLocks noChangeArrowheads="1"/>
          </p:cNvSpPr>
          <p:nvPr/>
        </p:nvSpPr>
        <p:spPr bwMode="auto">
          <a:xfrm>
            <a:off x="9525000" y="5570538"/>
            <a:ext cx="1524000" cy="522287"/>
          </a:xfrm>
          <a:prstGeom prst="rect">
            <a:avLst/>
          </a:prstGeom>
          <a:noFill/>
          <a:ln w="9525">
            <a:noFill/>
            <a:miter lim="800000"/>
            <a:headEnd/>
            <a:tailEnd/>
          </a:ln>
        </p:spPr>
        <p:txBody>
          <a:bodyPr>
            <a:spAutoFit/>
          </a:bodyPr>
          <a:lstStyle/>
          <a:p>
            <a:r>
              <a:rPr lang="en-US" sz="2800" b="1" dirty="0">
                <a:solidFill>
                  <a:srgbClr val="C00000"/>
                </a:solidFill>
              </a:rPr>
              <a:t>1060 W</a:t>
            </a:r>
          </a:p>
        </p:txBody>
      </p:sp>
      <p:pic>
        <p:nvPicPr>
          <p:cNvPr id="2" name="Picture 1">
            <a:extLst>
              <a:ext uri="{FF2B5EF4-FFF2-40B4-BE49-F238E27FC236}">
                <a16:creationId xmlns:a16="http://schemas.microsoft.com/office/drawing/2014/main" id="{EC7883D7-58BC-5F76-3B0A-C1BE4E5C6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4B77440B-7C2A-1A73-56F1-7BE43834F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PEP produced by 200 volts peak-to-peak across a 50-ohm dummy load?</a:t>
            </a:r>
          </a:p>
        </p:txBody>
      </p:sp>
      <p:sp>
        <p:nvSpPr>
          <p:cNvPr id="4608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1.4 watts</a:t>
            </a:r>
          </a:p>
          <a:p>
            <a:pPr marL="457200" indent="-457200">
              <a:buFont typeface="Times New Roman" pitchFamily="18" charset="0"/>
              <a:buAutoNum type="alphaUcPeriod"/>
            </a:pPr>
            <a:r>
              <a:rPr lang="en-US">
                <a:latin typeface="Calibri" pitchFamily="34" charset="0"/>
              </a:rPr>
              <a:t>100 watts</a:t>
            </a:r>
          </a:p>
          <a:p>
            <a:pPr marL="457200" indent="-457200">
              <a:buFont typeface="Times New Roman" pitchFamily="18" charset="0"/>
              <a:buAutoNum type="alphaUcPeriod"/>
            </a:pPr>
            <a:r>
              <a:rPr lang="en-US">
                <a:latin typeface="Calibri" pitchFamily="34" charset="0"/>
              </a:rPr>
              <a:t>353.5 watts</a:t>
            </a:r>
          </a:p>
          <a:p>
            <a:pPr marL="457200" indent="-457200">
              <a:buFont typeface="Times New Roman" pitchFamily="18" charset="0"/>
              <a:buAutoNum type="alphaUcPeriod"/>
            </a:pPr>
            <a:r>
              <a:rPr lang="en-US">
                <a:latin typeface="Calibri" pitchFamily="34" charset="0"/>
              </a:rPr>
              <a:t>400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G5B06 (B) Page 4-7</a:t>
            </a:r>
            <a:endParaRPr lang="en-US" sz="1600" b="1" dirty="0">
              <a:solidFill>
                <a:srgbClr val="23408E"/>
              </a:solidFill>
            </a:endParaRPr>
          </a:p>
        </p:txBody>
      </p:sp>
      <p:sp>
        <p:nvSpPr>
          <p:cNvPr id="2" name="TextBox 1">
            <a:extLst>
              <a:ext uri="{FF2B5EF4-FFF2-40B4-BE49-F238E27FC236}">
                <a16:creationId xmlns:a16="http://schemas.microsoft.com/office/drawing/2014/main" id="{54D6D510-6A43-A8DC-1C87-AE52919D09D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37</a:t>
            </a:fld>
            <a:endParaRPr lang="en-US" sz="1200" b="1" dirty="0">
              <a:solidFill>
                <a:srgbClr val="23408E"/>
              </a:solidFill>
            </a:endParaRPr>
          </a:p>
        </p:txBody>
      </p:sp>
      <p:pic>
        <p:nvPicPr>
          <p:cNvPr id="3" name="Picture 2">
            <a:extLst>
              <a:ext uri="{FF2B5EF4-FFF2-40B4-BE49-F238E27FC236}">
                <a16:creationId xmlns:a16="http://schemas.microsoft.com/office/drawing/2014/main" id="{BB497DFE-5B5E-F2EF-A684-A9233BCC1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value of an AC signal produces the same power dissipation in a resistor as a DC voltage of the same value?</a:t>
            </a:r>
          </a:p>
        </p:txBody>
      </p:sp>
      <p:sp>
        <p:nvSpPr>
          <p:cNvPr id="4710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The peak-to-peak value</a:t>
            </a:r>
          </a:p>
          <a:p>
            <a:pPr marL="457200" indent="-457200">
              <a:buFont typeface="Times New Roman" pitchFamily="18" charset="0"/>
              <a:buAutoNum type="alphaUcPeriod"/>
            </a:pPr>
            <a:r>
              <a:rPr lang="en-US">
                <a:latin typeface="Calibri" pitchFamily="34" charset="0"/>
              </a:rPr>
              <a:t>The peak value</a:t>
            </a:r>
          </a:p>
          <a:p>
            <a:pPr marL="457200" indent="-457200">
              <a:buFont typeface="Times New Roman" pitchFamily="18" charset="0"/>
              <a:buAutoNum type="alphaUcPeriod"/>
            </a:pPr>
            <a:r>
              <a:rPr lang="en-US">
                <a:latin typeface="Calibri" pitchFamily="34" charset="0"/>
              </a:rPr>
              <a:t>The RMS value</a:t>
            </a:r>
          </a:p>
          <a:p>
            <a:pPr marL="457200" indent="-457200">
              <a:buFont typeface="Times New Roman" pitchFamily="18" charset="0"/>
              <a:buAutoNum type="alphaUcPeriod"/>
            </a:pPr>
            <a:r>
              <a:rPr lang="en-US">
                <a:latin typeface="Calibri" pitchFamily="34" charset="0"/>
              </a:rPr>
              <a:t>The reciprocal of the RMS value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G5B07 (C) Page 4-6</a:t>
            </a:r>
            <a:endParaRPr lang="en-US" sz="1600" b="1" dirty="0">
              <a:solidFill>
                <a:srgbClr val="23408E"/>
              </a:solidFill>
            </a:endParaRPr>
          </a:p>
        </p:txBody>
      </p:sp>
      <p:sp>
        <p:nvSpPr>
          <p:cNvPr id="2" name="TextBox 1">
            <a:extLst>
              <a:ext uri="{FF2B5EF4-FFF2-40B4-BE49-F238E27FC236}">
                <a16:creationId xmlns:a16="http://schemas.microsoft.com/office/drawing/2014/main" id="{E705DDDA-E477-C9F8-0865-7C11B9562619}"/>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38</a:t>
            </a:fld>
            <a:endParaRPr lang="en-US" sz="1200" b="1" dirty="0">
              <a:solidFill>
                <a:srgbClr val="23408E"/>
              </a:solidFill>
            </a:endParaRPr>
          </a:p>
        </p:txBody>
      </p:sp>
      <p:pic>
        <p:nvPicPr>
          <p:cNvPr id="3" name="Picture 2">
            <a:extLst>
              <a:ext uri="{FF2B5EF4-FFF2-40B4-BE49-F238E27FC236}">
                <a16:creationId xmlns:a16="http://schemas.microsoft.com/office/drawing/2014/main" id="{62A8F5BB-799F-A0B1-F984-92D532E21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peak-to-peak voltage of a sine wave with an RMS voltage of 120 volts?</a:t>
            </a:r>
          </a:p>
        </p:txBody>
      </p:sp>
      <p:sp>
        <p:nvSpPr>
          <p:cNvPr id="4813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84.8 volts</a:t>
            </a:r>
          </a:p>
          <a:p>
            <a:pPr marL="457200" indent="-457200">
              <a:buFont typeface="Times New Roman" pitchFamily="18" charset="0"/>
              <a:buAutoNum type="alphaUcPeriod"/>
            </a:pPr>
            <a:r>
              <a:rPr lang="en-US">
                <a:latin typeface="Calibri" pitchFamily="34" charset="0"/>
              </a:rPr>
              <a:t>169.7 volts</a:t>
            </a:r>
          </a:p>
          <a:p>
            <a:pPr marL="457200" indent="-457200">
              <a:buFont typeface="Times New Roman" pitchFamily="18" charset="0"/>
              <a:buAutoNum type="alphaUcPeriod"/>
            </a:pPr>
            <a:r>
              <a:rPr lang="en-US">
                <a:latin typeface="Calibri" pitchFamily="34" charset="0"/>
              </a:rPr>
              <a:t>240.0 volts</a:t>
            </a:r>
          </a:p>
          <a:p>
            <a:pPr marL="457200" indent="-457200">
              <a:buFont typeface="Times New Roman" pitchFamily="18" charset="0"/>
              <a:buAutoNum type="alphaUcPeriod"/>
            </a:pPr>
            <a:r>
              <a:rPr lang="en-US">
                <a:latin typeface="Calibri" pitchFamily="34" charset="0"/>
              </a:rPr>
              <a:t>339.4 volts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G5B08 (D) Page 4-6</a:t>
            </a:r>
            <a:endParaRPr lang="en-US" sz="1600" b="1" dirty="0">
              <a:solidFill>
                <a:srgbClr val="23408E"/>
              </a:solidFill>
            </a:endParaRPr>
          </a:p>
        </p:txBody>
      </p:sp>
      <p:sp>
        <p:nvSpPr>
          <p:cNvPr id="2" name="TextBox 1">
            <a:extLst>
              <a:ext uri="{FF2B5EF4-FFF2-40B4-BE49-F238E27FC236}">
                <a16:creationId xmlns:a16="http://schemas.microsoft.com/office/drawing/2014/main" id="{440CAA24-E1F6-07E9-33EA-52C5DF11BC09}"/>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39</a:t>
            </a:fld>
            <a:endParaRPr lang="en-US" sz="1200" b="1" dirty="0">
              <a:solidFill>
                <a:srgbClr val="23408E"/>
              </a:solidFill>
            </a:endParaRPr>
          </a:p>
        </p:txBody>
      </p:sp>
      <p:pic>
        <p:nvPicPr>
          <p:cNvPr id="3" name="Picture 2">
            <a:extLst>
              <a:ext uri="{FF2B5EF4-FFF2-40B4-BE49-F238E27FC236}">
                <a16:creationId xmlns:a16="http://schemas.microsoft.com/office/drawing/2014/main" id="{A4FF96B5-4A7F-E18B-146F-47D85C55D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30363F-F151-6983-0EF7-D959FEF43CA6}"/>
              </a:ext>
            </a:extLst>
          </p:cNvPr>
          <p:cNvPicPr>
            <a:picLocks noChangeAspect="1"/>
          </p:cNvPicPr>
          <p:nvPr/>
        </p:nvPicPr>
        <p:blipFill>
          <a:blip r:embed="rId2"/>
          <a:stretch>
            <a:fillRect/>
          </a:stretch>
        </p:blipFill>
        <p:spPr>
          <a:xfrm>
            <a:off x="671643" y="3069927"/>
            <a:ext cx="2821764" cy="2666326"/>
          </a:xfrm>
          <a:prstGeom prst="rect">
            <a:avLst/>
          </a:prstGeom>
          <a:solidFill>
            <a:schemeClr val="bg1">
              <a:alpha val="0"/>
            </a:schemeClr>
          </a:solidFill>
        </p:spPr>
      </p:pic>
      <p:sp>
        <p:nvSpPr>
          <p:cNvPr id="17409" name="Title 1"/>
          <p:cNvSpPr>
            <a:spLocks noGrp="1"/>
          </p:cNvSpPr>
          <p:nvPr>
            <p:ph type="title"/>
          </p:nvPr>
        </p:nvSpPr>
        <p:spPr bwMode="auto">
          <a:xfrm>
            <a:off x="479090" y="440536"/>
            <a:ext cx="10972800" cy="1257354"/>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4.1</a:t>
            </a:r>
            <a:br>
              <a:rPr lang="en-US" dirty="0"/>
            </a:br>
            <a:r>
              <a:rPr lang="en-US" dirty="0"/>
              <a:t>Power and Decibels</a:t>
            </a:r>
          </a:p>
        </p:txBody>
      </p:sp>
      <p:sp>
        <p:nvSpPr>
          <p:cNvPr id="17410" name="TextBox 5"/>
          <p:cNvSpPr txBox="1">
            <a:spLocks noChangeArrowheads="1"/>
          </p:cNvSpPr>
          <p:nvPr/>
        </p:nvSpPr>
        <p:spPr bwMode="auto">
          <a:xfrm>
            <a:off x="290800" y="1962565"/>
            <a:ext cx="3962400" cy="830262"/>
          </a:xfrm>
          <a:prstGeom prst="rect">
            <a:avLst/>
          </a:prstGeom>
          <a:noFill/>
          <a:ln w="9525">
            <a:noFill/>
            <a:miter lim="800000"/>
            <a:headEnd/>
            <a:tailEnd/>
          </a:ln>
        </p:spPr>
        <p:txBody>
          <a:bodyPr>
            <a:spAutoFit/>
          </a:bodyPr>
          <a:lstStyle/>
          <a:p>
            <a:r>
              <a:rPr lang="en-US" sz="2400" dirty="0">
                <a:solidFill>
                  <a:srgbClr val="C00000"/>
                </a:solidFill>
              </a:rPr>
              <a:t>Recall Ohm’s Law from your Technician training</a:t>
            </a:r>
          </a:p>
        </p:txBody>
      </p:sp>
      <p:sp>
        <p:nvSpPr>
          <p:cNvPr id="13" name="Arrow: Right 12"/>
          <p:cNvSpPr/>
          <p:nvPr/>
        </p:nvSpPr>
        <p:spPr>
          <a:xfrm rot="20048172">
            <a:off x="3083678" y="2992529"/>
            <a:ext cx="1609185"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Arrow: Right 13"/>
          <p:cNvSpPr/>
          <p:nvPr/>
        </p:nvSpPr>
        <p:spPr>
          <a:xfrm rot="21287508">
            <a:off x="3415000" y="4018693"/>
            <a:ext cx="1676400"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a:extLst>
              <a:ext uri="{FF2B5EF4-FFF2-40B4-BE49-F238E27FC236}">
                <a16:creationId xmlns:a16="http://schemas.microsoft.com/office/drawing/2014/main" id="{06763071-07D3-92B6-65E9-ABDAFE52A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18A3D8-506A-EF65-F984-AD91CC89C740}"/>
                  </a:ext>
                </a:extLst>
              </p:cNvPr>
              <p:cNvSpPr txBox="1"/>
              <p:nvPr/>
            </p:nvSpPr>
            <p:spPr>
              <a:xfrm>
                <a:off x="4901184" y="2392819"/>
                <a:ext cx="2524729"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𝑬</m:t>
                      </m:r>
                      <m:r>
                        <a:rPr lang="en-US" sz="4400" b="1" i="1" smtClean="0">
                          <a:latin typeface="Cambria Math" panose="02040503050406030204" pitchFamily="18" charset="0"/>
                        </a:rPr>
                        <m:t>=</m:t>
                      </m:r>
                      <m:r>
                        <a:rPr lang="en-US" sz="4400" b="1" i="1" smtClean="0">
                          <a:latin typeface="Cambria Math" panose="02040503050406030204" pitchFamily="18" charset="0"/>
                        </a:rPr>
                        <m:t>𝑰</m:t>
                      </m:r>
                      <m:r>
                        <a:rPr lang="en-US" sz="4400" b="1" i="1" smtClean="0">
                          <a:latin typeface="Cambria Math" panose="02040503050406030204" pitchFamily="18" charset="0"/>
                        </a:rPr>
                        <m:t>×</m:t>
                      </m:r>
                      <m:r>
                        <a:rPr lang="en-US" sz="4400" b="1" i="1" smtClean="0">
                          <a:latin typeface="Cambria Math" panose="02040503050406030204" pitchFamily="18" charset="0"/>
                        </a:rPr>
                        <m:t>𝑹</m:t>
                      </m:r>
                    </m:oMath>
                  </m:oMathPara>
                </a14:m>
                <a:endParaRPr lang="en-US" sz="4400" b="1" i="1" dirty="0"/>
              </a:p>
            </p:txBody>
          </p:sp>
        </mc:Choice>
        <mc:Fallback xmlns="">
          <p:sp>
            <p:nvSpPr>
              <p:cNvPr id="5" name="TextBox 4">
                <a:extLst>
                  <a:ext uri="{FF2B5EF4-FFF2-40B4-BE49-F238E27FC236}">
                    <a16:creationId xmlns:a16="http://schemas.microsoft.com/office/drawing/2014/main" id="{7218A3D8-506A-EF65-F984-AD91CC89C740}"/>
                  </a:ext>
                </a:extLst>
              </p:cNvPr>
              <p:cNvSpPr txBox="1">
                <a:spLocks noRot="1" noChangeAspect="1" noMove="1" noResize="1" noEditPoints="1" noAdjustHandles="1" noChangeArrowheads="1" noChangeShapeType="1" noTextEdit="1"/>
              </p:cNvSpPr>
              <p:nvPr/>
            </p:nvSpPr>
            <p:spPr>
              <a:xfrm>
                <a:off x="4901184" y="2392819"/>
                <a:ext cx="2524729"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63EF3F-D15E-C27D-43F6-9D68D4A154FF}"/>
                  </a:ext>
                </a:extLst>
              </p:cNvPr>
              <p:cNvSpPr txBox="1"/>
              <p:nvPr/>
            </p:nvSpPr>
            <p:spPr>
              <a:xfrm>
                <a:off x="5262749" y="3312031"/>
                <a:ext cx="1501245" cy="1263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𝑰</m:t>
                      </m:r>
                      <m:r>
                        <a:rPr lang="en-US" sz="4400" b="1" i="1" smtClean="0">
                          <a:latin typeface="Cambria Math" panose="02040503050406030204" pitchFamily="18" charset="0"/>
                        </a:rPr>
                        <m:t>=</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𝑬</m:t>
                          </m:r>
                        </m:num>
                        <m:den>
                          <m:r>
                            <a:rPr lang="en-US" sz="4400" b="1" i="1" smtClean="0">
                              <a:latin typeface="Cambria Math" panose="02040503050406030204" pitchFamily="18" charset="0"/>
                            </a:rPr>
                            <m:t>𝑹</m:t>
                          </m:r>
                        </m:den>
                      </m:f>
                    </m:oMath>
                  </m:oMathPara>
                </a14:m>
                <a:endParaRPr lang="en-US" sz="4400" b="1" dirty="0"/>
              </a:p>
            </p:txBody>
          </p:sp>
        </mc:Choice>
        <mc:Fallback xmlns="">
          <p:sp>
            <p:nvSpPr>
              <p:cNvPr id="6" name="TextBox 5">
                <a:extLst>
                  <a:ext uri="{FF2B5EF4-FFF2-40B4-BE49-F238E27FC236}">
                    <a16:creationId xmlns:a16="http://schemas.microsoft.com/office/drawing/2014/main" id="{DF63EF3F-D15E-C27D-43F6-9D68D4A154FF}"/>
                  </a:ext>
                </a:extLst>
              </p:cNvPr>
              <p:cNvSpPr txBox="1">
                <a:spLocks noRot="1" noChangeAspect="1" noMove="1" noResize="1" noEditPoints="1" noAdjustHandles="1" noChangeArrowheads="1" noChangeShapeType="1" noTextEdit="1"/>
              </p:cNvSpPr>
              <p:nvPr/>
            </p:nvSpPr>
            <p:spPr>
              <a:xfrm>
                <a:off x="5262749" y="3312031"/>
                <a:ext cx="1501245" cy="12632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03AD4D9-2A68-2361-0397-2234BD273015}"/>
                  </a:ext>
                </a:extLst>
              </p:cNvPr>
              <p:cNvSpPr txBox="1"/>
              <p:nvPr/>
            </p:nvSpPr>
            <p:spPr>
              <a:xfrm>
                <a:off x="5105232" y="5154233"/>
                <a:ext cx="1626278" cy="1263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𝑹</m:t>
                      </m:r>
                      <m:r>
                        <a:rPr lang="en-US" sz="4400" b="1" i="1" smtClean="0">
                          <a:latin typeface="Cambria Math" panose="02040503050406030204" pitchFamily="18" charset="0"/>
                        </a:rPr>
                        <m:t>=</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𝑬</m:t>
                          </m:r>
                        </m:num>
                        <m:den>
                          <m:r>
                            <a:rPr lang="en-US" sz="4400" b="1" i="1" smtClean="0">
                              <a:latin typeface="Cambria Math" panose="02040503050406030204" pitchFamily="18" charset="0"/>
                            </a:rPr>
                            <m:t>𝑰</m:t>
                          </m:r>
                        </m:den>
                      </m:f>
                    </m:oMath>
                  </m:oMathPara>
                </a14:m>
                <a:endParaRPr lang="en-US" sz="4400" b="1" dirty="0"/>
              </a:p>
            </p:txBody>
          </p:sp>
        </mc:Choice>
        <mc:Fallback xmlns="">
          <p:sp>
            <p:nvSpPr>
              <p:cNvPr id="7" name="TextBox 6">
                <a:extLst>
                  <a:ext uri="{FF2B5EF4-FFF2-40B4-BE49-F238E27FC236}">
                    <a16:creationId xmlns:a16="http://schemas.microsoft.com/office/drawing/2014/main" id="{603AD4D9-2A68-2361-0397-2234BD273015}"/>
                  </a:ext>
                </a:extLst>
              </p:cNvPr>
              <p:cNvSpPr txBox="1">
                <a:spLocks noRot="1" noChangeAspect="1" noMove="1" noResize="1" noEditPoints="1" noAdjustHandles="1" noChangeArrowheads="1" noChangeShapeType="1" noTextEdit="1"/>
              </p:cNvSpPr>
              <p:nvPr/>
            </p:nvSpPr>
            <p:spPr>
              <a:xfrm>
                <a:off x="5105232" y="5154233"/>
                <a:ext cx="1626278" cy="1263231"/>
              </a:xfrm>
              <a:prstGeom prst="rect">
                <a:avLst/>
              </a:prstGeom>
              <a:blipFill>
                <a:blip r:embed="rId6"/>
                <a:stretch>
                  <a:fillRect/>
                </a:stretch>
              </a:blipFill>
            </p:spPr>
            <p:txBody>
              <a:bodyPr/>
              <a:lstStyle/>
              <a:p>
                <a:r>
                  <a:rPr lang="en-US">
                    <a:noFill/>
                  </a:rPr>
                  <a:t> </a:t>
                </a:r>
              </a:p>
            </p:txBody>
          </p:sp>
        </mc:Fallback>
      </mc:AlternateContent>
      <p:sp>
        <p:nvSpPr>
          <p:cNvPr id="8" name="Arrow: Right 7">
            <a:extLst>
              <a:ext uri="{FF2B5EF4-FFF2-40B4-BE49-F238E27FC236}">
                <a16:creationId xmlns:a16="http://schemas.microsoft.com/office/drawing/2014/main" id="{E44596F5-9EB5-0772-5E36-0206813B718C}"/>
              </a:ext>
            </a:extLst>
          </p:cNvPr>
          <p:cNvSpPr/>
          <p:nvPr/>
        </p:nvSpPr>
        <p:spPr>
          <a:xfrm rot="1387591">
            <a:off x="3256190" y="5186139"/>
            <a:ext cx="1676400"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a:extLst>
              <a:ext uri="{FF2B5EF4-FFF2-40B4-BE49-F238E27FC236}">
                <a16:creationId xmlns:a16="http://schemas.microsoft.com/office/drawing/2014/main" id="{D50E3334-605B-5503-FDC3-119F9FEE48E4}"/>
              </a:ext>
            </a:extLst>
          </p:cNvPr>
          <p:cNvSpPr txBox="1"/>
          <p:nvPr/>
        </p:nvSpPr>
        <p:spPr>
          <a:xfrm>
            <a:off x="9354312" y="4901749"/>
            <a:ext cx="2604957" cy="1323439"/>
          </a:xfrm>
          <a:prstGeom prst="rect">
            <a:avLst/>
          </a:prstGeom>
          <a:noFill/>
        </p:spPr>
        <p:txBody>
          <a:bodyPr wrap="square" rtlCol="0">
            <a:spAutoFit/>
          </a:bodyPr>
          <a:lstStyle/>
          <a:p>
            <a:r>
              <a:rPr lang="en-US" sz="2000" dirty="0"/>
              <a:t>E = Voltage</a:t>
            </a:r>
          </a:p>
          <a:p>
            <a:r>
              <a:rPr lang="en-US" sz="2000" dirty="0"/>
              <a:t>I = Current</a:t>
            </a:r>
          </a:p>
          <a:p>
            <a:r>
              <a:rPr lang="en-US" sz="2000" dirty="0"/>
              <a:t>R = Resistance</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p:bldP spid="6" grpId="0"/>
      <p:bldP spid="7" grpId="0"/>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RMS voltage of a sine wave with a value of 17 volts peak?</a:t>
            </a:r>
          </a:p>
        </p:txBody>
      </p:sp>
      <p:sp>
        <p:nvSpPr>
          <p:cNvPr id="4915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8.5 volts</a:t>
            </a:r>
          </a:p>
          <a:p>
            <a:pPr marL="457200" indent="-457200">
              <a:buFont typeface="Times New Roman" pitchFamily="18" charset="0"/>
              <a:buAutoNum type="alphaUcPeriod"/>
            </a:pPr>
            <a:r>
              <a:rPr lang="en-US">
                <a:latin typeface="Calibri" pitchFamily="34" charset="0"/>
              </a:rPr>
              <a:t>12 volts</a:t>
            </a:r>
          </a:p>
          <a:p>
            <a:pPr marL="457200" indent="-457200">
              <a:buFont typeface="Times New Roman" pitchFamily="18" charset="0"/>
              <a:buAutoNum type="alphaUcPeriod"/>
            </a:pPr>
            <a:r>
              <a:rPr lang="en-US">
                <a:latin typeface="Calibri" pitchFamily="34" charset="0"/>
              </a:rPr>
              <a:t>24 volts</a:t>
            </a:r>
          </a:p>
          <a:p>
            <a:pPr marL="457200" indent="-457200">
              <a:buFont typeface="Times New Roman" pitchFamily="18" charset="0"/>
              <a:buAutoNum type="alphaUcPeriod"/>
            </a:pPr>
            <a:r>
              <a:rPr lang="en-US">
                <a:latin typeface="Calibri" pitchFamily="34" charset="0"/>
              </a:rPr>
              <a:t>34 volts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G5B09 (B) Page 4-6</a:t>
            </a:r>
            <a:endParaRPr lang="en-US" sz="1600" b="1" dirty="0">
              <a:solidFill>
                <a:srgbClr val="23408E"/>
              </a:solidFill>
            </a:endParaRPr>
          </a:p>
        </p:txBody>
      </p:sp>
      <p:sp>
        <p:nvSpPr>
          <p:cNvPr id="2" name="TextBox 1">
            <a:extLst>
              <a:ext uri="{FF2B5EF4-FFF2-40B4-BE49-F238E27FC236}">
                <a16:creationId xmlns:a16="http://schemas.microsoft.com/office/drawing/2014/main" id="{7DEA4F59-5F85-B6F6-14D9-124F53EE8951}"/>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40</a:t>
            </a:fld>
            <a:endParaRPr lang="en-US" sz="1200" b="1" dirty="0">
              <a:solidFill>
                <a:srgbClr val="23408E"/>
              </a:solidFill>
            </a:endParaRPr>
          </a:p>
        </p:txBody>
      </p:sp>
      <p:pic>
        <p:nvPicPr>
          <p:cNvPr id="3" name="Picture 2">
            <a:extLst>
              <a:ext uri="{FF2B5EF4-FFF2-40B4-BE49-F238E27FC236}">
                <a16:creationId xmlns:a16="http://schemas.microsoft.com/office/drawing/2014/main" id="{3D05E586-F495-9667-A7EE-3339AFB5A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ratio of PEP to average power for an unmodulated carrier?</a:t>
            </a:r>
          </a:p>
        </p:txBody>
      </p:sp>
      <p:sp>
        <p:nvSpPr>
          <p:cNvPr id="501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0.707</a:t>
            </a:r>
          </a:p>
          <a:p>
            <a:pPr marL="457200" indent="-457200">
              <a:buFont typeface="Times New Roman" pitchFamily="18" charset="0"/>
              <a:buAutoNum type="alphaUcPeriod"/>
            </a:pPr>
            <a:r>
              <a:rPr lang="en-US">
                <a:latin typeface="Calibri" pitchFamily="34" charset="0"/>
              </a:rPr>
              <a:t>1.00</a:t>
            </a:r>
          </a:p>
          <a:p>
            <a:pPr marL="457200" indent="-457200">
              <a:buFont typeface="Times New Roman" pitchFamily="18" charset="0"/>
              <a:buAutoNum type="alphaUcPeriod"/>
            </a:pPr>
            <a:r>
              <a:rPr lang="en-US">
                <a:latin typeface="Calibri" pitchFamily="34" charset="0"/>
              </a:rPr>
              <a:t>1.414</a:t>
            </a:r>
          </a:p>
          <a:p>
            <a:pPr marL="457200" indent="-457200">
              <a:buFont typeface="Times New Roman" pitchFamily="18" charset="0"/>
              <a:buAutoNum type="alphaUcPeriod"/>
            </a:pPr>
            <a:r>
              <a:rPr lang="en-US">
                <a:latin typeface="Calibri" pitchFamily="34" charset="0"/>
              </a:rPr>
              <a:t>2.00</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G5B11 (B) Page 4-8</a:t>
            </a:r>
            <a:endParaRPr lang="en-US" sz="1600" b="1" dirty="0">
              <a:solidFill>
                <a:srgbClr val="23408E"/>
              </a:solidFill>
            </a:endParaRPr>
          </a:p>
        </p:txBody>
      </p:sp>
      <p:sp>
        <p:nvSpPr>
          <p:cNvPr id="2" name="TextBox 1">
            <a:extLst>
              <a:ext uri="{FF2B5EF4-FFF2-40B4-BE49-F238E27FC236}">
                <a16:creationId xmlns:a16="http://schemas.microsoft.com/office/drawing/2014/main" id="{13BE8169-8DCC-FDF0-A6B9-721E063F8ED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41</a:t>
            </a:fld>
            <a:endParaRPr lang="en-US" sz="1200" b="1" dirty="0">
              <a:solidFill>
                <a:srgbClr val="23408E"/>
              </a:solidFill>
            </a:endParaRPr>
          </a:p>
        </p:txBody>
      </p:sp>
      <p:pic>
        <p:nvPicPr>
          <p:cNvPr id="3" name="Picture 2">
            <a:extLst>
              <a:ext uri="{FF2B5EF4-FFF2-40B4-BE49-F238E27FC236}">
                <a16:creationId xmlns:a16="http://schemas.microsoft.com/office/drawing/2014/main" id="{6D4B6719-FA9A-DD2B-8856-66D11547E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RMS voltage across a 50-ohm dummy load dissipating 1200 watts?</a:t>
            </a:r>
          </a:p>
        </p:txBody>
      </p:sp>
      <p:sp>
        <p:nvSpPr>
          <p:cNvPr id="5120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173 volts</a:t>
            </a:r>
          </a:p>
          <a:p>
            <a:pPr marL="457200" indent="-457200">
              <a:buFont typeface="Times New Roman" pitchFamily="18" charset="0"/>
              <a:buAutoNum type="alphaUcPeriod"/>
            </a:pPr>
            <a:r>
              <a:rPr lang="en-US">
                <a:latin typeface="Calibri" pitchFamily="34" charset="0"/>
              </a:rPr>
              <a:t>245 volts</a:t>
            </a:r>
          </a:p>
          <a:p>
            <a:pPr marL="457200" indent="-457200">
              <a:buFont typeface="Times New Roman" pitchFamily="18" charset="0"/>
              <a:buAutoNum type="alphaUcPeriod"/>
            </a:pPr>
            <a:r>
              <a:rPr lang="en-US">
                <a:latin typeface="Calibri" pitchFamily="34" charset="0"/>
              </a:rPr>
              <a:t>346 volts</a:t>
            </a:r>
          </a:p>
          <a:p>
            <a:pPr marL="457200" indent="-457200">
              <a:buFont typeface="Times New Roman" pitchFamily="18" charset="0"/>
              <a:buAutoNum type="alphaUcPeriod"/>
            </a:pPr>
            <a:r>
              <a:rPr lang="en-US">
                <a:latin typeface="Calibri" pitchFamily="34" charset="0"/>
              </a:rPr>
              <a:t>692 volts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G5B12 (B) Page 4-7</a:t>
            </a:r>
            <a:endParaRPr lang="en-US" sz="1600" b="1" dirty="0">
              <a:solidFill>
                <a:srgbClr val="23408E"/>
              </a:solidFill>
            </a:endParaRPr>
          </a:p>
        </p:txBody>
      </p:sp>
      <p:sp>
        <p:nvSpPr>
          <p:cNvPr id="2" name="TextBox 1">
            <a:extLst>
              <a:ext uri="{FF2B5EF4-FFF2-40B4-BE49-F238E27FC236}">
                <a16:creationId xmlns:a16="http://schemas.microsoft.com/office/drawing/2014/main" id="{06AEFC9B-A1DF-60A9-15E3-E1F09DAE768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42</a:t>
            </a:fld>
            <a:endParaRPr lang="en-US" sz="1200" b="1" dirty="0">
              <a:solidFill>
                <a:srgbClr val="23408E"/>
              </a:solidFill>
            </a:endParaRPr>
          </a:p>
        </p:txBody>
      </p:sp>
      <p:pic>
        <p:nvPicPr>
          <p:cNvPr id="3" name="Picture 2">
            <a:extLst>
              <a:ext uri="{FF2B5EF4-FFF2-40B4-BE49-F238E27FC236}">
                <a16:creationId xmlns:a16="http://schemas.microsoft.com/office/drawing/2014/main" id="{C44045C1-F9CF-9FBF-05CE-E22E3970E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output PEP of an unmodulated carrier if the average power is 1060 watts?</a:t>
            </a:r>
          </a:p>
        </p:txBody>
      </p:sp>
      <p:sp>
        <p:nvSpPr>
          <p:cNvPr id="522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530 watts</a:t>
            </a:r>
          </a:p>
          <a:p>
            <a:pPr marL="457200" indent="-457200">
              <a:buFont typeface="Times New Roman" pitchFamily="18" charset="0"/>
              <a:buAutoNum type="alphaUcPeriod"/>
            </a:pPr>
            <a:r>
              <a:rPr lang="en-US">
                <a:latin typeface="Calibri" pitchFamily="34" charset="0"/>
              </a:rPr>
              <a:t>1060 watts</a:t>
            </a:r>
          </a:p>
          <a:p>
            <a:pPr marL="457200" indent="-457200">
              <a:buFont typeface="Times New Roman" pitchFamily="18" charset="0"/>
              <a:buAutoNum type="alphaUcPeriod"/>
            </a:pPr>
            <a:r>
              <a:rPr lang="en-US">
                <a:latin typeface="Calibri" pitchFamily="34" charset="0"/>
              </a:rPr>
              <a:t>1500 watts</a:t>
            </a:r>
          </a:p>
          <a:p>
            <a:pPr marL="457200" indent="-457200">
              <a:buFont typeface="Times New Roman" pitchFamily="18" charset="0"/>
              <a:buAutoNum type="alphaUcPeriod"/>
            </a:pPr>
            <a:r>
              <a:rPr lang="en-US">
                <a:latin typeface="Calibri" pitchFamily="34" charset="0"/>
              </a:rPr>
              <a:t>2120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G5B13 (B) Page 4-8</a:t>
            </a:r>
            <a:endParaRPr lang="en-US" sz="1600" b="1" dirty="0">
              <a:solidFill>
                <a:srgbClr val="23408E"/>
              </a:solidFill>
            </a:endParaRPr>
          </a:p>
        </p:txBody>
      </p:sp>
      <p:sp>
        <p:nvSpPr>
          <p:cNvPr id="2" name="TextBox 1">
            <a:extLst>
              <a:ext uri="{FF2B5EF4-FFF2-40B4-BE49-F238E27FC236}">
                <a16:creationId xmlns:a16="http://schemas.microsoft.com/office/drawing/2014/main" id="{DBAE1BC8-EBB0-7C1A-EDF5-90B78A42E34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43</a:t>
            </a:fld>
            <a:endParaRPr lang="en-US" sz="1200" b="1" dirty="0">
              <a:solidFill>
                <a:srgbClr val="23408E"/>
              </a:solidFill>
            </a:endParaRPr>
          </a:p>
        </p:txBody>
      </p:sp>
      <p:pic>
        <p:nvPicPr>
          <p:cNvPr id="3" name="Picture 2">
            <a:extLst>
              <a:ext uri="{FF2B5EF4-FFF2-40B4-BE49-F238E27FC236}">
                <a16:creationId xmlns:a16="http://schemas.microsoft.com/office/drawing/2014/main" id="{11F22FAC-5F0D-D82B-5F75-6FC24828F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output PEP of 500 volts peak-to-peak across a 50-ohm load?</a:t>
            </a:r>
          </a:p>
        </p:txBody>
      </p:sp>
      <p:sp>
        <p:nvSpPr>
          <p:cNvPr id="532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8.75 watts</a:t>
            </a:r>
          </a:p>
          <a:p>
            <a:pPr marL="457200" indent="-457200">
              <a:buFont typeface="Times New Roman" pitchFamily="18" charset="0"/>
              <a:buAutoNum type="alphaUcPeriod"/>
            </a:pPr>
            <a:r>
              <a:rPr lang="en-US">
                <a:latin typeface="Calibri" pitchFamily="34" charset="0"/>
              </a:rPr>
              <a:t>625 watts</a:t>
            </a:r>
          </a:p>
          <a:p>
            <a:pPr marL="457200" indent="-457200">
              <a:buFont typeface="Times New Roman" pitchFamily="18" charset="0"/>
              <a:buAutoNum type="alphaUcPeriod"/>
            </a:pPr>
            <a:r>
              <a:rPr lang="en-US">
                <a:latin typeface="Calibri" pitchFamily="34" charset="0"/>
              </a:rPr>
              <a:t>2500 watts</a:t>
            </a:r>
          </a:p>
          <a:p>
            <a:pPr marL="457200" indent="-457200">
              <a:buFont typeface="Times New Roman" pitchFamily="18" charset="0"/>
              <a:buAutoNum type="alphaUcPeriod"/>
            </a:pPr>
            <a:r>
              <a:rPr lang="en-US">
                <a:latin typeface="Calibri" pitchFamily="34" charset="0"/>
              </a:rPr>
              <a:t>5000 watts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G5B14 (B) Page 4-7</a:t>
            </a:r>
            <a:endParaRPr lang="en-US" sz="1600" b="1" dirty="0">
              <a:solidFill>
                <a:srgbClr val="23408E"/>
              </a:solidFill>
            </a:endParaRPr>
          </a:p>
        </p:txBody>
      </p:sp>
      <p:sp>
        <p:nvSpPr>
          <p:cNvPr id="2" name="TextBox 1">
            <a:extLst>
              <a:ext uri="{FF2B5EF4-FFF2-40B4-BE49-F238E27FC236}">
                <a16:creationId xmlns:a16="http://schemas.microsoft.com/office/drawing/2014/main" id="{1C36D52D-19EF-CE5B-B6BC-A00EB766AD6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44</a:t>
            </a:fld>
            <a:endParaRPr lang="en-US" sz="1200" b="1" dirty="0">
              <a:solidFill>
                <a:srgbClr val="23408E"/>
              </a:solidFill>
            </a:endParaRPr>
          </a:p>
        </p:txBody>
      </p:sp>
      <p:pic>
        <p:nvPicPr>
          <p:cNvPr id="3" name="Picture 2">
            <a:extLst>
              <a:ext uri="{FF2B5EF4-FFF2-40B4-BE49-F238E27FC236}">
                <a16:creationId xmlns:a16="http://schemas.microsoft.com/office/drawing/2014/main" id="{8F2F4EFC-2D3E-0DA2-3AD3-ACB1EBA28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bwMode="auto">
          <a:xfrm>
            <a:off x="571499" y="505327"/>
            <a:ext cx="10972800" cy="1183524"/>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4.3</a:t>
            </a:r>
            <a:br>
              <a:rPr lang="en-US" dirty="0"/>
            </a:br>
            <a:r>
              <a:rPr lang="en-US" dirty="0"/>
              <a:t>Basic Components</a:t>
            </a:r>
          </a:p>
        </p:txBody>
      </p:sp>
      <p:sp>
        <p:nvSpPr>
          <p:cNvPr id="3" name="Content Placeholder 2"/>
          <p:cNvSpPr>
            <a:spLocks noGrp="1"/>
          </p:cNvSpPr>
          <p:nvPr>
            <p:ph idx="1"/>
          </p:nvPr>
        </p:nvSpPr>
        <p:spPr bwMode="auto">
          <a:xfrm>
            <a:off x="381000" y="2170113"/>
            <a:ext cx="11353799"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Refer to the following 5 slides … selected basic component samples from Figure 4.4 (page 4-9 in your text)</a:t>
            </a:r>
          </a:p>
          <a:p>
            <a:r>
              <a:rPr lang="en-US" dirty="0"/>
              <a:t>Three most basic components …</a:t>
            </a:r>
          </a:p>
          <a:p>
            <a:pPr lvl="1"/>
            <a:r>
              <a:rPr lang="en-US" sz="2500" dirty="0"/>
              <a:t>Resistors: Designated with an </a:t>
            </a:r>
            <a:r>
              <a:rPr lang="en-US" sz="2500" i="1" dirty="0">
                <a:solidFill>
                  <a:srgbClr val="0000FF"/>
                </a:solidFill>
              </a:rPr>
              <a:t>R</a:t>
            </a:r>
            <a:r>
              <a:rPr lang="en-US" sz="2500" dirty="0"/>
              <a:t>, resist flow of electricity, measured in ohms (</a:t>
            </a:r>
            <a:r>
              <a:rPr lang="en-US" sz="2500" i="1" dirty="0">
                <a:solidFill>
                  <a:srgbClr val="0000FF"/>
                </a:solidFill>
              </a:rPr>
              <a:t>Ω</a:t>
            </a:r>
            <a:r>
              <a:rPr lang="en-US" sz="2500" dirty="0"/>
              <a:t>)</a:t>
            </a:r>
          </a:p>
          <a:p>
            <a:pPr lvl="1"/>
            <a:r>
              <a:rPr lang="en-US" sz="2500" dirty="0"/>
              <a:t>Capacitors: Designated </a:t>
            </a:r>
            <a:r>
              <a:rPr lang="en-US" sz="2500" i="1" dirty="0">
                <a:solidFill>
                  <a:srgbClr val="0000FF"/>
                </a:solidFill>
              </a:rPr>
              <a:t>C</a:t>
            </a:r>
            <a:r>
              <a:rPr lang="en-US" sz="2500" dirty="0"/>
              <a:t>, store electric energy, measured in farads (</a:t>
            </a:r>
            <a:r>
              <a:rPr lang="en-US" sz="2500" i="1" dirty="0">
                <a:solidFill>
                  <a:srgbClr val="0000FF"/>
                </a:solidFill>
              </a:rPr>
              <a:t>F</a:t>
            </a:r>
            <a:r>
              <a:rPr lang="en-US" sz="2500" dirty="0"/>
              <a:t>)</a:t>
            </a:r>
          </a:p>
          <a:p>
            <a:pPr lvl="1"/>
            <a:r>
              <a:rPr lang="en-US" sz="2500" dirty="0"/>
              <a:t>Inductors: Designated </a:t>
            </a:r>
            <a:r>
              <a:rPr lang="en-US" sz="2500" i="1" dirty="0">
                <a:solidFill>
                  <a:srgbClr val="0000FF"/>
                </a:solidFill>
              </a:rPr>
              <a:t>L</a:t>
            </a:r>
            <a:r>
              <a:rPr lang="en-US" sz="2500" dirty="0"/>
              <a:t>, store magnetic energy, measured in henries (</a:t>
            </a:r>
            <a:r>
              <a:rPr lang="en-US" sz="2500" i="1" dirty="0">
                <a:solidFill>
                  <a:srgbClr val="0000FF"/>
                </a:solidFill>
              </a:rPr>
              <a:t>H</a:t>
            </a:r>
            <a:r>
              <a:rPr lang="en-US" sz="2500" dirty="0"/>
              <a:t>)</a:t>
            </a:r>
          </a:p>
          <a:p>
            <a:r>
              <a:rPr lang="en-US" sz="3100" dirty="0"/>
              <a:t>Typical values associated with components include; nominal value, tolerance, temperature coefficient, and power rating</a:t>
            </a:r>
          </a:p>
        </p:txBody>
      </p:sp>
      <p:pic>
        <p:nvPicPr>
          <p:cNvPr id="2" name="Picture 1">
            <a:extLst>
              <a:ext uri="{FF2B5EF4-FFF2-40B4-BE49-F238E27FC236}">
                <a16:creationId xmlns:a16="http://schemas.microsoft.com/office/drawing/2014/main" id="{7050CEEE-4201-98F1-FC8E-7AB892294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Common Schematic Symbols: </a:t>
            </a:r>
            <a:r>
              <a:rPr lang="en-US" dirty="0">
                <a:solidFill>
                  <a:srgbClr val="C00000"/>
                </a:solidFill>
              </a:rPr>
              <a:t>Resistors</a:t>
            </a:r>
          </a:p>
        </p:txBody>
      </p:sp>
      <p:pic>
        <p:nvPicPr>
          <p:cNvPr id="55298" name="Picture 84"/>
          <p:cNvPicPr>
            <a:picLocks noChangeAspect="1"/>
          </p:cNvPicPr>
          <p:nvPr/>
        </p:nvPicPr>
        <p:blipFill>
          <a:blip r:embed="rId2"/>
          <a:srcRect/>
          <a:stretch>
            <a:fillRect/>
          </a:stretch>
        </p:blipFill>
        <p:spPr bwMode="auto">
          <a:xfrm>
            <a:off x="1600200" y="1981200"/>
            <a:ext cx="8991600" cy="4398963"/>
          </a:xfrm>
          <a:prstGeom prst="rect">
            <a:avLst/>
          </a:prstGeom>
          <a:noFill/>
          <a:ln w="9525">
            <a:noFill/>
            <a:miter lim="800000"/>
            <a:headEnd/>
            <a:tailEnd/>
          </a:ln>
        </p:spPr>
      </p:pic>
      <p:sp>
        <p:nvSpPr>
          <p:cNvPr id="55299" name="TextBox 85"/>
          <p:cNvSpPr txBox="1">
            <a:spLocks noChangeArrowheads="1"/>
          </p:cNvSpPr>
          <p:nvPr/>
        </p:nvSpPr>
        <p:spPr bwMode="auto">
          <a:xfrm>
            <a:off x="228600" y="2667000"/>
            <a:ext cx="1066800" cy="400050"/>
          </a:xfrm>
          <a:prstGeom prst="rect">
            <a:avLst/>
          </a:prstGeom>
          <a:noFill/>
          <a:ln w="9525">
            <a:noFill/>
            <a:miter lim="800000"/>
            <a:headEnd/>
            <a:tailEnd/>
          </a:ln>
        </p:spPr>
        <p:txBody>
          <a:bodyPr>
            <a:spAutoFit/>
          </a:bodyPr>
          <a:lstStyle/>
          <a:p>
            <a:r>
              <a:rPr lang="en-US" sz="2000" b="1" dirty="0">
                <a:solidFill>
                  <a:srgbClr val="0000FF"/>
                </a:solidFill>
              </a:rPr>
              <a:t>Fig. 4.4</a:t>
            </a:r>
          </a:p>
        </p:txBody>
      </p:sp>
      <p:pic>
        <p:nvPicPr>
          <p:cNvPr id="2" name="Picture 1">
            <a:extLst>
              <a:ext uri="{FF2B5EF4-FFF2-40B4-BE49-F238E27FC236}">
                <a16:creationId xmlns:a16="http://schemas.microsoft.com/office/drawing/2014/main" id="{BF2DB222-CFE7-5D3F-54C2-8293A0DE9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Common Schematic Symbols: </a:t>
            </a:r>
            <a:r>
              <a:rPr lang="en-US" dirty="0">
                <a:solidFill>
                  <a:srgbClr val="C00000"/>
                </a:solidFill>
              </a:rPr>
              <a:t>Capacitors</a:t>
            </a:r>
          </a:p>
        </p:txBody>
      </p:sp>
      <p:pic>
        <p:nvPicPr>
          <p:cNvPr id="56322" name="Picture 3"/>
          <p:cNvPicPr>
            <a:picLocks noChangeAspect="1"/>
          </p:cNvPicPr>
          <p:nvPr/>
        </p:nvPicPr>
        <p:blipFill>
          <a:blip r:embed="rId2"/>
          <a:srcRect/>
          <a:stretch>
            <a:fillRect/>
          </a:stretch>
        </p:blipFill>
        <p:spPr bwMode="auto">
          <a:xfrm>
            <a:off x="1354138" y="1946275"/>
            <a:ext cx="9220200" cy="4464050"/>
          </a:xfrm>
          <a:prstGeom prst="rect">
            <a:avLst/>
          </a:prstGeom>
          <a:noFill/>
          <a:ln w="9525">
            <a:noFill/>
            <a:miter lim="800000"/>
            <a:headEnd/>
            <a:tailEnd/>
          </a:ln>
        </p:spPr>
      </p:pic>
      <p:sp>
        <p:nvSpPr>
          <p:cNvPr id="56323" name="TextBox 5"/>
          <p:cNvSpPr txBox="1">
            <a:spLocks noChangeArrowheads="1"/>
          </p:cNvSpPr>
          <p:nvPr/>
        </p:nvSpPr>
        <p:spPr bwMode="auto">
          <a:xfrm>
            <a:off x="228600" y="2667000"/>
            <a:ext cx="1066800" cy="400050"/>
          </a:xfrm>
          <a:prstGeom prst="rect">
            <a:avLst/>
          </a:prstGeom>
          <a:noFill/>
          <a:ln w="9525">
            <a:noFill/>
            <a:miter lim="800000"/>
            <a:headEnd/>
            <a:tailEnd/>
          </a:ln>
        </p:spPr>
        <p:txBody>
          <a:bodyPr>
            <a:spAutoFit/>
          </a:bodyPr>
          <a:lstStyle/>
          <a:p>
            <a:r>
              <a:rPr lang="en-US" sz="2000" b="1" dirty="0">
                <a:solidFill>
                  <a:srgbClr val="0000FF"/>
                </a:solidFill>
              </a:rPr>
              <a:t>Fig. 4.4</a:t>
            </a:r>
          </a:p>
        </p:txBody>
      </p:sp>
      <p:pic>
        <p:nvPicPr>
          <p:cNvPr id="2" name="Picture 1">
            <a:extLst>
              <a:ext uri="{FF2B5EF4-FFF2-40B4-BE49-F238E27FC236}">
                <a16:creationId xmlns:a16="http://schemas.microsoft.com/office/drawing/2014/main" id="{8240ECA5-498E-73D0-4F18-5FD4EFE05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Common Schematic Symbols: </a:t>
            </a:r>
            <a:r>
              <a:rPr lang="en-US" dirty="0">
                <a:solidFill>
                  <a:srgbClr val="C00000"/>
                </a:solidFill>
              </a:rPr>
              <a:t>Inductors</a:t>
            </a:r>
          </a:p>
        </p:txBody>
      </p:sp>
      <p:pic>
        <p:nvPicPr>
          <p:cNvPr id="57346" name="Picture 4"/>
          <p:cNvPicPr>
            <a:picLocks noChangeAspect="1"/>
          </p:cNvPicPr>
          <p:nvPr/>
        </p:nvPicPr>
        <p:blipFill>
          <a:blip r:embed="rId2"/>
          <a:srcRect/>
          <a:stretch>
            <a:fillRect/>
          </a:stretch>
        </p:blipFill>
        <p:spPr bwMode="auto">
          <a:xfrm>
            <a:off x="1524000" y="1976438"/>
            <a:ext cx="9067800" cy="4413250"/>
          </a:xfrm>
          <a:prstGeom prst="rect">
            <a:avLst/>
          </a:prstGeom>
          <a:noFill/>
          <a:ln w="9525">
            <a:noFill/>
            <a:miter lim="800000"/>
            <a:headEnd/>
            <a:tailEnd/>
          </a:ln>
        </p:spPr>
      </p:pic>
      <p:sp>
        <p:nvSpPr>
          <p:cNvPr id="57347" name="TextBox 5"/>
          <p:cNvSpPr txBox="1">
            <a:spLocks noChangeArrowheads="1"/>
          </p:cNvSpPr>
          <p:nvPr/>
        </p:nvSpPr>
        <p:spPr bwMode="auto">
          <a:xfrm>
            <a:off x="228600" y="2667000"/>
            <a:ext cx="1066800" cy="400050"/>
          </a:xfrm>
          <a:prstGeom prst="rect">
            <a:avLst/>
          </a:prstGeom>
          <a:noFill/>
          <a:ln w="9525">
            <a:noFill/>
            <a:miter lim="800000"/>
            <a:headEnd/>
            <a:tailEnd/>
          </a:ln>
        </p:spPr>
        <p:txBody>
          <a:bodyPr>
            <a:spAutoFit/>
          </a:bodyPr>
          <a:lstStyle/>
          <a:p>
            <a:r>
              <a:rPr lang="en-US" sz="2000" b="1" dirty="0">
                <a:solidFill>
                  <a:srgbClr val="0000FF"/>
                </a:solidFill>
              </a:rPr>
              <a:t>Fig. 4.4</a:t>
            </a:r>
          </a:p>
        </p:txBody>
      </p:sp>
      <p:pic>
        <p:nvPicPr>
          <p:cNvPr id="2" name="Picture 1">
            <a:extLst>
              <a:ext uri="{FF2B5EF4-FFF2-40B4-BE49-F238E27FC236}">
                <a16:creationId xmlns:a16="http://schemas.microsoft.com/office/drawing/2014/main" id="{67108F65-EE69-3C1B-2FF9-5C6BBA2DF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Common Schematic Symbols: </a:t>
            </a:r>
            <a:r>
              <a:rPr lang="en-US" dirty="0">
                <a:solidFill>
                  <a:srgbClr val="C00000"/>
                </a:solidFill>
              </a:rPr>
              <a:t>Tubes</a:t>
            </a:r>
          </a:p>
        </p:txBody>
      </p:sp>
      <p:sp>
        <p:nvSpPr>
          <p:cNvPr id="58370" name="TextBox 5"/>
          <p:cNvSpPr txBox="1">
            <a:spLocks noChangeArrowheads="1"/>
          </p:cNvSpPr>
          <p:nvPr/>
        </p:nvSpPr>
        <p:spPr bwMode="auto">
          <a:xfrm>
            <a:off x="228600" y="2667000"/>
            <a:ext cx="1066800" cy="400050"/>
          </a:xfrm>
          <a:prstGeom prst="rect">
            <a:avLst/>
          </a:prstGeom>
          <a:noFill/>
          <a:ln w="9525">
            <a:noFill/>
            <a:miter lim="800000"/>
            <a:headEnd/>
            <a:tailEnd/>
          </a:ln>
        </p:spPr>
        <p:txBody>
          <a:bodyPr>
            <a:spAutoFit/>
          </a:bodyPr>
          <a:lstStyle/>
          <a:p>
            <a:r>
              <a:rPr lang="en-US" sz="2000" b="1" dirty="0">
                <a:solidFill>
                  <a:srgbClr val="0000FF"/>
                </a:solidFill>
              </a:rPr>
              <a:t>Fig. 4.4</a:t>
            </a:r>
          </a:p>
        </p:txBody>
      </p:sp>
      <p:pic>
        <p:nvPicPr>
          <p:cNvPr id="58371" name="Picture 3"/>
          <p:cNvPicPr>
            <a:picLocks noChangeAspect="1"/>
          </p:cNvPicPr>
          <p:nvPr/>
        </p:nvPicPr>
        <p:blipFill>
          <a:blip r:embed="rId2"/>
          <a:srcRect/>
          <a:stretch>
            <a:fillRect/>
          </a:stretch>
        </p:blipFill>
        <p:spPr bwMode="auto">
          <a:xfrm>
            <a:off x="1905000" y="2005013"/>
            <a:ext cx="9123363" cy="4395787"/>
          </a:xfrm>
          <a:prstGeom prst="rect">
            <a:avLst/>
          </a:prstGeom>
          <a:noFill/>
          <a:ln w="9525">
            <a:noFill/>
            <a:miter lim="800000"/>
            <a:headEnd/>
            <a:tailEnd/>
          </a:ln>
        </p:spPr>
      </p:pic>
      <p:pic>
        <p:nvPicPr>
          <p:cNvPr id="2" name="Picture 1">
            <a:extLst>
              <a:ext uri="{FF2B5EF4-FFF2-40B4-BE49-F238E27FC236}">
                <a16:creationId xmlns:a16="http://schemas.microsoft.com/office/drawing/2014/main" id="{748D0D66-19CE-A74F-64B6-7C794C714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113D2E-62A1-E385-FA9B-11939B299C9C}"/>
              </a:ext>
            </a:extLst>
          </p:cNvPr>
          <p:cNvPicPr>
            <a:picLocks noChangeAspect="1"/>
          </p:cNvPicPr>
          <p:nvPr/>
        </p:nvPicPr>
        <p:blipFill>
          <a:blip r:embed="rId2"/>
          <a:stretch>
            <a:fillRect/>
          </a:stretch>
        </p:blipFill>
        <p:spPr>
          <a:xfrm>
            <a:off x="340895" y="2996867"/>
            <a:ext cx="2783305" cy="2770710"/>
          </a:xfrm>
          <a:prstGeom prst="rect">
            <a:avLst/>
          </a:prstGeom>
        </p:spPr>
      </p:pic>
      <p:sp>
        <p:nvSpPr>
          <p:cNvPr id="18433" name="Title 1"/>
          <p:cNvSpPr>
            <a:spLocks noGrp="1"/>
          </p:cNvSpPr>
          <p:nvPr>
            <p:ph type="title"/>
          </p:nvPr>
        </p:nvSpPr>
        <p:spPr bwMode="auto">
          <a:xfrm>
            <a:off x="587375" y="912760"/>
            <a:ext cx="10972800" cy="1257354"/>
          </a:xfrm>
          <a:noFill/>
          <a:ln>
            <a:miter lim="800000"/>
            <a:headEnd/>
            <a:tailEnd/>
          </a:ln>
        </p:spPr>
        <p:txBody>
          <a:bodyPr vert="horz" wrap="square" lIns="91440" tIns="45720" rIns="91440" bIns="45720" numCol="1" anchor="t" anchorCtr="0" compatLnSpc="1">
            <a:prstTxWarp prst="textNoShape">
              <a:avLst/>
            </a:prstTxWarp>
          </a:bodyPr>
          <a:lstStyle/>
          <a:p>
            <a:r>
              <a:rPr lang="en-US" dirty="0"/>
              <a:t>Power and Decibels (cont.)</a:t>
            </a:r>
          </a:p>
        </p:txBody>
      </p:sp>
      <p:sp>
        <p:nvSpPr>
          <p:cNvPr id="18434" name="TextBox 5"/>
          <p:cNvSpPr txBox="1">
            <a:spLocks noChangeArrowheads="1"/>
          </p:cNvSpPr>
          <p:nvPr/>
        </p:nvSpPr>
        <p:spPr bwMode="auto">
          <a:xfrm>
            <a:off x="381000" y="2154238"/>
            <a:ext cx="3962400" cy="461962"/>
          </a:xfrm>
          <a:prstGeom prst="rect">
            <a:avLst/>
          </a:prstGeom>
          <a:noFill/>
          <a:ln w="9525">
            <a:noFill/>
            <a:miter lim="800000"/>
            <a:headEnd/>
            <a:tailEnd/>
          </a:ln>
        </p:spPr>
        <p:txBody>
          <a:bodyPr>
            <a:spAutoFit/>
          </a:bodyPr>
          <a:lstStyle/>
          <a:p>
            <a:r>
              <a:rPr lang="en-US" sz="2400">
                <a:solidFill>
                  <a:srgbClr val="C00000"/>
                </a:solidFill>
              </a:rPr>
              <a:t>Similarly …</a:t>
            </a:r>
          </a:p>
        </p:txBody>
      </p:sp>
      <p:sp>
        <p:nvSpPr>
          <p:cNvPr id="13" name="Arrow: Right 12"/>
          <p:cNvSpPr/>
          <p:nvPr/>
        </p:nvSpPr>
        <p:spPr>
          <a:xfrm rot="20324890">
            <a:off x="2934526" y="3168533"/>
            <a:ext cx="1676400"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Arrow: Right 13"/>
          <p:cNvSpPr/>
          <p:nvPr/>
        </p:nvSpPr>
        <p:spPr>
          <a:xfrm rot="21363299">
            <a:off x="3135320" y="4030567"/>
            <a:ext cx="1676400"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a:extLst>
              <a:ext uri="{FF2B5EF4-FFF2-40B4-BE49-F238E27FC236}">
                <a16:creationId xmlns:a16="http://schemas.microsoft.com/office/drawing/2014/main" id="{3DB92A1B-085C-487D-4B9F-629CC2B6C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37E57CC-585D-C90D-B67B-C159E2DDC536}"/>
                  </a:ext>
                </a:extLst>
              </p:cNvPr>
              <p:cNvSpPr txBox="1"/>
              <p:nvPr/>
            </p:nvSpPr>
            <p:spPr>
              <a:xfrm>
                <a:off x="4684636" y="2357639"/>
                <a:ext cx="2519921"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𝑷</m:t>
                      </m:r>
                      <m:r>
                        <a:rPr lang="en-US" sz="4400" b="1" i="1" smtClean="0">
                          <a:latin typeface="Cambria Math" panose="02040503050406030204" pitchFamily="18" charset="0"/>
                        </a:rPr>
                        <m:t>=</m:t>
                      </m:r>
                      <m:r>
                        <a:rPr lang="en-US" sz="4400" b="1" i="1" smtClean="0">
                          <a:latin typeface="Cambria Math" panose="02040503050406030204" pitchFamily="18" charset="0"/>
                        </a:rPr>
                        <m:t>𝑬</m:t>
                      </m:r>
                      <m:r>
                        <a:rPr lang="en-US" sz="4400" b="1" i="1" smtClean="0">
                          <a:latin typeface="Cambria Math" panose="02040503050406030204" pitchFamily="18" charset="0"/>
                        </a:rPr>
                        <m:t>×</m:t>
                      </m:r>
                      <m:r>
                        <a:rPr lang="en-US" sz="4400" b="1" i="1" smtClean="0">
                          <a:latin typeface="Cambria Math" panose="02040503050406030204" pitchFamily="18" charset="0"/>
                        </a:rPr>
                        <m:t>𝑰</m:t>
                      </m:r>
                    </m:oMath>
                  </m:oMathPara>
                </a14:m>
                <a:endParaRPr lang="en-US" sz="4400" b="1" i="1" dirty="0"/>
              </a:p>
            </p:txBody>
          </p:sp>
        </mc:Choice>
        <mc:Fallback xmlns="">
          <p:sp>
            <p:nvSpPr>
              <p:cNvPr id="4" name="TextBox 3">
                <a:extLst>
                  <a:ext uri="{FF2B5EF4-FFF2-40B4-BE49-F238E27FC236}">
                    <a16:creationId xmlns:a16="http://schemas.microsoft.com/office/drawing/2014/main" id="{837E57CC-585D-C90D-B67B-C159E2DDC536}"/>
                  </a:ext>
                </a:extLst>
              </p:cNvPr>
              <p:cNvSpPr txBox="1">
                <a:spLocks noRot="1" noChangeAspect="1" noMove="1" noResize="1" noEditPoints="1" noAdjustHandles="1" noChangeArrowheads="1" noChangeShapeType="1" noTextEdit="1"/>
              </p:cNvSpPr>
              <p:nvPr/>
            </p:nvSpPr>
            <p:spPr>
              <a:xfrm>
                <a:off x="4684636" y="2357639"/>
                <a:ext cx="2519921" cy="67710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A83533D-A8E7-C809-E370-C5AC27CF6F1E}"/>
                  </a:ext>
                </a:extLst>
              </p:cNvPr>
              <p:cNvSpPr txBox="1"/>
              <p:nvPr/>
            </p:nvSpPr>
            <p:spPr>
              <a:xfrm>
                <a:off x="5133861" y="3429000"/>
                <a:ext cx="1621470" cy="1263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𝑬</m:t>
                      </m:r>
                      <m:r>
                        <a:rPr lang="en-US" sz="4400" b="1" i="1" smtClean="0">
                          <a:latin typeface="Cambria Math" panose="02040503050406030204" pitchFamily="18" charset="0"/>
                        </a:rPr>
                        <m:t>=</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𝑷</m:t>
                          </m:r>
                        </m:num>
                        <m:den>
                          <m:r>
                            <a:rPr lang="en-US" sz="4400" b="1" i="1" smtClean="0">
                              <a:latin typeface="Cambria Math" panose="02040503050406030204" pitchFamily="18" charset="0"/>
                            </a:rPr>
                            <m:t>𝑰</m:t>
                          </m:r>
                        </m:den>
                      </m:f>
                    </m:oMath>
                  </m:oMathPara>
                </a14:m>
                <a:endParaRPr lang="en-US" sz="4400" b="1" dirty="0"/>
              </a:p>
            </p:txBody>
          </p:sp>
        </mc:Choice>
        <mc:Fallback xmlns="">
          <p:sp>
            <p:nvSpPr>
              <p:cNvPr id="5" name="TextBox 4">
                <a:extLst>
                  <a:ext uri="{FF2B5EF4-FFF2-40B4-BE49-F238E27FC236}">
                    <a16:creationId xmlns:a16="http://schemas.microsoft.com/office/drawing/2014/main" id="{3A83533D-A8E7-C809-E370-C5AC27CF6F1E}"/>
                  </a:ext>
                </a:extLst>
              </p:cNvPr>
              <p:cNvSpPr txBox="1">
                <a:spLocks noRot="1" noChangeAspect="1" noMove="1" noResize="1" noEditPoints="1" noAdjustHandles="1" noChangeArrowheads="1" noChangeShapeType="1" noTextEdit="1"/>
              </p:cNvSpPr>
              <p:nvPr/>
            </p:nvSpPr>
            <p:spPr>
              <a:xfrm>
                <a:off x="5133861" y="3429000"/>
                <a:ext cx="1621470" cy="1263231"/>
              </a:xfrm>
              <a:prstGeom prst="rect">
                <a:avLst/>
              </a:prstGeom>
              <a:blipFill>
                <a:blip r:embed="rId5"/>
                <a:stretch>
                  <a:fillRect/>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A9C1029D-4A7F-8585-71F8-5A6D2B3054C3}"/>
              </a:ext>
            </a:extLst>
          </p:cNvPr>
          <p:cNvSpPr/>
          <p:nvPr/>
        </p:nvSpPr>
        <p:spPr>
          <a:xfrm rot="1371546">
            <a:off x="2986929" y="4927680"/>
            <a:ext cx="1676400" cy="381000"/>
          </a:xfrm>
          <a:prstGeom prst="rightArrow">
            <a:avLst/>
          </a:prstGeom>
          <a:solidFill>
            <a:srgbClr val="23408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CCAE09E-8ABD-6C53-583D-F47B917BC907}"/>
                  </a:ext>
                </a:extLst>
              </p:cNvPr>
              <p:cNvSpPr txBox="1"/>
              <p:nvPr/>
            </p:nvSpPr>
            <p:spPr>
              <a:xfrm rot="21536413">
                <a:off x="4758696" y="4910560"/>
                <a:ext cx="1496435" cy="1263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𝑰</m:t>
                      </m:r>
                      <m:r>
                        <a:rPr lang="en-US" sz="4400" b="1" i="1" smtClean="0">
                          <a:latin typeface="Cambria Math" panose="02040503050406030204" pitchFamily="18" charset="0"/>
                        </a:rPr>
                        <m:t>=</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𝑷</m:t>
                          </m:r>
                        </m:num>
                        <m:den>
                          <m:r>
                            <a:rPr lang="en-US" sz="4400" b="1" i="1" smtClean="0">
                              <a:latin typeface="Cambria Math" panose="02040503050406030204" pitchFamily="18" charset="0"/>
                            </a:rPr>
                            <m:t>𝑬</m:t>
                          </m:r>
                        </m:den>
                      </m:f>
                    </m:oMath>
                  </m:oMathPara>
                </a14:m>
                <a:endParaRPr lang="en-US" sz="4400" b="1" dirty="0"/>
              </a:p>
            </p:txBody>
          </p:sp>
        </mc:Choice>
        <mc:Fallback xmlns="">
          <p:sp>
            <p:nvSpPr>
              <p:cNvPr id="7" name="TextBox 6">
                <a:extLst>
                  <a:ext uri="{FF2B5EF4-FFF2-40B4-BE49-F238E27FC236}">
                    <a16:creationId xmlns:a16="http://schemas.microsoft.com/office/drawing/2014/main" id="{4CCAE09E-8ABD-6C53-583D-F47B917BC907}"/>
                  </a:ext>
                </a:extLst>
              </p:cNvPr>
              <p:cNvSpPr txBox="1">
                <a:spLocks noRot="1" noChangeAspect="1" noMove="1" noResize="1" noEditPoints="1" noAdjustHandles="1" noChangeArrowheads="1" noChangeShapeType="1" noTextEdit="1"/>
              </p:cNvSpPr>
              <p:nvPr/>
            </p:nvSpPr>
            <p:spPr>
              <a:xfrm rot="21536413">
                <a:off x="4758696" y="4910560"/>
                <a:ext cx="1496435" cy="1263231"/>
              </a:xfrm>
              <a:prstGeom prst="rect">
                <a:avLst/>
              </a:prstGeom>
              <a:blipFill>
                <a:blip r:embed="rId6"/>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16C9720-8425-E304-8A44-91E38215780E}"/>
              </a:ext>
            </a:extLst>
          </p:cNvPr>
          <p:cNvSpPr txBox="1"/>
          <p:nvPr/>
        </p:nvSpPr>
        <p:spPr>
          <a:xfrm>
            <a:off x="9354312" y="4901749"/>
            <a:ext cx="2604957" cy="1323439"/>
          </a:xfrm>
          <a:prstGeom prst="rect">
            <a:avLst/>
          </a:prstGeom>
          <a:noFill/>
        </p:spPr>
        <p:txBody>
          <a:bodyPr wrap="square" rtlCol="0">
            <a:spAutoFit/>
          </a:bodyPr>
          <a:lstStyle/>
          <a:p>
            <a:r>
              <a:rPr lang="en-US" sz="2000" dirty="0"/>
              <a:t>E = Voltage</a:t>
            </a:r>
          </a:p>
          <a:p>
            <a:r>
              <a:rPr lang="en-US" sz="2000" dirty="0"/>
              <a:t>I = Current</a:t>
            </a:r>
          </a:p>
          <a:p>
            <a:r>
              <a:rPr lang="en-US" sz="2000" dirty="0"/>
              <a:t>P = Power</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p:bldP spid="5" grpId="0"/>
      <p:bldP spid="6" grpId="0" animBg="1"/>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Common Schematic Symbols: </a:t>
            </a:r>
            <a:r>
              <a:rPr lang="en-US" dirty="0">
                <a:solidFill>
                  <a:srgbClr val="C00000"/>
                </a:solidFill>
              </a:rPr>
              <a:t>Wiring</a:t>
            </a:r>
          </a:p>
        </p:txBody>
      </p:sp>
      <p:sp>
        <p:nvSpPr>
          <p:cNvPr id="59394" name="TextBox 5"/>
          <p:cNvSpPr txBox="1">
            <a:spLocks noChangeArrowheads="1"/>
          </p:cNvSpPr>
          <p:nvPr/>
        </p:nvSpPr>
        <p:spPr bwMode="auto">
          <a:xfrm>
            <a:off x="228600" y="2667000"/>
            <a:ext cx="1066800" cy="400050"/>
          </a:xfrm>
          <a:prstGeom prst="rect">
            <a:avLst/>
          </a:prstGeom>
          <a:noFill/>
          <a:ln w="9525">
            <a:noFill/>
            <a:miter lim="800000"/>
            <a:headEnd/>
            <a:tailEnd/>
          </a:ln>
        </p:spPr>
        <p:txBody>
          <a:bodyPr>
            <a:spAutoFit/>
          </a:bodyPr>
          <a:lstStyle/>
          <a:p>
            <a:r>
              <a:rPr lang="en-US" sz="2000" b="1" dirty="0">
                <a:solidFill>
                  <a:srgbClr val="0000FF"/>
                </a:solidFill>
              </a:rPr>
              <a:t>Fig. 4.4</a:t>
            </a:r>
          </a:p>
        </p:txBody>
      </p:sp>
      <p:pic>
        <p:nvPicPr>
          <p:cNvPr id="59395" name="Picture 7"/>
          <p:cNvPicPr>
            <a:picLocks noChangeAspect="1"/>
          </p:cNvPicPr>
          <p:nvPr/>
        </p:nvPicPr>
        <p:blipFill>
          <a:blip r:embed="rId2"/>
          <a:srcRect/>
          <a:stretch>
            <a:fillRect/>
          </a:stretch>
        </p:blipFill>
        <p:spPr bwMode="auto">
          <a:xfrm>
            <a:off x="1676400" y="2057400"/>
            <a:ext cx="9110663" cy="4395788"/>
          </a:xfrm>
          <a:prstGeom prst="rect">
            <a:avLst/>
          </a:prstGeom>
          <a:noFill/>
          <a:ln w="9525">
            <a:noFill/>
            <a:miter lim="800000"/>
            <a:headEnd/>
            <a:tailEnd/>
          </a:ln>
        </p:spPr>
      </p:pic>
      <p:pic>
        <p:nvPicPr>
          <p:cNvPr id="2" name="Picture 1">
            <a:extLst>
              <a:ext uri="{FF2B5EF4-FFF2-40B4-BE49-F238E27FC236}">
                <a16:creationId xmlns:a16="http://schemas.microsoft.com/office/drawing/2014/main" id="{302DDF4E-660A-BA1E-D963-1F23C3E76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bwMode="auto">
          <a:xfrm>
            <a:off x="587375" y="813134"/>
            <a:ext cx="10972800" cy="1376029"/>
          </a:xfrm>
          <a:noFill/>
          <a:ln>
            <a:miter lim="800000"/>
            <a:headEnd/>
            <a:tailEnd/>
          </a:ln>
        </p:spPr>
        <p:txBody>
          <a:bodyPr vert="horz" wrap="square" lIns="91440" tIns="45720" rIns="91440" bIns="45720" numCol="1" anchor="t" anchorCtr="0" compatLnSpc="1">
            <a:prstTxWarp prst="textNoShape">
              <a:avLst/>
            </a:prstTxWarp>
          </a:bodyPr>
          <a:lstStyle/>
          <a:p>
            <a:r>
              <a:rPr lang="en-US" dirty="0"/>
              <a:t>Resistors and Resistance</a:t>
            </a:r>
          </a:p>
        </p:txBody>
      </p:sp>
      <p:sp>
        <p:nvSpPr>
          <p:cNvPr id="6" name="Content Placeholder 5"/>
          <p:cNvSpPr>
            <a:spLocks noGrp="1"/>
          </p:cNvSpPr>
          <p:nvPr>
            <p:ph idx="1"/>
          </p:nvPr>
        </p:nvSpPr>
        <p:spPr bwMode="auto">
          <a:xfrm>
            <a:off x="228600" y="1905000"/>
            <a:ext cx="5029200" cy="4419600"/>
          </a:xfrm>
          <a:noFill/>
          <a:ln>
            <a:miter lim="800000"/>
            <a:headEnd/>
            <a:tailEnd/>
          </a:ln>
        </p:spPr>
        <p:txBody>
          <a:bodyPr vert="horz" wrap="square" lIns="91440" tIns="45720" rIns="91440" bIns="45720" numCol="1" anchor="t" anchorCtr="0" compatLnSpc="1">
            <a:prstTxWarp prst="textNoShape">
              <a:avLst/>
            </a:prstTxWarp>
          </a:bodyPr>
          <a:lstStyle/>
          <a:p>
            <a:r>
              <a:rPr lang="en-US" sz="2600" dirty="0"/>
              <a:t>Several common types</a:t>
            </a:r>
          </a:p>
          <a:p>
            <a:r>
              <a:rPr lang="en-US" sz="2600" dirty="0"/>
              <a:t>Available with nominal values from 1Ω or less to more than 1MΩ</a:t>
            </a:r>
          </a:p>
          <a:p>
            <a:pPr lvl="1"/>
            <a:r>
              <a:rPr lang="en-US" sz="2200" dirty="0"/>
              <a:t>Nominal value printed with text or colored bands</a:t>
            </a:r>
          </a:p>
          <a:p>
            <a:pPr lvl="1"/>
            <a:r>
              <a:rPr lang="en-US" sz="2200" dirty="0"/>
              <a:t>Most common units are ohms (Ω), kiloohms (kΩ), and</a:t>
            </a:r>
            <a:r>
              <a:rPr lang="en-US" sz="2200" dirty="0">
                <a:solidFill>
                  <a:srgbClr val="CC0000"/>
                </a:solidFill>
              </a:rPr>
              <a:t> </a:t>
            </a:r>
            <a:r>
              <a:rPr lang="en-US" sz="2200" dirty="0"/>
              <a:t>megohms (MΩ)</a:t>
            </a:r>
          </a:p>
          <a:p>
            <a:r>
              <a:rPr lang="en-US" sz="2600" dirty="0"/>
              <a:t>Precision tolerances range from 1% or less to 10%</a:t>
            </a:r>
          </a:p>
          <a:p>
            <a:endParaRPr lang="en-US" sz="2600" dirty="0"/>
          </a:p>
        </p:txBody>
      </p:sp>
      <p:pic>
        <p:nvPicPr>
          <p:cNvPr id="5" name="Picture 4"/>
          <p:cNvPicPr>
            <a:picLocks noChangeAspect="1"/>
          </p:cNvPicPr>
          <p:nvPr/>
        </p:nvPicPr>
        <p:blipFill>
          <a:blip r:embed="rId2"/>
          <a:srcRect/>
          <a:stretch>
            <a:fillRect/>
          </a:stretch>
        </p:blipFill>
        <p:spPr bwMode="auto">
          <a:xfrm>
            <a:off x="5334000" y="2032000"/>
            <a:ext cx="6600825" cy="4403725"/>
          </a:xfrm>
          <a:prstGeom prst="rect">
            <a:avLst/>
          </a:prstGeom>
          <a:noFill/>
          <a:ln w="9525">
            <a:noFill/>
            <a:miter lim="800000"/>
            <a:headEnd/>
            <a:tailEnd/>
          </a:ln>
        </p:spPr>
      </p:pic>
      <p:pic>
        <p:nvPicPr>
          <p:cNvPr id="2" name="Picture 1">
            <a:extLst>
              <a:ext uri="{FF2B5EF4-FFF2-40B4-BE49-F238E27FC236}">
                <a16:creationId xmlns:a16="http://schemas.microsoft.com/office/drawing/2014/main" id="{16A50BA4-3809-1767-5985-3002107C1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xfrm>
            <a:off x="587375" y="890338"/>
            <a:ext cx="10972800" cy="1279776"/>
          </a:xfrm>
          <a:noFill/>
          <a:ln>
            <a:miter lim="800000"/>
            <a:headEnd/>
            <a:tailEnd/>
          </a:ln>
        </p:spPr>
        <p:txBody>
          <a:bodyPr vert="horz" wrap="square" lIns="91440" tIns="45720" rIns="91440" bIns="45720" numCol="1" anchor="t" anchorCtr="0" compatLnSpc="1">
            <a:prstTxWarp prst="textNoShape">
              <a:avLst/>
            </a:prstTxWarp>
          </a:bodyPr>
          <a:lstStyle/>
          <a:p>
            <a:r>
              <a:rPr lang="en-US" dirty="0"/>
              <a:t>Converting Between Units</a:t>
            </a:r>
          </a:p>
        </p:txBody>
      </p:sp>
      <p:graphicFrame>
        <p:nvGraphicFramePr>
          <p:cNvPr id="61468" name="Group 28"/>
          <p:cNvGraphicFramePr>
            <a:graphicFrameLocks noGrp="1"/>
          </p:cNvGraphicFramePr>
          <p:nvPr>
            <p:ph idx="1"/>
            <p:extLst>
              <p:ext uri="{D42A27DB-BD31-4B8C-83A1-F6EECF244321}">
                <p14:modId xmlns:p14="http://schemas.microsoft.com/office/powerpoint/2010/main" val="2479720891"/>
              </p:ext>
            </p:extLst>
          </p:nvPr>
        </p:nvGraphicFramePr>
        <p:xfrm>
          <a:off x="587375" y="2362200"/>
          <a:ext cx="10995025" cy="1571625"/>
        </p:xfrm>
        <a:graphic>
          <a:graphicData uri="http://schemas.openxmlformats.org/drawingml/2006/table">
            <a:tbl>
              <a:tblPr/>
              <a:tblGrid>
                <a:gridCol w="3455988">
                  <a:extLst>
                    <a:ext uri="{9D8B030D-6E8A-4147-A177-3AD203B41FA5}">
                      <a16:colId xmlns:a16="http://schemas.microsoft.com/office/drawing/2014/main" val="20000"/>
                    </a:ext>
                  </a:extLst>
                </a:gridCol>
                <a:gridCol w="3768725">
                  <a:extLst>
                    <a:ext uri="{9D8B030D-6E8A-4147-A177-3AD203B41FA5}">
                      <a16:colId xmlns:a16="http://schemas.microsoft.com/office/drawing/2014/main" val="20001"/>
                    </a:ext>
                  </a:extLst>
                </a:gridCol>
                <a:gridCol w="3770312">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FROM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TO (a)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TO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Ohms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Kiloohms:  Divide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Megohms:  Divide by 1,000,000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Kiloohms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Ohms:  Multiply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Megohms:  Divide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Megohms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Ohms:  Multiply by 1,000,000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Kiloohms:  Multiply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bl>
          </a:graphicData>
        </a:graphic>
      </p:graphicFrame>
      <p:sp>
        <p:nvSpPr>
          <p:cNvPr id="5" name="TextBox 4"/>
          <p:cNvSpPr txBox="1">
            <a:spLocks noChangeArrowheads="1"/>
          </p:cNvSpPr>
          <p:nvPr/>
        </p:nvSpPr>
        <p:spPr bwMode="auto">
          <a:xfrm>
            <a:off x="587375" y="4343400"/>
            <a:ext cx="10972800" cy="400050"/>
          </a:xfrm>
          <a:prstGeom prst="rect">
            <a:avLst/>
          </a:prstGeom>
          <a:noFill/>
          <a:ln w="9525">
            <a:noFill/>
            <a:miter lim="800000"/>
            <a:headEnd/>
            <a:tailEnd/>
          </a:ln>
        </p:spPr>
        <p:txBody>
          <a:bodyPr>
            <a:spAutoFit/>
          </a:bodyPr>
          <a:lstStyle/>
          <a:p>
            <a:r>
              <a:rPr lang="en-US" sz="2000" dirty="0">
                <a:solidFill>
                  <a:srgbClr val="C00000"/>
                </a:solidFill>
                <a:latin typeface="Arial" panose="020B0604020202020204" pitchFamily="34" charset="0"/>
                <a:cs typeface="Arial" panose="020B0604020202020204" pitchFamily="34" charset="0"/>
              </a:rPr>
              <a:t>EXAMPLE:  150 Ω = 150 / 1000 = 0.15 kΩ and 150 Ω = 150 / 1,000,000 = 0.00015 MΩ</a:t>
            </a:r>
          </a:p>
        </p:txBody>
      </p:sp>
      <p:sp>
        <p:nvSpPr>
          <p:cNvPr id="7" name="TextBox 6"/>
          <p:cNvSpPr txBox="1">
            <a:spLocks noChangeArrowheads="1"/>
          </p:cNvSpPr>
          <p:nvPr/>
        </p:nvSpPr>
        <p:spPr bwMode="auto">
          <a:xfrm>
            <a:off x="587375" y="5041900"/>
            <a:ext cx="10972800" cy="400050"/>
          </a:xfrm>
          <a:prstGeom prst="rect">
            <a:avLst/>
          </a:prstGeom>
          <a:noFill/>
          <a:ln w="9525">
            <a:noFill/>
            <a:miter lim="800000"/>
            <a:headEnd/>
            <a:tailEnd/>
          </a:ln>
        </p:spPr>
        <p:txBody>
          <a:bodyPr>
            <a:spAutoFit/>
          </a:bodyPr>
          <a:lstStyle/>
          <a:p>
            <a:r>
              <a:rPr lang="en-US" sz="2000" dirty="0">
                <a:solidFill>
                  <a:srgbClr val="0000FF"/>
                </a:solidFill>
                <a:latin typeface="Arial" panose="020B0604020202020204" pitchFamily="34" charset="0"/>
                <a:cs typeface="Arial" panose="020B0604020202020204" pitchFamily="34" charset="0"/>
              </a:rPr>
              <a:t>EXAMPLE:  4.7 kΩ = 4.7 X 1000 = 4700 Ω and 4.7 kΩ = 4.7 / 1000 = .00047 MΩ</a:t>
            </a:r>
          </a:p>
        </p:txBody>
      </p:sp>
      <p:sp>
        <p:nvSpPr>
          <p:cNvPr id="9" name="TextBox 8"/>
          <p:cNvSpPr txBox="1"/>
          <p:nvPr/>
        </p:nvSpPr>
        <p:spPr>
          <a:xfrm>
            <a:off x="587375" y="5691188"/>
            <a:ext cx="10972800" cy="400050"/>
          </a:xfrm>
          <a:prstGeom prst="rect">
            <a:avLst/>
          </a:prstGeom>
          <a:noFill/>
        </p:spPr>
        <p:txBody>
          <a:bodyPr>
            <a:spAutoFit/>
          </a:bodyPr>
          <a:lstStyle/>
          <a:p>
            <a:pPr fontAlgn="auto">
              <a:spcBef>
                <a:spcPts val="0"/>
              </a:spcBef>
              <a:spcAft>
                <a:spcPts val="0"/>
              </a:spcAft>
              <a:defRPr/>
            </a:pPr>
            <a:r>
              <a:rPr lang="en-US" sz="2000" dirty="0">
                <a:solidFill>
                  <a:schemeClr val="accent1">
                    <a:lumMod val="50000"/>
                  </a:schemeClr>
                </a:solidFill>
                <a:latin typeface="Arial" panose="020B0604020202020204" pitchFamily="34" charset="0"/>
                <a:cs typeface="Arial" panose="020B0604020202020204" pitchFamily="34" charset="0"/>
              </a:rPr>
              <a:t>EXAMPLE:  2.2 MΩ = 2.2 X 1,000,000 = 2,200,000 Ω and 2.2 MΩ = 2.2 X 1000 = 2200 kΩ</a:t>
            </a:r>
          </a:p>
        </p:txBody>
      </p:sp>
      <p:pic>
        <p:nvPicPr>
          <p:cNvPr id="2" name="Picture 1">
            <a:extLst>
              <a:ext uri="{FF2B5EF4-FFF2-40B4-BE49-F238E27FC236}">
                <a16:creationId xmlns:a16="http://schemas.microsoft.com/office/drawing/2014/main" id="{31364482-46AA-DF49-1A62-DC5A36AFE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8"/>
                                        </p:tgtEl>
                                        <p:attrNameLst>
                                          <p:attrName>style.visibility</p:attrName>
                                        </p:attrNameLst>
                                      </p:cBhvr>
                                      <p:to>
                                        <p:strVal val="visible"/>
                                      </p:to>
                                    </p:set>
                                    <p:animEffect transition="in" filter="randombar(horizontal)">
                                      <p:cBhvr>
                                        <p:cTn id="7" dur="500"/>
                                        <p:tgtEl>
                                          <p:spTgt spid="6146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xfrm>
            <a:off x="0" y="707774"/>
            <a:ext cx="4373563" cy="1327651"/>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t>Inductors and Inductance</a:t>
            </a:r>
          </a:p>
        </p:txBody>
      </p:sp>
      <p:grpSp>
        <p:nvGrpSpPr>
          <p:cNvPr id="75" name="Group 74"/>
          <p:cNvGrpSpPr>
            <a:grpSpLocks/>
          </p:cNvGrpSpPr>
          <p:nvPr/>
        </p:nvGrpSpPr>
        <p:grpSpPr bwMode="auto">
          <a:xfrm>
            <a:off x="5133975" y="1371600"/>
            <a:ext cx="6777038" cy="5051425"/>
            <a:chOff x="377371" y="232229"/>
            <a:chExt cx="7997372" cy="5660571"/>
          </a:xfrm>
        </p:grpSpPr>
        <p:pic>
          <p:nvPicPr>
            <p:cNvPr id="62468" name="Picture 75"/>
            <p:cNvPicPr>
              <a:picLocks noChangeAspect="1"/>
            </p:cNvPicPr>
            <p:nvPr/>
          </p:nvPicPr>
          <p:blipFill>
            <a:blip r:embed="rId2"/>
            <a:srcRect/>
            <a:stretch>
              <a:fillRect/>
            </a:stretch>
          </p:blipFill>
          <p:spPr bwMode="auto">
            <a:xfrm>
              <a:off x="712979" y="431984"/>
              <a:ext cx="1400370" cy="1505160"/>
            </a:xfrm>
            <a:prstGeom prst="rect">
              <a:avLst/>
            </a:prstGeom>
            <a:noFill/>
            <a:ln w="9525">
              <a:noFill/>
              <a:miter lim="800000"/>
              <a:headEnd/>
              <a:tailEnd/>
            </a:ln>
          </p:spPr>
        </p:pic>
        <p:sp>
          <p:nvSpPr>
            <p:cNvPr id="62469" name="TextBox 76"/>
            <p:cNvSpPr txBox="1">
              <a:spLocks noChangeArrowheads="1"/>
            </p:cNvSpPr>
            <p:nvPr/>
          </p:nvSpPr>
          <p:spPr bwMode="auto">
            <a:xfrm>
              <a:off x="712979" y="4720802"/>
              <a:ext cx="1809696" cy="400110"/>
            </a:xfrm>
            <a:prstGeom prst="rect">
              <a:avLst/>
            </a:prstGeom>
            <a:noFill/>
            <a:ln w="9525">
              <a:noFill/>
              <a:miter lim="800000"/>
              <a:headEnd/>
              <a:tailEnd/>
            </a:ln>
          </p:spPr>
          <p:txBody>
            <a:bodyPr>
              <a:spAutoFit/>
            </a:bodyPr>
            <a:lstStyle/>
            <a:p>
              <a:r>
                <a:rPr lang="en-US" sz="2000"/>
                <a:t>AIR-CORE</a:t>
              </a:r>
            </a:p>
          </p:txBody>
        </p:sp>
        <p:grpSp>
          <p:nvGrpSpPr>
            <p:cNvPr id="62470" name="Group 77"/>
            <p:cNvGrpSpPr>
              <a:grpSpLocks/>
            </p:cNvGrpSpPr>
            <p:nvPr/>
          </p:nvGrpSpPr>
          <p:grpSpPr bwMode="auto">
            <a:xfrm rot="5400000">
              <a:off x="320844" y="3203366"/>
              <a:ext cx="2184639" cy="451267"/>
              <a:chOff x="613932" y="3452225"/>
              <a:chExt cx="2974395" cy="548640"/>
            </a:xfrm>
          </p:grpSpPr>
          <p:grpSp>
            <p:nvGrpSpPr>
              <p:cNvPr id="62519" name="Group 126"/>
              <p:cNvGrpSpPr>
                <a:grpSpLocks/>
              </p:cNvGrpSpPr>
              <p:nvPr/>
            </p:nvGrpSpPr>
            <p:grpSpPr bwMode="auto">
              <a:xfrm>
                <a:off x="1004324" y="3452225"/>
                <a:ext cx="2193611" cy="548640"/>
                <a:chOff x="504829" y="983456"/>
                <a:chExt cx="2193611" cy="548640"/>
              </a:xfrm>
            </p:grpSpPr>
            <p:grpSp>
              <p:nvGrpSpPr>
                <p:cNvPr id="62522" name="Group 129"/>
                <p:cNvGrpSpPr>
                  <a:grpSpLocks/>
                </p:cNvGrpSpPr>
                <p:nvPr/>
              </p:nvGrpSpPr>
              <p:grpSpPr bwMode="auto">
                <a:xfrm>
                  <a:off x="504829" y="983456"/>
                  <a:ext cx="548640" cy="548640"/>
                  <a:chOff x="1097280" y="1790700"/>
                  <a:chExt cx="548640" cy="548640"/>
                </a:xfrm>
              </p:grpSpPr>
              <p:sp>
                <p:nvSpPr>
                  <p:cNvPr id="143" name="Arc 142"/>
                  <p:cNvSpPr/>
                  <p:nvPr/>
                </p:nvSpPr>
                <p:spPr>
                  <a:xfrm>
                    <a:off x="1096874" y="1791496"/>
                    <a:ext cx="549801" cy="548900"/>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44" name="Straight Connector 143"/>
                  <p:cNvCxnSpPr/>
                  <p:nvPr/>
                </p:nvCxnSpPr>
                <p:spPr>
                  <a:xfrm>
                    <a:off x="1096873"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646674"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23" name="Group 130"/>
                <p:cNvGrpSpPr>
                  <a:grpSpLocks/>
                </p:cNvGrpSpPr>
                <p:nvPr/>
              </p:nvGrpSpPr>
              <p:grpSpPr bwMode="auto">
                <a:xfrm>
                  <a:off x="1052521" y="983456"/>
                  <a:ext cx="548640" cy="548640"/>
                  <a:chOff x="1097280" y="1790700"/>
                  <a:chExt cx="548640" cy="548640"/>
                </a:xfrm>
              </p:grpSpPr>
              <p:sp>
                <p:nvSpPr>
                  <p:cNvPr id="140" name="Arc 139"/>
                  <p:cNvSpPr/>
                  <p:nvPr/>
                </p:nvSpPr>
                <p:spPr>
                  <a:xfrm>
                    <a:off x="1096560" y="1791496"/>
                    <a:ext cx="549801" cy="548900"/>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41" name="Straight Connector 140"/>
                  <p:cNvCxnSpPr/>
                  <p:nvPr/>
                </p:nvCxnSpPr>
                <p:spPr>
                  <a:xfrm>
                    <a:off x="1096559"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646360"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24" name="Group 131"/>
                <p:cNvGrpSpPr>
                  <a:grpSpLocks/>
                </p:cNvGrpSpPr>
                <p:nvPr/>
              </p:nvGrpSpPr>
              <p:grpSpPr bwMode="auto">
                <a:xfrm>
                  <a:off x="1602108" y="983456"/>
                  <a:ext cx="548640" cy="548640"/>
                  <a:chOff x="1097280" y="1790700"/>
                  <a:chExt cx="548640" cy="548640"/>
                </a:xfrm>
              </p:grpSpPr>
              <p:sp>
                <p:nvSpPr>
                  <p:cNvPr id="137" name="Arc 136"/>
                  <p:cNvSpPr/>
                  <p:nvPr/>
                </p:nvSpPr>
                <p:spPr>
                  <a:xfrm>
                    <a:off x="1096774" y="1791496"/>
                    <a:ext cx="549800" cy="548900"/>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38" name="Straight Connector 137"/>
                  <p:cNvCxnSpPr/>
                  <p:nvPr/>
                </p:nvCxnSpPr>
                <p:spPr>
                  <a:xfrm>
                    <a:off x="1096774"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646574"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25" name="Group 132"/>
                <p:cNvGrpSpPr>
                  <a:grpSpLocks/>
                </p:cNvGrpSpPr>
                <p:nvPr/>
              </p:nvGrpSpPr>
              <p:grpSpPr bwMode="auto">
                <a:xfrm>
                  <a:off x="2149800" y="983456"/>
                  <a:ext cx="548640" cy="548640"/>
                  <a:chOff x="1097280" y="1790700"/>
                  <a:chExt cx="548640" cy="548640"/>
                </a:xfrm>
              </p:grpSpPr>
              <p:sp>
                <p:nvSpPr>
                  <p:cNvPr id="134" name="Arc 133"/>
                  <p:cNvSpPr/>
                  <p:nvPr/>
                </p:nvSpPr>
                <p:spPr>
                  <a:xfrm>
                    <a:off x="1096460" y="1791496"/>
                    <a:ext cx="549800" cy="548900"/>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35" name="Straight Connector 134"/>
                  <p:cNvCxnSpPr/>
                  <p:nvPr/>
                </p:nvCxnSpPr>
                <p:spPr>
                  <a:xfrm>
                    <a:off x="1096460"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646259" y="2062529"/>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8" name="Straight Connector 127"/>
              <p:cNvCxnSpPr/>
              <p:nvPr/>
            </p:nvCxnSpPr>
            <p:spPr>
              <a:xfrm>
                <a:off x="3198274" y="3851599"/>
                <a:ext cx="389947" cy="0"/>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a:off x="613972" y="3851599"/>
                <a:ext cx="389946" cy="0"/>
              </a:xfrm>
              <a:prstGeom prst="line">
                <a:avLst/>
              </a:prstGeom>
            </p:spPr>
            <p:style>
              <a:lnRef idx="1">
                <a:schemeClr val="dk1"/>
              </a:lnRef>
              <a:fillRef idx="0">
                <a:schemeClr val="dk1"/>
              </a:fillRef>
              <a:effectRef idx="0">
                <a:schemeClr val="dk1"/>
              </a:effectRef>
              <a:fontRef idx="minor">
                <a:schemeClr val="tx1"/>
              </a:fontRef>
            </p:style>
          </p:cxnSp>
        </p:grpSp>
        <p:pic>
          <p:nvPicPr>
            <p:cNvPr id="62471" name="Picture 78"/>
            <p:cNvPicPr>
              <a:picLocks noChangeAspect="1"/>
            </p:cNvPicPr>
            <p:nvPr/>
          </p:nvPicPr>
          <p:blipFill>
            <a:blip r:embed="rId3"/>
            <a:srcRect/>
            <a:stretch>
              <a:fillRect/>
            </a:stretch>
          </p:blipFill>
          <p:spPr bwMode="auto">
            <a:xfrm>
              <a:off x="2894995" y="506117"/>
              <a:ext cx="2467319" cy="1409897"/>
            </a:xfrm>
            <a:prstGeom prst="rect">
              <a:avLst/>
            </a:prstGeom>
            <a:noFill/>
            <a:ln w="9525">
              <a:noFill/>
              <a:miter lim="800000"/>
              <a:headEnd/>
              <a:tailEnd/>
            </a:ln>
          </p:spPr>
        </p:pic>
        <p:grpSp>
          <p:nvGrpSpPr>
            <p:cNvPr id="62472" name="Group 79"/>
            <p:cNvGrpSpPr>
              <a:grpSpLocks/>
            </p:cNvGrpSpPr>
            <p:nvPr/>
          </p:nvGrpSpPr>
          <p:grpSpPr bwMode="auto">
            <a:xfrm rot="5400000">
              <a:off x="2810701" y="3203018"/>
              <a:ext cx="2184639" cy="451267"/>
              <a:chOff x="613932" y="3452225"/>
              <a:chExt cx="2974395" cy="548640"/>
            </a:xfrm>
          </p:grpSpPr>
          <p:grpSp>
            <p:nvGrpSpPr>
              <p:cNvPr id="62500" name="Group 107"/>
              <p:cNvGrpSpPr>
                <a:grpSpLocks/>
              </p:cNvGrpSpPr>
              <p:nvPr/>
            </p:nvGrpSpPr>
            <p:grpSpPr bwMode="auto">
              <a:xfrm>
                <a:off x="1004324" y="3452225"/>
                <a:ext cx="2193611" cy="548640"/>
                <a:chOff x="504829" y="983456"/>
                <a:chExt cx="2193611" cy="548640"/>
              </a:xfrm>
            </p:grpSpPr>
            <p:grpSp>
              <p:nvGrpSpPr>
                <p:cNvPr id="62503" name="Group 110"/>
                <p:cNvGrpSpPr>
                  <a:grpSpLocks/>
                </p:cNvGrpSpPr>
                <p:nvPr/>
              </p:nvGrpSpPr>
              <p:grpSpPr bwMode="auto">
                <a:xfrm>
                  <a:off x="504829" y="983456"/>
                  <a:ext cx="548640" cy="548640"/>
                  <a:chOff x="1097280" y="1790700"/>
                  <a:chExt cx="548640" cy="548640"/>
                </a:xfrm>
              </p:grpSpPr>
              <p:sp>
                <p:nvSpPr>
                  <p:cNvPr id="124" name="Arc 123"/>
                  <p:cNvSpPr/>
                  <p:nvPr/>
                </p:nvSpPr>
                <p:spPr>
                  <a:xfrm>
                    <a:off x="1097349" y="1791694"/>
                    <a:ext cx="549801" cy="546621"/>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25" name="Straight Connector 124"/>
                  <p:cNvCxnSpPr/>
                  <p:nvPr/>
                </p:nvCxnSpPr>
                <p:spPr>
                  <a:xfrm>
                    <a:off x="1097347"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647148"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04" name="Group 111"/>
                <p:cNvGrpSpPr>
                  <a:grpSpLocks/>
                </p:cNvGrpSpPr>
                <p:nvPr/>
              </p:nvGrpSpPr>
              <p:grpSpPr bwMode="auto">
                <a:xfrm>
                  <a:off x="1052521" y="983456"/>
                  <a:ext cx="548640" cy="548640"/>
                  <a:chOff x="1097280" y="1790700"/>
                  <a:chExt cx="548640" cy="548640"/>
                </a:xfrm>
              </p:grpSpPr>
              <p:sp>
                <p:nvSpPr>
                  <p:cNvPr id="121" name="Arc 120"/>
                  <p:cNvSpPr/>
                  <p:nvPr/>
                </p:nvSpPr>
                <p:spPr>
                  <a:xfrm>
                    <a:off x="1097034" y="1791694"/>
                    <a:ext cx="549801" cy="546621"/>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22" name="Straight Connector 121"/>
                  <p:cNvCxnSpPr/>
                  <p:nvPr/>
                </p:nvCxnSpPr>
                <p:spPr>
                  <a:xfrm>
                    <a:off x="1097033"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46834"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05" name="Group 112"/>
                <p:cNvGrpSpPr>
                  <a:grpSpLocks/>
                </p:cNvGrpSpPr>
                <p:nvPr/>
              </p:nvGrpSpPr>
              <p:grpSpPr bwMode="auto">
                <a:xfrm>
                  <a:off x="1602108" y="983456"/>
                  <a:ext cx="548640" cy="548640"/>
                  <a:chOff x="1097280" y="1790700"/>
                  <a:chExt cx="548640" cy="548640"/>
                </a:xfrm>
              </p:grpSpPr>
              <p:sp>
                <p:nvSpPr>
                  <p:cNvPr id="118" name="Arc 117"/>
                  <p:cNvSpPr/>
                  <p:nvPr/>
                </p:nvSpPr>
                <p:spPr>
                  <a:xfrm>
                    <a:off x="1097249" y="1791694"/>
                    <a:ext cx="549800" cy="546621"/>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19" name="Straight Connector 118"/>
                  <p:cNvCxnSpPr/>
                  <p:nvPr/>
                </p:nvCxnSpPr>
                <p:spPr>
                  <a:xfrm>
                    <a:off x="1097248"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647047"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06" name="Group 113"/>
                <p:cNvGrpSpPr>
                  <a:grpSpLocks/>
                </p:cNvGrpSpPr>
                <p:nvPr/>
              </p:nvGrpSpPr>
              <p:grpSpPr bwMode="auto">
                <a:xfrm>
                  <a:off x="2149800" y="983456"/>
                  <a:ext cx="548640" cy="548640"/>
                  <a:chOff x="1097280" y="1790700"/>
                  <a:chExt cx="548640" cy="548640"/>
                </a:xfrm>
              </p:grpSpPr>
              <p:sp>
                <p:nvSpPr>
                  <p:cNvPr id="115" name="Arc 114"/>
                  <p:cNvSpPr/>
                  <p:nvPr/>
                </p:nvSpPr>
                <p:spPr>
                  <a:xfrm>
                    <a:off x="1096934" y="1791694"/>
                    <a:ext cx="549800" cy="546621"/>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16" name="Straight Connector 115"/>
                  <p:cNvCxnSpPr/>
                  <p:nvPr/>
                </p:nvCxnSpPr>
                <p:spPr>
                  <a:xfrm>
                    <a:off x="1096934"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646733" y="2067280"/>
                    <a:ext cx="0" cy="1252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9" name="Straight Connector 108"/>
              <p:cNvCxnSpPr/>
              <p:nvPr/>
            </p:nvCxnSpPr>
            <p:spPr>
              <a:xfrm>
                <a:off x="3198749" y="3851795"/>
                <a:ext cx="389947" cy="0"/>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a:off x="614447" y="3851796"/>
                <a:ext cx="389946" cy="0"/>
              </a:xfrm>
              <a:prstGeom prst="line">
                <a:avLst/>
              </a:prstGeom>
            </p:spPr>
            <p:style>
              <a:lnRef idx="1">
                <a:schemeClr val="dk1"/>
              </a:lnRef>
              <a:fillRef idx="0">
                <a:schemeClr val="dk1"/>
              </a:fillRef>
              <a:effectRef idx="0">
                <a:schemeClr val="dk1"/>
              </a:effectRef>
              <a:fontRef idx="minor">
                <a:schemeClr val="tx1"/>
              </a:fontRef>
            </p:style>
          </p:cxnSp>
        </p:grpSp>
        <p:cxnSp>
          <p:nvCxnSpPr>
            <p:cNvPr id="81" name="Straight Arrow Connector 80"/>
            <p:cNvCxnSpPr/>
            <p:nvPr/>
          </p:nvCxnSpPr>
          <p:spPr>
            <a:xfrm flipV="1">
              <a:off x="3644510" y="2824138"/>
              <a:ext cx="665043" cy="1209676"/>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62474" name="TextBox 81"/>
            <p:cNvSpPr txBox="1">
              <a:spLocks noChangeArrowheads="1"/>
            </p:cNvSpPr>
            <p:nvPr/>
          </p:nvSpPr>
          <p:spPr bwMode="auto">
            <a:xfrm>
              <a:off x="3223806" y="4717240"/>
              <a:ext cx="1809696" cy="400110"/>
            </a:xfrm>
            <a:prstGeom prst="rect">
              <a:avLst/>
            </a:prstGeom>
            <a:noFill/>
            <a:ln w="9525">
              <a:noFill/>
              <a:miter lim="800000"/>
              <a:headEnd/>
              <a:tailEnd/>
            </a:ln>
          </p:spPr>
          <p:txBody>
            <a:bodyPr>
              <a:spAutoFit/>
            </a:bodyPr>
            <a:lstStyle/>
            <a:p>
              <a:r>
                <a:rPr lang="en-US" sz="2000"/>
                <a:t>VARIABLE</a:t>
              </a:r>
            </a:p>
          </p:txBody>
        </p:sp>
        <p:pic>
          <p:nvPicPr>
            <p:cNvPr id="62475" name="Picture 82"/>
            <p:cNvPicPr>
              <a:picLocks noChangeAspect="1"/>
            </p:cNvPicPr>
            <p:nvPr/>
          </p:nvPicPr>
          <p:blipFill>
            <a:blip r:embed="rId4"/>
            <a:srcRect/>
            <a:stretch>
              <a:fillRect/>
            </a:stretch>
          </p:blipFill>
          <p:spPr bwMode="auto">
            <a:xfrm>
              <a:off x="6155716" y="431984"/>
              <a:ext cx="1425941" cy="1505160"/>
            </a:xfrm>
            <a:prstGeom prst="rect">
              <a:avLst/>
            </a:prstGeom>
            <a:noFill/>
            <a:ln w="9525">
              <a:noFill/>
              <a:miter lim="800000"/>
              <a:headEnd/>
              <a:tailEnd/>
            </a:ln>
          </p:spPr>
        </p:pic>
        <p:grpSp>
          <p:nvGrpSpPr>
            <p:cNvPr id="62476" name="Group 83"/>
            <p:cNvGrpSpPr>
              <a:grpSpLocks/>
            </p:cNvGrpSpPr>
            <p:nvPr/>
          </p:nvGrpSpPr>
          <p:grpSpPr bwMode="auto">
            <a:xfrm rot="5400000">
              <a:off x="5672272" y="3202670"/>
              <a:ext cx="2184639" cy="451267"/>
              <a:chOff x="613932" y="3452225"/>
              <a:chExt cx="2974395" cy="548640"/>
            </a:xfrm>
          </p:grpSpPr>
          <p:grpSp>
            <p:nvGrpSpPr>
              <p:cNvPr id="62481" name="Group 88"/>
              <p:cNvGrpSpPr>
                <a:grpSpLocks/>
              </p:cNvGrpSpPr>
              <p:nvPr/>
            </p:nvGrpSpPr>
            <p:grpSpPr bwMode="auto">
              <a:xfrm>
                <a:off x="1004324" y="3452225"/>
                <a:ext cx="2193611" cy="548640"/>
                <a:chOff x="504829" y="983456"/>
                <a:chExt cx="2193611" cy="548640"/>
              </a:xfrm>
            </p:grpSpPr>
            <p:grpSp>
              <p:nvGrpSpPr>
                <p:cNvPr id="62484" name="Group 91"/>
                <p:cNvGrpSpPr>
                  <a:grpSpLocks/>
                </p:cNvGrpSpPr>
                <p:nvPr/>
              </p:nvGrpSpPr>
              <p:grpSpPr bwMode="auto">
                <a:xfrm>
                  <a:off x="504829" y="983456"/>
                  <a:ext cx="548640" cy="548640"/>
                  <a:chOff x="1097280" y="1790700"/>
                  <a:chExt cx="548640" cy="548640"/>
                </a:xfrm>
              </p:grpSpPr>
              <p:sp>
                <p:nvSpPr>
                  <p:cNvPr id="105" name="Arc 104"/>
                  <p:cNvSpPr/>
                  <p:nvPr/>
                </p:nvSpPr>
                <p:spPr>
                  <a:xfrm>
                    <a:off x="1097821" y="1790573"/>
                    <a:ext cx="549801" cy="548898"/>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06" name="Straight Connector 105"/>
                  <p:cNvCxnSpPr/>
                  <p:nvPr/>
                </p:nvCxnSpPr>
                <p:spPr>
                  <a:xfrm>
                    <a:off x="1097821"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647622"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485" name="Group 92"/>
                <p:cNvGrpSpPr>
                  <a:grpSpLocks/>
                </p:cNvGrpSpPr>
                <p:nvPr/>
              </p:nvGrpSpPr>
              <p:grpSpPr bwMode="auto">
                <a:xfrm>
                  <a:off x="1052521" y="983456"/>
                  <a:ext cx="548640" cy="548640"/>
                  <a:chOff x="1097280" y="1790700"/>
                  <a:chExt cx="548640" cy="548640"/>
                </a:xfrm>
              </p:grpSpPr>
              <p:sp>
                <p:nvSpPr>
                  <p:cNvPr id="102" name="Arc 101"/>
                  <p:cNvSpPr/>
                  <p:nvPr/>
                </p:nvSpPr>
                <p:spPr>
                  <a:xfrm>
                    <a:off x="1097507" y="1790573"/>
                    <a:ext cx="549801" cy="548898"/>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03" name="Straight Connector 102"/>
                  <p:cNvCxnSpPr/>
                  <p:nvPr/>
                </p:nvCxnSpPr>
                <p:spPr>
                  <a:xfrm>
                    <a:off x="1097507"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647308"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486" name="Group 93"/>
                <p:cNvGrpSpPr>
                  <a:grpSpLocks/>
                </p:cNvGrpSpPr>
                <p:nvPr/>
              </p:nvGrpSpPr>
              <p:grpSpPr bwMode="auto">
                <a:xfrm>
                  <a:off x="1602108" y="983456"/>
                  <a:ext cx="548640" cy="548640"/>
                  <a:chOff x="1097280" y="1790700"/>
                  <a:chExt cx="548640" cy="548640"/>
                </a:xfrm>
              </p:grpSpPr>
              <p:sp>
                <p:nvSpPr>
                  <p:cNvPr id="99" name="Arc 98"/>
                  <p:cNvSpPr/>
                  <p:nvPr/>
                </p:nvSpPr>
                <p:spPr>
                  <a:xfrm>
                    <a:off x="1097721" y="1790572"/>
                    <a:ext cx="549800" cy="548898"/>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00" name="Straight Connector 99"/>
                  <p:cNvCxnSpPr/>
                  <p:nvPr/>
                </p:nvCxnSpPr>
                <p:spPr>
                  <a:xfrm>
                    <a:off x="1097722"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647521"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487" name="Group 94"/>
                <p:cNvGrpSpPr>
                  <a:grpSpLocks/>
                </p:cNvGrpSpPr>
                <p:nvPr/>
              </p:nvGrpSpPr>
              <p:grpSpPr bwMode="auto">
                <a:xfrm>
                  <a:off x="2149800" y="983456"/>
                  <a:ext cx="548640" cy="548640"/>
                  <a:chOff x="1097280" y="1790700"/>
                  <a:chExt cx="548640" cy="548640"/>
                </a:xfrm>
              </p:grpSpPr>
              <p:sp>
                <p:nvSpPr>
                  <p:cNvPr id="96" name="Arc 95"/>
                  <p:cNvSpPr/>
                  <p:nvPr/>
                </p:nvSpPr>
                <p:spPr>
                  <a:xfrm>
                    <a:off x="1097407" y="1790572"/>
                    <a:ext cx="549800" cy="548898"/>
                  </a:xfrm>
                  <a:prstGeom prst="arc">
                    <a:avLst>
                      <a:gd name="adj1" fmla="val 10801581"/>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97" name="Straight Connector 96"/>
                  <p:cNvCxnSpPr/>
                  <p:nvPr/>
                </p:nvCxnSpPr>
                <p:spPr>
                  <a:xfrm>
                    <a:off x="1097407"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647207" y="2061605"/>
                    <a:ext cx="0" cy="1275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90" name="Straight Connector 89"/>
              <p:cNvCxnSpPr/>
              <p:nvPr/>
            </p:nvCxnSpPr>
            <p:spPr>
              <a:xfrm>
                <a:off x="3199222" y="3850675"/>
                <a:ext cx="389947" cy="0"/>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614920" y="3850675"/>
                <a:ext cx="389946" cy="0"/>
              </a:xfrm>
              <a:prstGeom prst="line">
                <a:avLst/>
              </a:prstGeom>
            </p:spPr>
            <p:style>
              <a:lnRef idx="1">
                <a:schemeClr val="dk1"/>
              </a:lnRef>
              <a:fillRef idx="0">
                <a:schemeClr val="dk1"/>
              </a:fillRef>
              <a:effectRef idx="0">
                <a:schemeClr val="dk1"/>
              </a:effectRef>
              <a:fontRef idx="minor">
                <a:schemeClr val="tx1"/>
              </a:fontRef>
            </p:style>
          </p:cxnSp>
        </p:grpSp>
        <p:cxnSp>
          <p:nvCxnSpPr>
            <p:cNvPr id="85" name="Straight Connector 84"/>
            <p:cNvCxnSpPr>
              <a:cxnSpLocks/>
            </p:cNvCxnSpPr>
            <p:nvPr/>
          </p:nvCxnSpPr>
          <p:spPr>
            <a:xfrm>
              <a:off x="7076504" y="2623118"/>
              <a:ext cx="0" cy="1609937"/>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p:cNvCxnSpPr>
              <a:cxnSpLocks/>
            </p:cNvCxnSpPr>
            <p:nvPr/>
          </p:nvCxnSpPr>
          <p:spPr>
            <a:xfrm>
              <a:off x="7157059" y="2623118"/>
              <a:ext cx="0" cy="1609937"/>
            </a:xfrm>
            <a:prstGeom prst="line">
              <a:avLst/>
            </a:prstGeom>
            <a:ln w="12700"/>
          </p:spPr>
          <p:style>
            <a:lnRef idx="1">
              <a:schemeClr val="dk1"/>
            </a:lnRef>
            <a:fillRef idx="0">
              <a:schemeClr val="dk1"/>
            </a:fillRef>
            <a:effectRef idx="0">
              <a:schemeClr val="dk1"/>
            </a:effectRef>
            <a:fontRef idx="minor">
              <a:schemeClr val="tx1"/>
            </a:fontRef>
          </p:style>
        </p:cxnSp>
        <p:sp>
          <p:nvSpPr>
            <p:cNvPr id="62479" name="TextBox 86"/>
            <p:cNvSpPr txBox="1">
              <a:spLocks noChangeArrowheads="1"/>
            </p:cNvSpPr>
            <p:nvPr/>
          </p:nvSpPr>
          <p:spPr bwMode="auto">
            <a:xfrm>
              <a:off x="6085376" y="4717240"/>
              <a:ext cx="1839421" cy="1015663"/>
            </a:xfrm>
            <a:prstGeom prst="rect">
              <a:avLst/>
            </a:prstGeom>
            <a:noFill/>
            <a:ln w="9525">
              <a:noFill/>
              <a:miter lim="800000"/>
              <a:headEnd/>
              <a:tailEnd/>
            </a:ln>
          </p:spPr>
          <p:txBody>
            <a:bodyPr>
              <a:spAutoFit/>
            </a:bodyPr>
            <a:lstStyle/>
            <a:p>
              <a:pPr algn="ctr"/>
              <a:r>
                <a:rPr lang="en-US" sz="2000"/>
                <a:t>MAGNETIC OR IRON CORE</a:t>
              </a:r>
            </a:p>
          </p:txBody>
        </p:sp>
        <p:sp>
          <p:nvSpPr>
            <p:cNvPr id="88" name="Rectangle 87"/>
            <p:cNvSpPr/>
            <p:nvPr/>
          </p:nvSpPr>
          <p:spPr>
            <a:xfrm>
              <a:off x="377371" y="232229"/>
              <a:ext cx="7997372" cy="56605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46" name="TextBox 145"/>
          <p:cNvSpPr txBox="1">
            <a:spLocks noChangeArrowheads="1"/>
          </p:cNvSpPr>
          <p:nvPr/>
        </p:nvSpPr>
        <p:spPr bwMode="auto">
          <a:xfrm>
            <a:off x="76199" y="2314702"/>
            <a:ext cx="4829175" cy="3416320"/>
          </a:xfrm>
          <a:prstGeom prst="rect">
            <a:avLst/>
          </a:prstGeom>
          <a:noFill/>
          <a:ln w="9525">
            <a:noFill/>
            <a:miter lim="800000"/>
            <a:headEnd/>
            <a:tailEnd/>
          </a:ln>
        </p:spPr>
        <p:txBody>
          <a:bodyPr>
            <a:spAutoFit/>
          </a:bodyPr>
          <a:lstStyle/>
          <a:p>
            <a:pPr marL="285750" indent="-285750">
              <a:buFont typeface="Arial" charset="0"/>
              <a:buChar char="•"/>
            </a:pPr>
            <a:r>
              <a:rPr lang="en-US" sz="2400" dirty="0"/>
              <a:t>Like resistors, several common types</a:t>
            </a:r>
          </a:p>
          <a:p>
            <a:pPr marL="285750" indent="-285750">
              <a:buFont typeface="Arial" charset="0"/>
              <a:buChar char="•"/>
            </a:pPr>
            <a:r>
              <a:rPr lang="en-US" sz="2400" dirty="0"/>
              <a:t>Double lines indicate a solid magnetic core</a:t>
            </a:r>
          </a:p>
          <a:p>
            <a:pPr marL="285750" indent="-285750">
              <a:buFont typeface="Arial" charset="0"/>
              <a:buChar char="•"/>
            </a:pPr>
            <a:r>
              <a:rPr lang="en-US" sz="2400" dirty="0"/>
              <a:t>Variable inductors often have solid cores (use of double lines on schematics is optional)</a:t>
            </a:r>
          </a:p>
          <a:p>
            <a:pPr marL="285750" indent="-285750">
              <a:buFont typeface="Arial" charset="0"/>
              <a:buChar char="•"/>
            </a:pPr>
            <a:r>
              <a:rPr lang="en-US" sz="2400" dirty="0"/>
              <a:t>Miniature inductors (not shown here) look similar to resistors</a:t>
            </a:r>
          </a:p>
        </p:txBody>
      </p:sp>
      <p:pic>
        <p:nvPicPr>
          <p:cNvPr id="2" name="Picture 1">
            <a:extLst>
              <a:ext uri="{FF2B5EF4-FFF2-40B4-BE49-F238E27FC236}">
                <a16:creationId xmlns:a16="http://schemas.microsoft.com/office/drawing/2014/main" id="{FD37A273-1EB0-9C46-EC62-9F7BF49D28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randombar(horizont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6"/>
                                        </p:tgtEl>
                                        <p:attrNameLst>
                                          <p:attrName>style.visibility</p:attrName>
                                        </p:attrNameLst>
                                      </p:cBhvr>
                                      <p:to>
                                        <p:strVal val="visible"/>
                                      </p:to>
                                    </p:set>
                                    <p:anim calcmode="lin" valueType="num">
                                      <p:cBhvr additive="base">
                                        <p:cTn id="12" dur="500" fill="hold"/>
                                        <p:tgtEl>
                                          <p:spTgt spid="146"/>
                                        </p:tgtEl>
                                        <p:attrNameLst>
                                          <p:attrName>ppt_x</p:attrName>
                                        </p:attrNameLst>
                                      </p:cBhvr>
                                      <p:tavLst>
                                        <p:tav tm="0">
                                          <p:val>
                                            <p:strVal val="#ppt_x"/>
                                          </p:val>
                                        </p:tav>
                                        <p:tav tm="100000">
                                          <p:val>
                                            <p:strVal val="#ppt_x"/>
                                          </p:val>
                                        </p:tav>
                                      </p:tavLst>
                                    </p:anim>
                                    <p:anim calcmode="lin" valueType="num">
                                      <p:cBhvr additive="base">
                                        <p:cTn id="13"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Inductor Design</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a:t>Inductance (ability to store magnetic energy) is directly proportional to the square of the number of turns and area enclosed by each turn</a:t>
            </a:r>
          </a:p>
          <a:p>
            <a:pPr lvl="1"/>
            <a:r>
              <a:rPr lang="en-US"/>
              <a:t>Making an inductor </a:t>
            </a:r>
            <a:r>
              <a:rPr lang="en-US">
                <a:solidFill>
                  <a:srgbClr val="C00000"/>
                </a:solidFill>
              </a:rPr>
              <a:t>LONGER</a:t>
            </a:r>
            <a:r>
              <a:rPr lang="en-US"/>
              <a:t> without changing number of turns or diameter </a:t>
            </a:r>
            <a:r>
              <a:rPr lang="en-US">
                <a:solidFill>
                  <a:srgbClr val="C00000"/>
                </a:solidFill>
              </a:rPr>
              <a:t>REDUCES</a:t>
            </a:r>
            <a:r>
              <a:rPr lang="en-US"/>
              <a:t> inductance</a:t>
            </a:r>
          </a:p>
          <a:p>
            <a:r>
              <a:rPr lang="en-US"/>
              <a:t>Increasing the ability to store magnetic energy (called </a:t>
            </a:r>
            <a:r>
              <a:rPr lang="en-US" i="1">
                <a:solidFill>
                  <a:srgbClr val="C00000"/>
                </a:solidFill>
              </a:rPr>
              <a:t>permeability</a:t>
            </a:r>
            <a:r>
              <a:rPr lang="en-US"/>
              <a:t>) increases the inductance</a:t>
            </a:r>
          </a:p>
          <a:p>
            <a:pPr lvl="1"/>
            <a:endParaRPr lang="en-US"/>
          </a:p>
        </p:txBody>
      </p:sp>
      <p:pic>
        <p:nvPicPr>
          <p:cNvPr id="2" name="Picture 1">
            <a:extLst>
              <a:ext uri="{FF2B5EF4-FFF2-40B4-BE49-F238E27FC236}">
                <a16:creationId xmlns:a16="http://schemas.microsoft.com/office/drawing/2014/main" id="{30AEB88A-3F8A-1B52-C424-72189932B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Inductor Design (cont.)</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a:t>The type of core and winding affects inductance and vary according to the use/purpose of the inductor</a:t>
            </a:r>
          </a:p>
          <a:p>
            <a:r>
              <a:rPr lang="en-US"/>
              <a:t>Variable inductors are often used in low-power receiving and transmitting applications</a:t>
            </a:r>
          </a:p>
          <a:p>
            <a:pPr lvl="1"/>
            <a:r>
              <a:rPr lang="en-US"/>
              <a:t>Adjusted by moving a magnetic core in and out of the inductor (threaded cores move when turned)</a:t>
            </a:r>
          </a:p>
          <a:p>
            <a:pPr lvl="1"/>
            <a:r>
              <a:rPr lang="en-US"/>
              <a:t>For high-power inductors, adjustment is made by moving a sliding contact along the inductor</a:t>
            </a:r>
          </a:p>
        </p:txBody>
      </p:sp>
      <p:pic>
        <p:nvPicPr>
          <p:cNvPr id="2" name="Picture 1">
            <a:extLst>
              <a:ext uri="{FF2B5EF4-FFF2-40B4-BE49-F238E27FC236}">
                <a16:creationId xmlns:a16="http://schemas.microsoft.com/office/drawing/2014/main" id="{1D82218E-3FEA-1BD2-16C5-69081A380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Converting Between Units</a:t>
            </a:r>
          </a:p>
        </p:txBody>
      </p:sp>
      <p:graphicFrame>
        <p:nvGraphicFramePr>
          <p:cNvPr id="65564" name="Group 28"/>
          <p:cNvGraphicFramePr>
            <a:graphicFrameLocks noGrp="1"/>
          </p:cNvGraphicFramePr>
          <p:nvPr>
            <p:ph idx="1"/>
            <p:extLst>
              <p:ext uri="{D42A27DB-BD31-4B8C-83A1-F6EECF244321}">
                <p14:modId xmlns:p14="http://schemas.microsoft.com/office/powerpoint/2010/main" val="4287686045"/>
              </p:ext>
            </p:extLst>
          </p:nvPr>
        </p:nvGraphicFramePr>
        <p:xfrm>
          <a:off x="755651" y="2286000"/>
          <a:ext cx="10217149" cy="1485900"/>
        </p:xfrm>
        <a:graphic>
          <a:graphicData uri="http://schemas.openxmlformats.org/drawingml/2006/table">
            <a:tbl>
              <a:tblPr/>
              <a:tblGrid>
                <a:gridCol w="2311844">
                  <a:extLst>
                    <a:ext uri="{9D8B030D-6E8A-4147-A177-3AD203B41FA5}">
                      <a16:colId xmlns:a16="http://schemas.microsoft.com/office/drawing/2014/main" val="20000"/>
                    </a:ext>
                  </a:extLst>
                </a:gridCol>
                <a:gridCol w="3942905">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FROM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CONVERT 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Nanohenries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Microhenries:  Divide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Millihenries:  Divide by 1,000,000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Microhenries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Nanohenries:  Multiply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Millihenries:  Divide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Millihenries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Nanohenries:  Multiply by 1,000,000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Microhenries:  Multiply by 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bl>
          </a:graphicData>
        </a:graphic>
      </p:graphicFrame>
      <p:sp>
        <p:nvSpPr>
          <p:cNvPr id="5" name="TextBox 4"/>
          <p:cNvSpPr txBox="1">
            <a:spLocks noChangeArrowheads="1"/>
          </p:cNvSpPr>
          <p:nvPr/>
        </p:nvSpPr>
        <p:spPr bwMode="auto">
          <a:xfrm>
            <a:off x="587375" y="4343400"/>
            <a:ext cx="10972800" cy="400050"/>
          </a:xfrm>
          <a:prstGeom prst="rect">
            <a:avLst/>
          </a:prstGeom>
          <a:noFill/>
          <a:ln w="9525">
            <a:noFill/>
            <a:miter lim="800000"/>
            <a:headEnd/>
            <a:tailEnd/>
          </a:ln>
        </p:spPr>
        <p:txBody>
          <a:bodyPr>
            <a:spAutoFit/>
          </a:bodyPr>
          <a:lstStyle/>
          <a:p>
            <a:r>
              <a:rPr lang="en-US" sz="2000" dirty="0">
                <a:solidFill>
                  <a:srgbClr val="C00000"/>
                </a:solidFill>
                <a:latin typeface="Arial" panose="020B0604020202020204" pitchFamily="34" charset="0"/>
                <a:cs typeface="Arial" panose="020B0604020202020204" pitchFamily="34" charset="0"/>
              </a:rPr>
              <a:t>EXAMPLE:  330 nH = 330 / 1000 = 0.33 µH and 330 nH = 330 / 1,000,000 = 0.00033 mH</a:t>
            </a:r>
          </a:p>
        </p:txBody>
      </p:sp>
      <p:sp>
        <p:nvSpPr>
          <p:cNvPr id="7" name="TextBox 6"/>
          <p:cNvSpPr txBox="1">
            <a:spLocks noChangeArrowheads="1"/>
          </p:cNvSpPr>
          <p:nvPr/>
        </p:nvSpPr>
        <p:spPr bwMode="auto">
          <a:xfrm>
            <a:off x="587375" y="5041900"/>
            <a:ext cx="10972800" cy="400050"/>
          </a:xfrm>
          <a:prstGeom prst="rect">
            <a:avLst/>
          </a:prstGeom>
          <a:noFill/>
          <a:ln w="9525">
            <a:noFill/>
            <a:miter lim="800000"/>
            <a:headEnd/>
            <a:tailEnd/>
          </a:ln>
        </p:spPr>
        <p:txBody>
          <a:bodyPr>
            <a:spAutoFit/>
          </a:bodyPr>
          <a:lstStyle/>
          <a:p>
            <a:r>
              <a:rPr lang="en-US" sz="2000">
                <a:solidFill>
                  <a:srgbClr val="0000FF"/>
                </a:solidFill>
                <a:latin typeface="Arial" panose="020B0604020202020204" pitchFamily="34" charset="0"/>
                <a:cs typeface="Arial" panose="020B0604020202020204" pitchFamily="34" charset="0"/>
              </a:rPr>
              <a:t>EXAMPLE:  6.8 µH = 6.8 X 1000 = 6800 nH and 6.8 µH = 6.8 / 1000 = .0068 mH</a:t>
            </a:r>
          </a:p>
        </p:txBody>
      </p:sp>
      <p:sp>
        <p:nvSpPr>
          <p:cNvPr id="9" name="TextBox 8"/>
          <p:cNvSpPr txBox="1"/>
          <p:nvPr/>
        </p:nvSpPr>
        <p:spPr>
          <a:xfrm>
            <a:off x="587375" y="5691188"/>
            <a:ext cx="10972800" cy="400050"/>
          </a:xfrm>
          <a:prstGeom prst="rect">
            <a:avLst/>
          </a:prstGeom>
          <a:noFill/>
        </p:spPr>
        <p:txBody>
          <a:bodyPr>
            <a:spAutoFit/>
          </a:bodyPr>
          <a:lstStyle/>
          <a:p>
            <a:pPr fontAlgn="auto">
              <a:spcBef>
                <a:spcPts val="0"/>
              </a:spcBef>
              <a:spcAft>
                <a:spcPts val="0"/>
              </a:spcAft>
              <a:defRPr/>
            </a:pPr>
            <a:r>
              <a:rPr lang="en-US" sz="2000" dirty="0">
                <a:solidFill>
                  <a:schemeClr val="accent1">
                    <a:lumMod val="50000"/>
                  </a:schemeClr>
                </a:solidFill>
                <a:latin typeface="Arial" panose="020B0604020202020204" pitchFamily="34" charset="0"/>
                <a:cs typeface="Arial" panose="020B0604020202020204" pitchFamily="34" charset="0"/>
              </a:rPr>
              <a:t>EXAMPLE:  88 mH = 88 X 1,000,000 = 88,000,000 nH and 88 mH = 88 X 1000 = 8800 µH</a:t>
            </a:r>
          </a:p>
        </p:txBody>
      </p:sp>
      <p:pic>
        <p:nvPicPr>
          <p:cNvPr id="2" name="Picture 1">
            <a:extLst>
              <a:ext uri="{FF2B5EF4-FFF2-40B4-BE49-F238E27FC236}">
                <a16:creationId xmlns:a16="http://schemas.microsoft.com/office/drawing/2014/main" id="{8064060B-114D-A296-BA65-17F37E44B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5564"/>
                                        </p:tgtEl>
                                        <p:attrNameLst>
                                          <p:attrName>style.visibility</p:attrName>
                                        </p:attrNameLst>
                                      </p:cBhvr>
                                      <p:to>
                                        <p:strVal val="visible"/>
                                      </p:to>
                                    </p:set>
                                    <p:animEffect transition="in" filter="randombar(horizontal)">
                                      <p:cBhvr>
                                        <p:cTn id="7" dur="500"/>
                                        <p:tgtEl>
                                          <p:spTgt spid="655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587375" y="878306"/>
            <a:ext cx="10972800" cy="1291808"/>
          </a:xfrm>
          <a:noFill/>
          <a:ln>
            <a:miter lim="800000"/>
            <a:headEnd/>
            <a:tailEnd/>
          </a:ln>
        </p:spPr>
        <p:txBody>
          <a:bodyPr vert="horz" wrap="square" lIns="91440" tIns="45720" rIns="91440" bIns="45720" numCol="1" anchor="t" anchorCtr="0" compatLnSpc="1">
            <a:prstTxWarp prst="textNoShape">
              <a:avLst/>
            </a:prstTxWarp>
          </a:bodyPr>
          <a:lstStyle/>
          <a:p>
            <a:r>
              <a:rPr lang="en-US" dirty="0"/>
              <a:t>Inductor Coupling</a:t>
            </a:r>
          </a:p>
        </p:txBody>
      </p:sp>
      <p:sp>
        <p:nvSpPr>
          <p:cNvPr id="3" name="Content Placeholder 2"/>
          <p:cNvSpPr>
            <a:spLocks noGrp="1"/>
          </p:cNvSpPr>
          <p:nvPr>
            <p:ph idx="1"/>
          </p:nvPr>
        </p:nvSpPr>
        <p:spPr bwMode="auto">
          <a:xfrm>
            <a:off x="381000" y="2170113"/>
            <a:ext cx="6019800" cy="4379912"/>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Place 2 inductors close together with axes aligned</a:t>
            </a:r>
          </a:p>
          <a:p>
            <a:r>
              <a:rPr lang="en-US" sz="2800" dirty="0"/>
              <a:t>Magnetic field from one inductor can also pass through the second one, sharing some of its energy</a:t>
            </a:r>
          </a:p>
          <a:p>
            <a:r>
              <a:rPr lang="en-US" sz="2800" dirty="0"/>
              <a:t>This is called </a:t>
            </a:r>
            <a:r>
              <a:rPr lang="en-US" sz="2800" i="1" dirty="0">
                <a:solidFill>
                  <a:srgbClr val="C00000"/>
                </a:solidFill>
              </a:rPr>
              <a:t>coupling</a:t>
            </a:r>
            <a:endParaRPr lang="en-US" sz="2800" dirty="0"/>
          </a:p>
          <a:p>
            <a:r>
              <a:rPr lang="en-US" sz="2800" dirty="0"/>
              <a:t>The ability of inductors to share or transfer magnetic energy is called </a:t>
            </a:r>
            <a:r>
              <a:rPr lang="en-US" sz="2800" i="1" dirty="0">
                <a:solidFill>
                  <a:srgbClr val="C00000"/>
                </a:solidFill>
              </a:rPr>
              <a:t>mutual inductance</a:t>
            </a:r>
          </a:p>
        </p:txBody>
      </p:sp>
      <p:pic>
        <p:nvPicPr>
          <p:cNvPr id="1028" name="Picture 4" descr="General License Course Chapter 4"/>
          <p:cNvPicPr>
            <a:picLocks noChangeAspect="1" noChangeArrowheads="1"/>
          </p:cNvPicPr>
          <p:nvPr/>
        </p:nvPicPr>
        <p:blipFill>
          <a:blip r:embed="rId2"/>
          <a:srcRect/>
          <a:stretch>
            <a:fillRect/>
          </a:stretch>
        </p:blipFill>
        <p:spPr bwMode="auto">
          <a:xfrm>
            <a:off x="6705600" y="2339975"/>
            <a:ext cx="5332413" cy="3908425"/>
          </a:xfrm>
          <a:prstGeom prst="rect">
            <a:avLst/>
          </a:prstGeom>
          <a:noFill/>
          <a:ln w="12700">
            <a:solidFill>
              <a:schemeClr val="tx1"/>
            </a:solidFill>
            <a:miter lim="800000"/>
            <a:headEnd/>
            <a:tailEnd/>
          </a:ln>
        </p:spPr>
      </p:pic>
      <p:pic>
        <p:nvPicPr>
          <p:cNvPr id="2" name="Picture 1">
            <a:extLst>
              <a:ext uri="{FF2B5EF4-FFF2-40B4-BE49-F238E27FC236}">
                <a16:creationId xmlns:a16="http://schemas.microsoft.com/office/drawing/2014/main" id="{2013D1AB-E777-F436-6D90-85919D7E0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randombar(horizont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bwMode="auto">
          <a:xfrm>
            <a:off x="587375" y="950496"/>
            <a:ext cx="10972800" cy="1219618"/>
          </a:xfrm>
          <a:noFill/>
          <a:ln>
            <a:miter lim="800000"/>
            <a:headEnd/>
            <a:tailEnd/>
          </a:ln>
        </p:spPr>
        <p:txBody>
          <a:bodyPr vert="horz" wrap="square" lIns="91440" tIns="45720" rIns="91440" bIns="45720" numCol="1" anchor="t" anchorCtr="0" compatLnSpc="1">
            <a:prstTxWarp prst="textNoShape">
              <a:avLst/>
            </a:prstTxWarp>
          </a:bodyPr>
          <a:lstStyle/>
          <a:p>
            <a:r>
              <a:rPr lang="en-US" dirty="0"/>
              <a:t>Inductor Design (cont.)</a:t>
            </a:r>
          </a:p>
        </p:txBody>
      </p:sp>
      <p:sp>
        <p:nvSpPr>
          <p:cNvPr id="3" name="Content Placeholder 2"/>
          <p:cNvSpPr>
            <a:spLocks noGrp="1"/>
          </p:cNvSpPr>
          <p:nvPr>
            <p:ph idx="1"/>
          </p:nvPr>
        </p:nvSpPr>
        <p:spPr bwMode="auto">
          <a:xfrm>
            <a:off x="228600" y="2170113"/>
            <a:ext cx="11506200" cy="4379912"/>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In toroidal winding the core contains nearly all the inductor’s magnetic field</a:t>
            </a:r>
          </a:p>
          <a:p>
            <a:r>
              <a:rPr lang="en-US" sz="2800" dirty="0"/>
              <a:t>Since little of the field extends outside the core, toroids can be placed next to each other (in almost any orientation) with minimal mutual inductance</a:t>
            </a:r>
          </a:p>
          <a:p>
            <a:pPr lvl="1"/>
            <a:r>
              <a:rPr lang="en-US" dirty="0"/>
              <a:t>This property is useful in RF circuits</a:t>
            </a:r>
          </a:p>
          <a:p>
            <a:r>
              <a:rPr lang="en-US" sz="2800" dirty="0"/>
              <a:t>Composition of the core varies (ferrite, powdered iron, even exotic “rare earth” metals), makes it possible to obtain wide range of inductance values in a relatively small package</a:t>
            </a:r>
          </a:p>
          <a:p>
            <a:r>
              <a:rPr lang="en-US" sz="2800" dirty="0"/>
              <a:t>The combination of core materials (“mix”) is selected so the inductor performs best over a specific range of frequencies</a:t>
            </a:r>
          </a:p>
        </p:txBody>
      </p:sp>
      <p:pic>
        <p:nvPicPr>
          <p:cNvPr id="67587" name="Picture 3"/>
          <p:cNvPicPr>
            <a:picLocks noChangeAspect="1"/>
          </p:cNvPicPr>
          <p:nvPr/>
        </p:nvPicPr>
        <p:blipFill>
          <a:blip r:embed="rId2"/>
          <a:srcRect/>
          <a:stretch>
            <a:fillRect/>
          </a:stretch>
        </p:blipFill>
        <p:spPr bwMode="auto">
          <a:xfrm>
            <a:off x="8983579" y="524544"/>
            <a:ext cx="1208088" cy="1343025"/>
          </a:xfrm>
          <a:prstGeom prst="rect">
            <a:avLst/>
          </a:prstGeom>
          <a:noFill/>
          <a:ln w="15875">
            <a:solidFill>
              <a:schemeClr val="tx1"/>
            </a:solidFill>
            <a:miter lim="800000"/>
            <a:headEnd/>
            <a:tailEnd/>
          </a:ln>
        </p:spPr>
      </p:pic>
      <p:pic>
        <p:nvPicPr>
          <p:cNvPr id="2" name="Picture 1">
            <a:extLst>
              <a:ext uri="{FF2B5EF4-FFF2-40B4-BE49-F238E27FC236}">
                <a16:creationId xmlns:a16="http://schemas.microsoft.com/office/drawing/2014/main" id="{4B9CC491-DCF3-2E79-7E59-6E8A096B1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79C969E1-6627-2C5B-437D-53C6FAD3A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Power and Decibels (cont.)</a:t>
            </a:r>
          </a:p>
        </p:txBody>
      </p:sp>
      <p:sp>
        <p:nvSpPr>
          <p:cNvPr id="3" name="TextBox 2"/>
          <p:cNvSpPr txBox="1">
            <a:spLocks noChangeArrowheads="1"/>
          </p:cNvSpPr>
          <p:nvPr/>
        </p:nvSpPr>
        <p:spPr bwMode="auto">
          <a:xfrm>
            <a:off x="381000" y="2154238"/>
            <a:ext cx="11125200" cy="830262"/>
          </a:xfrm>
          <a:prstGeom prst="rect">
            <a:avLst/>
          </a:prstGeom>
          <a:noFill/>
          <a:ln w="9525">
            <a:noFill/>
            <a:miter lim="800000"/>
            <a:headEnd/>
            <a:tailEnd/>
          </a:ln>
        </p:spPr>
        <p:txBody>
          <a:bodyPr>
            <a:spAutoFit/>
          </a:bodyPr>
          <a:lstStyle/>
          <a:p>
            <a:r>
              <a:rPr lang="en-US" sz="2400">
                <a:solidFill>
                  <a:srgbClr val="C00000"/>
                </a:solidFill>
              </a:rPr>
              <a:t>Substituting the Ohm’s Law equivalents for voltage and current allows power to be calculated using resistance …</a:t>
            </a:r>
          </a:p>
        </p:txBody>
      </p:sp>
      <p:sp>
        <p:nvSpPr>
          <p:cNvPr id="5" name="TextBox 4"/>
          <p:cNvSpPr txBox="1">
            <a:spLocks noRot="1" noChangeAspect="1" noMove="1" noResize="1" noEditPoints="1" noAdjustHandles="1" noChangeArrowheads="1" noChangeShapeType="1" noTextEdit="1"/>
          </p:cNvSpPr>
          <p:nvPr/>
        </p:nvSpPr>
        <p:spPr>
          <a:xfrm>
            <a:off x="3886200" y="3459830"/>
            <a:ext cx="2558649" cy="615553"/>
          </a:xfrm>
          <a:prstGeom prst="rect">
            <a:avLst/>
          </a:prstGeom>
          <a:blipFill>
            <a:blip r:embed="rId2"/>
            <a:stretch>
              <a:fillRect/>
            </a:stretch>
          </a:blipFill>
        </p:spPr>
        <p:txBody>
          <a:bodyPr/>
          <a:lstStyle/>
          <a:p>
            <a:pPr fontAlgn="auto">
              <a:spcBef>
                <a:spcPts val="0"/>
              </a:spcBef>
              <a:spcAft>
                <a:spcPts val="0"/>
              </a:spcAft>
              <a:defRPr/>
            </a:pPr>
            <a:r>
              <a:rPr lang="en-US">
                <a:noFill/>
                <a:latin typeface="+mn-lt"/>
                <a:cs typeface="+mn-cs"/>
              </a:rPr>
              <a:t> </a:t>
            </a:r>
          </a:p>
        </p:txBody>
      </p:sp>
      <p:sp>
        <p:nvSpPr>
          <p:cNvPr id="6" name="TextBox 5"/>
          <p:cNvSpPr txBox="1">
            <a:spLocks noRot="1" noChangeAspect="1" noMove="1" noResize="1" noEditPoints="1" noAdjustHandles="1" noChangeArrowheads="1" noChangeShapeType="1" noTextEdit="1"/>
          </p:cNvSpPr>
          <p:nvPr/>
        </p:nvSpPr>
        <p:spPr>
          <a:xfrm>
            <a:off x="4191000" y="4550111"/>
            <a:ext cx="1635961" cy="1148456"/>
          </a:xfrm>
          <a:prstGeom prst="rect">
            <a:avLst/>
          </a:prstGeom>
          <a:blipFill>
            <a:blip r:embed="rId3"/>
            <a:stretch>
              <a:fillRect/>
            </a:stretch>
          </a:blipFill>
        </p:spPr>
        <p:txBody>
          <a:bodyPr/>
          <a:lstStyle/>
          <a:p>
            <a:pPr fontAlgn="auto">
              <a:spcBef>
                <a:spcPts val="0"/>
              </a:spcBef>
              <a:spcAft>
                <a:spcPts val="0"/>
              </a:spcAft>
              <a:defRPr/>
            </a:pPr>
            <a:r>
              <a:rPr lang="en-US">
                <a:noFill/>
                <a:latin typeface="+mn-lt"/>
                <a:cs typeface="+mn-cs"/>
              </a:rPr>
              <a:t> </a:t>
            </a:r>
          </a:p>
        </p:txBody>
      </p:sp>
      <p:sp>
        <p:nvSpPr>
          <p:cNvPr id="19461" name="TextBox 6"/>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1B5B9AF9-C378-4FAB-B9E5-0A11E1FBE257}" type="slidenum">
              <a:rPr lang="en-US" sz="1600">
                <a:solidFill>
                  <a:schemeClr val="bg1"/>
                </a:solidFill>
              </a:rPr>
              <a:pPr algn="r"/>
              <a:t>6</a:t>
            </a:fld>
            <a:endParaRPr lang="en-US" sz="1600">
              <a:solidFill>
                <a:schemeClr val="bg1"/>
              </a:solidFill>
            </a:endParaRPr>
          </a:p>
        </p:txBody>
      </p:sp>
      <p:pic>
        <p:nvPicPr>
          <p:cNvPr id="2" name="Picture 1">
            <a:extLst>
              <a:ext uri="{FF2B5EF4-FFF2-40B4-BE49-F238E27FC236}">
                <a16:creationId xmlns:a16="http://schemas.microsoft.com/office/drawing/2014/main" id="{DC0A2944-0A57-B473-8A02-3DF0978F8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590091"/>
            <a:ext cx="10972800" cy="836613"/>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dirty="0">
                <a:solidFill>
                  <a:srgbClr val="23408E"/>
                </a:solidFill>
                <a:latin typeface="Calibri" pitchFamily="34" charset="0"/>
              </a:rPr>
              <a:t>Which symbol in figure G7-1 represents a field effect transistor?</a:t>
            </a:r>
          </a:p>
        </p:txBody>
      </p:sp>
      <p:sp>
        <p:nvSpPr>
          <p:cNvPr id="70658" name="Text Placeholder 2"/>
          <p:cNvSpPr>
            <a:spLocks noGrp="1"/>
          </p:cNvSpPr>
          <p:nvPr>
            <p:ph type="body" idx="1"/>
          </p:nvPr>
        </p:nvSpPr>
        <p:spPr bwMode="auto">
          <a:xfrm>
            <a:off x="609600" y="1694986"/>
            <a:ext cx="2602832"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a-DK" dirty="0">
                <a:latin typeface="Calibri" pitchFamily="34" charset="0"/>
              </a:rPr>
              <a:t>Symbol 2</a:t>
            </a:r>
          </a:p>
          <a:p>
            <a:pPr marL="457200" indent="-457200">
              <a:buFont typeface="Times New Roman" pitchFamily="18" charset="0"/>
              <a:buAutoNum type="alphaUcPeriod"/>
            </a:pPr>
            <a:r>
              <a:rPr lang="da-DK" dirty="0">
                <a:latin typeface="Calibri" pitchFamily="34" charset="0"/>
              </a:rPr>
              <a:t>Symbol 5</a:t>
            </a:r>
          </a:p>
          <a:p>
            <a:pPr marL="457200" indent="-457200">
              <a:buFont typeface="Times New Roman" pitchFamily="18" charset="0"/>
              <a:buAutoNum type="alphaUcPeriod"/>
            </a:pPr>
            <a:r>
              <a:rPr lang="da-DK" dirty="0">
                <a:latin typeface="Calibri" pitchFamily="34" charset="0"/>
              </a:rPr>
              <a:t>Symbol 1</a:t>
            </a:r>
          </a:p>
          <a:p>
            <a:pPr marL="457200" indent="-457200">
              <a:buFont typeface="Times New Roman" pitchFamily="18" charset="0"/>
              <a:buAutoNum type="alphaUcPeriod"/>
            </a:pPr>
            <a:r>
              <a:rPr lang="da-DK" dirty="0">
                <a:latin typeface="Calibri" pitchFamily="34" charset="0"/>
              </a:rPr>
              <a:t>Symbol 4</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G7A09 (C) Page 4-9</a:t>
            </a:r>
            <a:endParaRPr lang="en-US" sz="1600" b="1" dirty="0">
              <a:solidFill>
                <a:srgbClr val="23408E"/>
              </a:solidFill>
            </a:endParaRPr>
          </a:p>
        </p:txBody>
      </p:sp>
      <p:sp>
        <p:nvSpPr>
          <p:cNvPr id="2" name="TextBox 1">
            <a:extLst>
              <a:ext uri="{FF2B5EF4-FFF2-40B4-BE49-F238E27FC236}">
                <a16:creationId xmlns:a16="http://schemas.microsoft.com/office/drawing/2014/main"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60</a:t>
            </a:fld>
            <a:endParaRPr lang="en-US" sz="1200" b="1" dirty="0">
              <a:solidFill>
                <a:srgbClr val="23408E"/>
              </a:solidFill>
            </a:endParaRPr>
          </a:p>
        </p:txBody>
      </p:sp>
      <p:pic>
        <p:nvPicPr>
          <p:cNvPr id="3" name="Picture 2">
            <a:extLst>
              <a:ext uri="{FF2B5EF4-FFF2-40B4-BE49-F238E27FC236}">
                <a16:creationId xmlns:a16="http://schemas.microsoft.com/office/drawing/2014/main" id="{D2EBEAF6-57FA-1074-EBDE-6F01D23C0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pic>
        <p:nvPicPr>
          <p:cNvPr id="6" name="Picture 5">
            <a:extLst>
              <a:ext uri="{FF2B5EF4-FFF2-40B4-BE49-F238E27FC236}">
                <a16:creationId xmlns:a16="http://schemas.microsoft.com/office/drawing/2014/main" id="{3539C224-8F10-BA68-FBCD-B51A5BB52F99}"/>
              </a:ext>
            </a:extLst>
          </p:cNvPr>
          <p:cNvPicPr>
            <a:picLocks noChangeAspect="1"/>
          </p:cNvPicPr>
          <p:nvPr/>
        </p:nvPicPr>
        <p:blipFill>
          <a:blip r:embed="rId3"/>
          <a:stretch>
            <a:fillRect/>
          </a:stretch>
        </p:blipFill>
        <p:spPr>
          <a:xfrm>
            <a:off x="3625336" y="1230171"/>
            <a:ext cx="8081390" cy="5513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590091"/>
            <a:ext cx="10972800" cy="836613"/>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dirty="0">
                <a:solidFill>
                  <a:srgbClr val="23408E"/>
                </a:solidFill>
                <a:latin typeface="Calibri" pitchFamily="34" charset="0"/>
              </a:rPr>
              <a:t>Which symbol in figure G7-1 represents a Zener diode?</a:t>
            </a:r>
          </a:p>
        </p:txBody>
      </p:sp>
      <p:sp>
        <p:nvSpPr>
          <p:cNvPr id="70658" name="Text Placeholder 2"/>
          <p:cNvSpPr>
            <a:spLocks noGrp="1"/>
          </p:cNvSpPr>
          <p:nvPr>
            <p:ph type="body" idx="1"/>
          </p:nvPr>
        </p:nvSpPr>
        <p:spPr bwMode="auto">
          <a:xfrm>
            <a:off x="609600" y="1694986"/>
            <a:ext cx="2602832"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a-DK" dirty="0">
                <a:latin typeface="Calibri" pitchFamily="34" charset="0"/>
              </a:rPr>
              <a:t>Symbol 4</a:t>
            </a:r>
          </a:p>
          <a:p>
            <a:pPr marL="457200" indent="-457200">
              <a:buFont typeface="Times New Roman" pitchFamily="18" charset="0"/>
              <a:buAutoNum type="alphaUcPeriod"/>
            </a:pPr>
            <a:r>
              <a:rPr lang="da-DK" dirty="0">
                <a:latin typeface="Calibri" pitchFamily="34" charset="0"/>
              </a:rPr>
              <a:t>Symbol 1</a:t>
            </a:r>
          </a:p>
          <a:p>
            <a:pPr marL="457200" indent="-457200">
              <a:buFont typeface="Times New Roman" pitchFamily="18" charset="0"/>
              <a:buAutoNum type="alphaUcPeriod"/>
            </a:pPr>
            <a:r>
              <a:rPr lang="da-DK" dirty="0">
                <a:latin typeface="Calibri" pitchFamily="34" charset="0"/>
              </a:rPr>
              <a:t>Symbol 11</a:t>
            </a:r>
          </a:p>
          <a:p>
            <a:pPr marL="457200" indent="-457200">
              <a:buFont typeface="Times New Roman" pitchFamily="18" charset="0"/>
              <a:buAutoNum type="alphaUcPeriod"/>
            </a:pPr>
            <a:r>
              <a:rPr lang="da-DK" dirty="0">
                <a:latin typeface="Calibri" pitchFamily="34" charset="0"/>
              </a:rPr>
              <a:t>Symbol 5</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G7A10 (D) Page 4-9</a:t>
            </a:r>
            <a:endParaRPr lang="en-US" sz="1600" b="1" dirty="0">
              <a:solidFill>
                <a:srgbClr val="23408E"/>
              </a:solidFill>
            </a:endParaRPr>
          </a:p>
        </p:txBody>
      </p:sp>
      <p:sp>
        <p:nvSpPr>
          <p:cNvPr id="2" name="TextBox 1">
            <a:extLst>
              <a:ext uri="{FF2B5EF4-FFF2-40B4-BE49-F238E27FC236}">
                <a16:creationId xmlns:a16="http://schemas.microsoft.com/office/drawing/2014/main"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61</a:t>
            </a:fld>
            <a:endParaRPr lang="en-US" sz="1200" b="1" dirty="0">
              <a:solidFill>
                <a:srgbClr val="23408E"/>
              </a:solidFill>
            </a:endParaRPr>
          </a:p>
        </p:txBody>
      </p:sp>
      <p:pic>
        <p:nvPicPr>
          <p:cNvPr id="3" name="Picture 2">
            <a:extLst>
              <a:ext uri="{FF2B5EF4-FFF2-40B4-BE49-F238E27FC236}">
                <a16:creationId xmlns:a16="http://schemas.microsoft.com/office/drawing/2014/main" id="{D2EBEAF6-57FA-1074-EBDE-6F01D23C0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pic>
        <p:nvPicPr>
          <p:cNvPr id="6" name="Picture 5">
            <a:extLst>
              <a:ext uri="{FF2B5EF4-FFF2-40B4-BE49-F238E27FC236}">
                <a16:creationId xmlns:a16="http://schemas.microsoft.com/office/drawing/2014/main" id="{3539C224-8F10-BA68-FBCD-B51A5BB52F99}"/>
              </a:ext>
            </a:extLst>
          </p:cNvPr>
          <p:cNvPicPr>
            <a:picLocks noChangeAspect="1"/>
          </p:cNvPicPr>
          <p:nvPr/>
        </p:nvPicPr>
        <p:blipFill>
          <a:blip r:embed="rId3"/>
          <a:stretch>
            <a:fillRect/>
          </a:stretch>
        </p:blipFill>
        <p:spPr>
          <a:xfrm>
            <a:off x="3625336" y="1230171"/>
            <a:ext cx="8081390" cy="5513472"/>
          </a:xfrm>
          <a:prstGeom prst="rect">
            <a:avLst/>
          </a:prstGeom>
        </p:spPr>
      </p:pic>
    </p:spTree>
    <p:extLst>
      <p:ext uri="{BB962C8B-B14F-4D97-AF65-F5344CB8AC3E}">
        <p14:creationId xmlns:p14="http://schemas.microsoft.com/office/powerpoint/2010/main" val="122598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590091"/>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symbol in figure G7-1 represents an NPN junction transistor?</a:t>
            </a:r>
          </a:p>
        </p:txBody>
      </p:sp>
      <p:sp>
        <p:nvSpPr>
          <p:cNvPr id="70658" name="Text Placeholder 2"/>
          <p:cNvSpPr>
            <a:spLocks noGrp="1"/>
          </p:cNvSpPr>
          <p:nvPr>
            <p:ph type="body" idx="1"/>
          </p:nvPr>
        </p:nvSpPr>
        <p:spPr bwMode="auto">
          <a:xfrm>
            <a:off x="609600" y="1694986"/>
            <a:ext cx="2602832"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a-DK" dirty="0">
                <a:latin typeface="Calibri" pitchFamily="34" charset="0"/>
              </a:rPr>
              <a:t>Symbol 1</a:t>
            </a:r>
          </a:p>
          <a:p>
            <a:pPr marL="457200" indent="-457200">
              <a:buFont typeface="Times New Roman" pitchFamily="18" charset="0"/>
              <a:buAutoNum type="alphaUcPeriod"/>
            </a:pPr>
            <a:r>
              <a:rPr lang="da-DK" dirty="0">
                <a:latin typeface="Calibri" pitchFamily="34" charset="0"/>
              </a:rPr>
              <a:t>Symbol 2</a:t>
            </a:r>
          </a:p>
          <a:p>
            <a:pPr marL="457200" indent="-457200">
              <a:buFont typeface="Times New Roman" pitchFamily="18" charset="0"/>
              <a:buAutoNum type="alphaUcPeriod"/>
            </a:pPr>
            <a:r>
              <a:rPr lang="da-DK" dirty="0">
                <a:latin typeface="Calibri" pitchFamily="34" charset="0"/>
              </a:rPr>
              <a:t>Symbol 7</a:t>
            </a:r>
          </a:p>
          <a:p>
            <a:pPr marL="457200" indent="-457200">
              <a:buFont typeface="Times New Roman" pitchFamily="18" charset="0"/>
              <a:buAutoNum type="alphaUcPeriod"/>
            </a:pPr>
            <a:r>
              <a:rPr lang="da-DK" dirty="0">
                <a:latin typeface="Calibri" pitchFamily="34" charset="0"/>
              </a:rPr>
              <a:t>Symbol 11</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G7A11 (B) Page 4-9</a:t>
            </a:r>
            <a:endParaRPr lang="en-US" sz="1600" b="1" dirty="0">
              <a:solidFill>
                <a:srgbClr val="23408E"/>
              </a:solidFill>
            </a:endParaRPr>
          </a:p>
        </p:txBody>
      </p:sp>
      <p:sp>
        <p:nvSpPr>
          <p:cNvPr id="2" name="TextBox 1">
            <a:extLst>
              <a:ext uri="{FF2B5EF4-FFF2-40B4-BE49-F238E27FC236}">
                <a16:creationId xmlns:a16="http://schemas.microsoft.com/office/drawing/2014/main"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62</a:t>
            </a:fld>
            <a:endParaRPr lang="en-US" sz="1200" b="1" dirty="0">
              <a:solidFill>
                <a:srgbClr val="23408E"/>
              </a:solidFill>
            </a:endParaRPr>
          </a:p>
        </p:txBody>
      </p:sp>
      <p:pic>
        <p:nvPicPr>
          <p:cNvPr id="3" name="Picture 2">
            <a:extLst>
              <a:ext uri="{FF2B5EF4-FFF2-40B4-BE49-F238E27FC236}">
                <a16:creationId xmlns:a16="http://schemas.microsoft.com/office/drawing/2014/main" id="{D2EBEAF6-57FA-1074-EBDE-6F01D23C0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pic>
        <p:nvPicPr>
          <p:cNvPr id="6" name="Picture 5">
            <a:extLst>
              <a:ext uri="{FF2B5EF4-FFF2-40B4-BE49-F238E27FC236}">
                <a16:creationId xmlns:a16="http://schemas.microsoft.com/office/drawing/2014/main" id="{3539C224-8F10-BA68-FBCD-B51A5BB52F99}"/>
              </a:ext>
            </a:extLst>
          </p:cNvPr>
          <p:cNvPicPr>
            <a:picLocks noChangeAspect="1"/>
          </p:cNvPicPr>
          <p:nvPr/>
        </p:nvPicPr>
        <p:blipFill>
          <a:blip r:embed="rId3"/>
          <a:stretch>
            <a:fillRect/>
          </a:stretch>
        </p:blipFill>
        <p:spPr>
          <a:xfrm>
            <a:off x="3625336" y="1230171"/>
            <a:ext cx="8081390" cy="5513472"/>
          </a:xfrm>
          <a:prstGeom prst="rect">
            <a:avLst/>
          </a:prstGeom>
        </p:spPr>
      </p:pic>
    </p:spTree>
    <p:extLst>
      <p:ext uri="{BB962C8B-B14F-4D97-AF65-F5344CB8AC3E}">
        <p14:creationId xmlns:p14="http://schemas.microsoft.com/office/powerpoint/2010/main" val="84926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590091"/>
            <a:ext cx="10972800" cy="836613"/>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dirty="0">
                <a:solidFill>
                  <a:srgbClr val="23408E"/>
                </a:solidFill>
                <a:latin typeface="Calibri" pitchFamily="34" charset="0"/>
              </a:rPr>
              <a:t>Which symbol in figure G7-1 represents a solid core transformer?</a:t>
            </a:r>
          </a:p>
        </p:txBody>
      </p:sp>
      <p:sp>
        <p:nvSpPr>
          <p:cNvPr id="70658" name="Text Placeholder 2"/>
          <p:cNvSpPr>
            <a:spLocks noGrp="1"/>
          </p:cNvSpPr>
          <p:nvPr>
            <p:ph type="body" idx="1"/>
          </p:nvPr>
        </p:nvSpPr>
        <p:spPr bwMode="auto">
          <a:xfrm>
            <a:off x="609600" y="1694986"/>
            <a:ext cx="2602832"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a-DK" dirty="0">
                <a:latin typeface="Calibri" pitchFamily="34" charset="0"/>
              </a:rPr>
              <a:t>Symbol 4</a:t>
            </a:r>
          </a:p>
          <a:p>
            <a:pPr marL="457200" indent="-457200">
              <a:buFont typeface="Times New Roman" pitchFamily="18" charset="0"/>
              <a:buAutoNum type="alphaUcPeriod"/>
            </a:pPr>
            <a:r>
              <a:rPr lang="da-DK" dirty="0">
                <a:latin typeface="Calibri" pitchFamily="34" charset="0"/>
              </a:rPr>
              <a:t>Symbol 7</a:t>
            </a:r>
          </a:p>
          <a:p>
            <a:pPr marL="457200" indent="-457200">
              <a:buFont typeface="Times New Roman" pitchFamily="18" charset="0"/>
              <a:buAutoNum type="alphaUcPeriod"/>
            </a:pPr>
            <a:r>
              <a:rPr lang="da-DK" dirty="0">
                <a:latin typeface="Calibri" pitchFamily="34" charset="0"/>
              </a:rPr>
              <a:t>Symbol 6</a:t>
            </a:r>
          </a:p>
          <a:p>
            <a:pPr marL="457200" indent="-457200">
              <a:buFont typeface="Times New Roman" pitchFamily="18" charset="0"/>
              <a:buAutoNum type="alphaUcPeriod"/>
            </a:pPr>
            <a:r>
              <a:rPr lang="da-DK" dirty="0">
                <a:latin typeface="Calibri" pitchFamily="34" charset="0"/>
              </a:rPr>
              <a:t>Symbol 1</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G7A12 (C) Page 4-9</a:t>
            </a:r>
            <a:endParaRPr lang="en-US" sz="1600" b="1" dirty="0">
              <a:solidFill>
                <a:srgbClr val="23408E"/>
              </a:solidFill>
            </a:endParaRPr>
          </a:p>
        </p:txBody>
      </p:sp>
      <p:sp>
        <p:nvSpPr>
          <p:cNvPr id="2" name="TextBox 1">
            <a:extLst>
              <a:ext uri="{FF2B5EF4-FFF2-40B4-BE49-F238E27FC236}">
                <a16:creationId xmlns:a16="http://schemas.microsoft.com/office/drawing/2014/main"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63</a:t>
            </a:fld>
            <a:endParaRPr lang="en-US" sz="1200" b="1" dirty="0">
              <a:solidFill>
                <a:srgbClr val="23408E"/>
              </a:solidFill>
            </a:endParaRPr>
          </a:p>
        </p:txBody>
      </p:sp>
      <p:pic>
        <p:nvPicPr>
          <p:cNvPr id="3" name="Picture 2">
            <a:extLst>
              <a:ext uri="{FF2B5EF4-FFF2-40B4-BE49-F238E27FC236}">
                <a16:creationId xmlns:a16="http://schemas.microsoft.com/office/drawing/2014/main" id="{D2EBEAF6-57FA-1074-EBDE-6F01D23C0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pic>
        <p:nvPicPr>
          <p:cNvPr id="6" name="Picture 5">
            <a:extLst>
              <a:ext uri="{FF2B5EF4-FFF2-40B4-BE49-F238E27FC236}">
                <a16:creationId xmlns:a16="http://schemas.microsoft.com/office/drawing/2014/main" id="{3539C224-8F10-BA68-FBCD-B51A5BB52F99}"/>
              </a:ext>
            </a:extLst>
          </p:cNvPr>
          <p:cNvPicPr>
            <a:picLocks noChangeAspect="1"/>
          </p:cNvPicPr>
          <p:nvPr/>
        </p:nvPicPr>
        <p:blipFill>
          <a:blip r:embed="rId3"/>
          <a:stretch>
            <a:fillRect/>
          </a:stretch>
        </p:blipFill>
        <p:spPr>
          <a:xfrm>
            <a:off x="3625336" y="1230171"/>
            <a:ext cx="8081390" cy="5513472"/>
          </a:xfrm>
          <a:prstGeom prst="rect">
            <a:avLst/>
          </a:prstGeom>
        </p:spPr>
      </p:pic>
    </p:spTree>
    <p:extLst>
      <p:ext uri="{BB962C8B-B14F-4D97-AF65-F5344CB8AC3E}">
        <p14:creationId xmlns:p14="http://schemas.microsoft.com/office/powerpoint/2010/main" val="86754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590091"/>
            <a:ext cx="10972800" cy="836613"/>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dirty="0">
                <a:solidFill>
                  <a:srgbClr val="23408E"/>
                </a:solidFill>
                <a:latin typeface="Calibri" pitchFamily="34" charset="0"/>
              </a:rPr>
              <a:t>Which symbol in figure G7-1 represents a tapped inductor?</a:t>
            </a:r>
          </a:p>
        </p:txBody>
      </p:sp>
      <p:sp>
        <p:nvSpPr>
          <p:cNvPr id="70658" name="Text Placeholder 2"/>
          <p:cNvSpPr>
            <a:spLocks noGrp="1"/>
          </p:cNvSpPr>
          <p:nvPr>
            <p:ph type="body" idx="1"/>
          </p:nvPr>
        </p:nvSpPr>
        <p:spPr bwMode="auto">
          <a:xfrm>
            <a:off x="609600" y="1694986"/>
            <a:ext cx="2602832"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da-DK" dirty="0">
                <a:latin typeface="Calibri" pitchFamily="34" charset="0"/>
              </a:rPr>
              <a:t>Symbol 7</a:t>
            </a:r>
          </a:p>
          <a:p>
            <a:pPr marL="457200" indent="-457200">
              <a:buFont typeface="Times New Roman" pitchFamily="18" charset="0"/>
              <a:buAutoNum type="alphaUcPeriod"/>
            </a:pPr>
            <a:r>
              <a:rPr lang="da-DK" dirty="0">
                <a:latin typeface="Calibri" pitchFamily="34" charset="0"/>
              </a:rPr>
              <a:t>Symbol 11</a:t>
            </a:r>
          </a:p>
          <a:p>
            <a:pPr marL="457200" indent="-457200">
              <a:buFont typeface="Times New Roman" pitchFamily="18" charset="0"/>
              <a:buAutoNum type="alphaUcPeriod"/>
            </a:pPr>
            <a:r>
              <a:rPr lang="da-DK" dirty="0">
                <a:latin typeface="Calibri" pitchFamily="34" charset="0"/>
              </a:rPr>
              <a:t>Symbol 6</a:t>
            </a:r>
          </a:p>
          <a:p>
            <a:pPr marL="457200" indent="-457200">
              <a:buFont typeface="Times New Roman" pitchFamily="18" charset="0"/>
              <a:buAutoNum type="alphaUcPeriod"/>
            </a:pPr>
            <a:r>
              <a:rPr lang="da-DK" dirty="0">
                <a:latin typeface="Calibri" pitchFamily="34" charset="0"/>
              </a:rPr>
              <a:t>Symbol 1</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G7A13 (A) Page 4-9</a:t>
            </a:r>
            <a:endParaRPr lang="en-US" sz="1600" b="1" dirty="0">
              <a:solidFill>
                <a:srgbClr val="23408E"/>
              </a:solidFill>
            </a:endParaRPr>
          </a:p>
        </p:txBody>
      </p:sp>
      <p:sp>
        <p:nvSpPr>
          <p:cNvPr id="2" name="TextBox 1">
            <a:extLst>
              <a:ext uri="{FF2B5EF4-FFF2-40B4-BE49-F238E27FC236}">
                <a16:creationId xmlns:a16="http://schemas.microsoft.com/office/drawing/2014/main"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64</a:t>
            </a:fld>
            <a:endParaRPr lang="en-US" sz="1200" b="1" dirty="0">
              <a:solidFill>
                <a:srgbClr val="23408E"/>
              </a:solidFill>
            </a:endParaRPr>
          </a:p>
        </p:txBody>
      </p:sp>
      <p:pic>
        <p:nvPicPr>
          <p:cNvPr id="3" name="Picture 2">
            <a:extLst>
              <a:ext uri="{FF2B5EF4-FFF2-40B4-BE49-F238E27FC236}">
                <a16:creationId xmlns:a16="http://schemas.microsoft.com/office/drawing/2014/main" id="{D2EBEAF6-57FA-1074-EBDE-6F01D23C0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pic>
        <p:nvPicPr>
          <p:cNvPr id="6" name="Picture 5">
            <a:extLst>
              <a:ext uri="{FF2B5EF4-FFF2-40B4-BE49-F238E27FC236}">
                <a16:creationId xmlns:a16="http://schemas.microsoft.com/office/drawing/2014/main" id="{3539C224-8F10-BA68-FBCD-B51A5BB52F99}"/>
              </a:ext>
            </a:extLst>
          </p:cNvPr>
          <p:cNvPicPr>
            <a:picLocks noChangeAspect="1"/>
          </p:cNvPicPr>
          <p:nvPr/>
        </p:nvPicPr>
        <p:blipFill>
          <a:blip r:embed="rId3"/>
          <a:stretch>
            <a:fillRect/>
          </a:stretch>
        </p:blipFill>
        <p:spPr>
          <a:xfrm>
            <a:off x="3625336" y="1230171"/>
            <a:ext cx="8081390" cy="5513472"/>
          </a:xfrm>
          <a:prstGeom prst="rect">
            <a:avLst/>
          </a:prstGeom>
        </p:spPr>
      </p:pic>
    </p:spTree>
    <p:extLst>
      <p:ext uri="{BB962C8B-B14F-4D97-AF65-F5344CB8AC3E}">
        <p14:creationId xmlns:p14="http://schemas.microsoft.com/office/powerpoint/2010/main" val="7313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determines the performance of a ferrite core at different frequencies?</a:t>
            </a:r>
          </a:p>
        </p:txBody>
      </p:sp>
      <p:sp>
        <p:nvSpPr>
          <p:cNvPr id="7065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Its conductivity</a:t>
            </a:r>
          </a:p>
          <a:p>
            <a:pPr marL="457200" indent="-457200">
              <a:buFont typeface="Times New Roman" pitchFamily="18" charset="0"/>
              <a:buAutoNum type="alphaUcPeriod"/>
            </a:pPr>
            <a:r>
              <a:rPr lang="en-US">
                <a:latin typeface="Calibri" pitchFamily="34" charset="0"/>
              </a:rPr>
              <a:t>Its thickness</a:t>
            </a:r>
          </a:p>
          <a:p>
            <a:pPr marL="457200" indent="-457200">
              <a:buFont typeface="Times New Roman" pitchFamily="18" charset="0"/>
              <a:buAutoNum type="alphaUcPeriod"/>
            </a:pPr>
            <a:r>
              <a:rPr lang="en-US">
                <a:latin typeface="Calibri" pitchFamily="34" charset="0"/>
              </a:rPr>
              <a:t>The composition, or “mix,” of materials used</a:t>
            </a:r>
          </a:p>
          <a:p>
            <a:pPr marL="457200" indent="-457200">
              <a:buFont typeface="Times New Roman" pitchFamily="18" charset="0"/>
              <a:buAutoNum type="alphaUcPeriod"/>
            </a:pPr>
            <a:r>
              <a:rPr lang="en-US">
                <a:latin typeface="Calibri" pitchFamily="34" charset="0"/>
              </a:rPr>
              <a:t>The ratio of outer diameter to inner diameter</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G6B01 (C) Page 4-12</a:t>
            </a:r>
            <a:endParaRPr lang="en-US" sz="1600" b="1" dirty="0">
              <a:solidFill>
                <a:srgbClr val="23408E"/>
              </a:solidFill>
            </a:endParaRPr>
          </a:p>
        </p:txBody>
      </p:sp>
      <p:sp>
        <p:nvSpPr>
          <p:cNvPr id="2" name="TextBox 1">
            <a:extLst>
              <a:ext uri="{FF2B5EF4-FFF2-40B4-BE49-F238E27FC236}">
                <a16:creationId xmlns:a16="http://schemas.microsoft.com/office/drawing/2014/main" id="{56B9AB9F-5876-7BAF-D7E0-622F3626A9C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65</a:t>
            </a:fld>
            <a:endParaRPr lang="en-US" sz="1200" b="1" dirty="0">
              <a:solidFill>
                <a:srgbClr val="23408E"/>
              </a:solidFill>
            </a:endParaRPr>
          </a:p>
        </p:txBody>
      </p:sp>
      <p:pic>
        <p:nvPicPr>
          <p:cNvPr id="3" name="Picture 2">
            <a:extLst>
              <a:ext uri="{FF2B5EF4-FFF2-40B4-BE49-F238E27FC236}">
                <a16:creationId xmlns:a16="http://schemas.microsoft.com/office/drawing/2014/main" id="{D2EBEAF6-57FA-1074-EBDE-6F01D23C0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26609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an advantage of using a ferrite core toroidal inductor?</a:t>
            </a:r>
          </a:p>
        </p:txBody>
      </p:sp>
      <p:sp>
        <p:nvSpPr>
          <p:cNvPr id="6963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Large values of inductance may be obtained</a:t>
            </a:r>
          </a:p>
          <a:p>
            <a:pPr marL="457200" indent="-457200">
              <a:buFont typeface="Times New Roman" pitchFamily="18" charset="0"/>
              <a:buAutoNum type="alphaUcPeriod"/>
            </a:pPr>
            <a:r>
              <a:rPr lang="en-US">
                <a:latin typeface="Calibri" pitchFamily="34" charset="0"/>
              </a:rPr>
              <a:t>The magnetic properties of the core may be optimized for a specific range of frequencies</a:t>
            </a:r>
          </a:p>
          <a:p>
            <a:pPr marL="457200" indent="-457200">
              <a:buFont typeface="Times New Roman" pitchFamily="18" charset="0"/>
              <a:buAutoNum type="alphaUcPeriod"/>
            </a:pPr>
            <a:r>
              <a:rPr lang="en-US">
                <a:latin typeface="Calibri" pitchFamily="34" charset="0"/>
              </a:rPr>
              <a:t>Most of the magnetic field is contained in the core</a:t>
            </a:r>
          </a:p>
          <a:p>
            <a:pPr marL="457200" indent="-457200">
              <a:buFont typeface="Times New Roman" pitchFamily="18" charset="0"/>
              <a:buAutoNum type="alphaUcPeriod"/>
            </a:pPr>
            <a:r>
              <a:rPr lang="en-US">
                <a:latin typeface="Calibri" pitchFamily="34" charset="0"/>
              </a:rPr>
              <a:t>All these choices are correct</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G6B05 (D) Page 4-12</a:t>
            </a:r>
            <a:endParaRPr lang="en-US" sz="1600" b="1" dirty="0">
              <a:solidFill>
                <a:srgbClr val="23408E"/>
              </a:solidFill>
            </a:endParaRPr>
          </a:p>
        </p:txBody>
      </p:sp>
      <p:sp>
        <p:nvSpPr>
          <p:cNvPr id="2" name="TextBox 1">
            <a:extLst>
              <a:ext uri="{FF2B5EF4-FFF2-40B4-BE49-F238E27FC236}">
                <a16:creationId xmlns:a16="http://schemas.microsoft.com/office/drawing/2014/main" id="{B4EFB370-481B-CAD1-3345-9373B779CC8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66</a:t>
            </a:fld>
            <a:endParaRPr lang="en-US" sz="1200" b="1" dirty="0">
              <a:solidFill>
                <a:srgbClr val="23408E"/>
              </a:solidFill>
            </a:endParaRPr>
          </a:p>
        </p:txBody>
      </p:sp>
      <p:pic>
        <p:nvPicPr>
          <p:cNvPr id="3" name="Picture 2">
            <a:extLst>
              <a:ext uri="{FF2B5EF4-FFF2-40B4-BE49-F238E27FC236}">
                <a16:creationId xmlns:a16="http://schemas.microsoft.com/office/drawing/2014/main" id="{E1B6CD58-6942-DCFE-541F-7B3B92A66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bwMode="auto">
          <a:xfrm>
            <a:off x="587375" y="806116"/>
            <a:ext cx="10972800" cy="1363997"/>
          </a:xfrm>
          <a:noFill/>
          <a:ln>
            <a:miter lim="800000"/>
            <a:headEnd/>
            <a:tailEnd/>
          </a:ln>
        </p:spPr>
        <p:txBody>
          <a:bodyPr vert="horz" wrap="square" lIns="91440" tIns="45720" rIns="91440" bIns="45720" numCol="1" anchor="t" anchorCtr="0" compatLnSpc="1">
            <a:prstTxWarp prst="textNoShape">
              <a:avLst/>
            </a:prstTxWarp>
          </a:bodyPr>
          <a:lstStyle/>
          <a:p>
            <a:r>
              <a:rPr lang="en-US" dirty="0"/>
              <a:t>Capacitors and Capacitance</a:t>
            </a:r>
          </a:p>
        </p:txBody>
      </p:sp>
      <p:sp>
        <p:nvSpPr>
          <p:cNvPr id="3" name="Content Placeholder 2"/>
          <p:cNvSpPr>
            <a:spLocks noGrp="1"/>
          </p:cNvSpPr>
          <p:nvPr>
            <p:ph idx="1"/>
          </p:nvPr>
        </p:nvSpPr>
        <p:spPr bwMode="auto">
          <a:xfrm>
            <a:off x="609600" y="2057400"/>
            <a:ext cx="9677400" cy="42672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Capacitors have two conducting surfaces (</a:t>
            </a:r>
            <a:r>
              <a:rPr lang="en-US" sz="2800" i="1" dirty="0">
                <a:solidFill>
                  <a:srgbClr val="C00000"/>
                </a:solidFill>
              </a:rPr>
              <a:t>electrodes</a:t>
            </a:r>
            <a:r>
              <a:rPr lang="en-US" sz="2800" dirty="0"/>
              <a:t>) separated by a </a:t>
            </a:r>
            <a:r>
              <a:rPr lang="en-US" sz="2800" i="1" dirty="0">
                <a:solidFill>
                  <a:srgbClr val="C00000"/>
                </a:solidFill>
              </a:rPr>
              <a:t>dielectric</a:t>
            </a:r>
          </a:p>
          <a:p>
            <a:r>
              <a:rPr lang="en-US" sz="2800" dirty="0"/>
              <a:t>Capacitance is the ability to store electric energy, measured in </a:t>
            </a:r>
            <a:r>
              <a:rPr lang="en-US" sz="2800" i="1" dirty="0">
                <a:solidFill>
                  <a:srgbClr val="C00000"/>
                </a:solidFill>
              </a:rPr>
              <a:t>farads </a:t>
            </a:r>
            <a:r>
              <a:rPr lang="en-US" sz="2800" dirty="0"/>
              <a:t>(</a:t>
            </a:r>
            <a:r>
              <a:rPr lang="en-US" sz="2800" dirty="0">
                <a:solidFill>
                  <a:srgbClr val="C00000"/>
                </a:solidFill>
              </a:rPr>
              <a:t>F</a:t>
            </a:r>
            <a:r>
              <a:rPr lang="en-US" sz="2800" dirty="0"/>
              <a:t>)</a:t>
            </a:r>
          </a:p>
          <a:p>
            <a:r>
              <a:rPr lang="en-US" sz="2800" dirty="0"/>
              <a:t>Blocks dc current flow</a:t>
            </a:r>
          </a:p>
          <a:p>
            <a:r>
              <a:rPr lang="en-US" sz="2800" dirty="0"/>
              <a:t>The simplest capacitor is a pair of metal plates separated by air</a:t>
            </a:r>
          </a:p>
          <a:p>
            <a:r>
              <a:rPr lang="en-US" sz="2800" dirty="0"/>
              <a:t>Increase capacitance by increasing surface areas, moving surfaces closer together, or changing dielectric material</a:t>
            </a:r>
          </a:p>
          <a:p>
            <a:endParaRPr lang="en-US" dirty="0"/>
          </a:p>
        </p:txBody>
      </p:sp>
      <p:pic>
        <p:nvPicPr>
          <p:cNvPr id="71683" name="Picture 4"/>
          <p:cNvPicPr>
            <a:picLocks noChangeAspect="1"/>
          </p:cNvPicPr>
          <p:nvPr/>
        </p:nvPicPr>
        <p:blipFill>
          <a:blip r:embed="rId2"/>
          <a:srcRect/>
          <a:stretch>
            <a:fillRect/>
          </a:stretch>
        </p:blipFill>
        <p:spPr bwMode="auto">
          <a:xfrm>
            <a:off x="10287000" y="1228725"/>
            <a:ext cx="1752600" cy="5060950"/>
          </a:xfrm>
          <a:prstGeom prst="rect">
            <a:avLst/>
          </a:prstGeom>
          <a:noFill/>
          <a:ln w="19050">
            <a:solidFill>
              <a:schemeClr val="tx1"/>
            </a:solidFill>
            <a:miter lim="800000"/>
            <a:headEnd/>
            <a:tailEnd/>
          </a:ln>
        </p:spPr>
      </p:pic>
      <p:pic>
        <p:nvPicPr>
          <p:cNvPr id="2" name="Picture 1">
            <a:extLst>
              <a:ext uri="{FF2B5EF4-FFF2-40B4-BE49-F238E27FC236}">
                <a16:creationId xmlns:a16="http://schemas.microsoft.com/office/drawing/2014/main" id="{AB05DFB7-6863-08D5-851F-21844F019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Capacitors and Capacitance (cont.)</a:t>
            </a:r>
          </a:p>
        </p:txBody>
      </p:sp>
      <p:sp>
        <p:nvSpPr>
          <p:cNvPr id="3" name="Content Placeholder 2"/>
          <p:cNvSpPr>
            <a:spLocks noGrp="1"/>
          </p:cNvSpPr>
          <p:nvPr>
            <p:ph idx="1"/>
          </p:nvPr>
        </p:nvSpPr>
        <p:spPr bwMode="auto">
          <a:xfrm>
            <a:off x="609600" y="2362200"/>
            <a:ext cx="10972800" cy="4038600"/>
          </a:xfrm>
          <a:noFill/>
          <a:ln>
            <a:miter lim="800000"/>
            <a:headEnd/>
            <a:tailEnd/>
          </a:ln>
        </p:spPr>
        <p:txBody>
          <a:bodyPr vert="horz" wrap="square" lIns="91440" tIns="45720" rIns="91440" bIns="45720" numCol="1" anchor="t" anchorCtr="0" compatLnSpc="1">
            <a:prstTxWarp prst="textNoShape">
              <a:avLst/>
            </a:prstTxWarp>
          </a:bodyPr>
          <a:lstStyle/>
          <a:p>
            <a:r>
              <a:rPr lang="en-US" dirty="0"/>
              <a:t>Tantalum and electrolytic capacitors are </a:t>
            </a:r>
            <a:r>
              <a:rPr lang="en-US" i="1" dirty="0">
                <a:solidFill>
                  <a:srgbClr val="C00000"/>
                </a:solidFill>
              </a:rPr>
              <a:t>polarized</a:t>
            </a:r>
            <a:r>
              <a:rPr lang="en-US" dirty="0"/>
              <a:t>, meaning the dc voltage may only be applied on one direction without damaging the electrolyte (check polarity markings for correct installation)</a:t>
            </a:r>
          </a:p>
          <a:p>
            <a:r>
              <a:rPr lang="en-US" dirty="0"/>
              <a:t>Capacitors have </a:t>
            </a:r>
            <a:r>
              <a:rPr lang="en-US" i="1" dirty="0">
                <a:solidFill>
                  <a:srgbClr val="C00000"/>
                </a:solidFill>
              </a:rPr>
              <a:t>voltage ratings</a:t>
            </a:r>
            <a:r>
              <a:rPr lang="en-US" dirty="0"/>
              <a:t>; exceeding this rating can result in arcing between conducting surfaces (usually destroys all but air-dielectric capacitors)</a:t>
            </a:r>
          </a:p>
        </p:txBody>
      </p:sp>
      <p:pic>
        <p:nvPicPr>
          <p:cNvPr id="2" name="Picture 1">
            <a:extLst>
              <a:ext uri="{FF2B5EF4-FFF2-40B4-BE49-F238E27FC236}">
                <a16:creationId xmlns:a16="http://schemas.microsoft.com/office/drawing/2014/main" id="{EE61E1C2-89D9-6695-7D28-55ED15925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auto">
          <a:xfrm>
            <a:off x="587375" y="1046748"/>
            <a:ext cx="10972800" cy="1123366"/>
          </a:xfrm>
          <a:noFill/>
          <a:ln>
            <a:miter lim="800000"/>
            <a:headEnd/>
            <a:tailEnd/>
          </a:ln>
        </p:spPr>
        <p:txBody>
          <a:bodyPr vert="horz" wrap="square" lIns="91440" tIns="45720" rIns="91440" bIns="45720" numCol="1" anchor="t" anchorCtr="0" compatLnSpc="1">
            <a:prstTxWarp prst="textNoShape">
              <a:avLst/>
            </a:prstTxWarp>
          </a:bodyPr>
          <a:lstStyle/>
          <a:p>
            <a:r>
              <a:rPr lang="en-US" dirty="0"/>
              <a:t>Capacitors and Capacitance (cont.)</a:t>
            </a:r>
          </a:p>
        </p:txBody>
      </p:sp>
      <p:sp>
        <p:nvSpPr>
          <p:cNvPr id="3" name="Content Placeholder 2"/>
          <p:cNvSpPr>
            <a:spLocks noGrp="1"/>
          </p:cNvSpPr>
          <p:nvPr>
            <p:ph idx="1"/>
          </p:nvPr>
        </p:nvSpPr>
        <p:spPr bwMode="auto">
          <a:xfrm>
            <a:off x="587375" y="2170113"/>
            <a:ext cx="11017250" cy="4379912"/>
          </a:xfrm>
          <a:noFill/>
          <a:ln>
            <a:miter lim="800000"/>
            <a:headEnd/>
            <a:tailEnd/>
          </a:ln>
        </p:spPr>
        <p:txBody>
          <a:bodyPr vert="horz" wrap="square" lIns="91440" tIns="45720" rIns="91440" bIns="45720" numCol="1" anchor="t" anchorCtr="0" compatLnSpc="1">
            <a:prstTxWarp prst="textNoShape">
              <a:avLst/>
            </a:prstTxWarp>
          </a:bodyPr>
          <a:lstStyle/>
          <a:p>
            <a:r>
              <a:rPr lang="en-US" dirty="0"/>
              <a:t>Capacitor types:</a:t>
            </a:r>
          </a:p>
          <a:p>
            <a:pPr lvl="1">
              <a:buFont typeface="Arial" charset="0"/>
              <a:buChar char="•"/>
            </a:pPr>
            <a:r>
              <a:rPr lang="en-US" dirty="0"/>
              <a:t>Ceramic – RF filtering and bypassing at high frequencies, low cost</a:t>
            </a:r>
          </a:p>
          <a:p>
            <a:pPr lvl="1">
              <a:buFont typeface="Arial" charset="0"/>
              <a:buChar char="•"/>
            </a:pPr>
            <a:r>
              <a:rPr lang="en-US" dirty="0"/>
              <a:t>Plastic film – audio circuits &amp; lower radio frequencies</a:t>
            </a:r>
          </a:p>
          <a:p>
            <a:pPr lvl="1">
              <a:buFont typeface="Arial" charset="0"/>
              <a:buChar char="•"/>
            </a:pPr>
            <a:r>
              <a:rPr lang="en-US" dirty="0"/>
              <a:t>Silvered-mica – highly stable, low loss, used in RF circuits</a:t>
            </a:r>
          </a:p>
          <a:p>
            <a:pPr lvl="1">
              <a:buFont typeface="Arial" charset="0"/>
              <a:buChar char="•"/>
            </a:pPr>
            <a:r>
              <a:rPr lang="en-US" dirty="0"/>
              <a:t>Electrolytic and tantalum – power supply filter circuits</a:t>
            </a:r>
          </a:p>
          <a:p>
            <a:pPr lvl="1">
              <a:buFont typeface="Arial" charset="0"/>
              <a:buChar char="•"/>
            </a:pPr>
            <a:r>
              <a:rPr lang="en-US" dirty="0"/>
              <a:t>Air and vacuum dielectric – transmitting and RF circuits</a:t>
            </a:r>
          </a:p>
          <a:p>
            <a:pPr lvl="1">
              <a:buFont typeface="Arial" charset="0"/>
              <a:buChar char="•"/>
            </a:pPr>
            <a:endParaRPr lang="en-US" dirty="0"/>
          </a:p>
        </p:txBody>
      </p:sp>
      <p:pic>
        <p:nvPicPr>
          <p:cNvPr id="2" name="Picture 1">
            <a:extLst>
              <a:ext uri="{FF2B5EF4-FFF2-40B4-BE49-F238E27FC236}">
                <a16:creationId xmlns:a16="http://schemas.microsoft.com/office/drawing/2014/main" id="{C4579AD2-974D-FECD-DE3F-151D8F5EE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Power Calculation Examples</a:t>
            </a:r>
          </a:p>
        </p:txBody>
      </p:sp>
      <p:sp>
        <p:nvSpPr>
          <p:cNvPr id="3" name="TextBox 2"/>
          <p:cNvSpPr txBox="1">
            <a:spLocks noChangeArrowheads="1"/>
          </p:cNvSpPr>
          <p:nvPr/>
        </p:nvSpPr>
        <p:spPr bwMode="auto">
          <a:xfrm>
            <a:off x="381000" y="2154238"/>
            <a:ext cx="11125200" cy="830262"/>
          </a:xfrm>
          <a:prstGeom prst="rect">
            <a:avLst/>
          </a:prstGeom>
          <a:noFill/>
          <a:ln w="9525">
            <a:noFill/>
            <a:miter lim="800000"/>
            <a:headEnd/>
            <a:tailEnd/>
          </a:ln>
        </p:spPr>
        <p:txBody>
          <a:bodyPr>
            <a:spAutoFit/>
          </a:bodyPr>
          <a:lstStyle/>
          <a:p>
            <a:r>
              <a:rPr lang="en-US" sz="2400">
                <a:solidFill>
                  <a:srgbClr val="C00000"/>
                </a:solidFill>
              </a:rPr>
              <a:t>To find out how many watts of electrical power are used if 400 Vdc is supplied to an 800 Ω resistor …</a:t>
            </a:r>
          </a:p>
        </p:txBody>
      </p:sp>
      <p:sp>
        <p:nvSpPr>
          <p:cNvPr id="6" name="TextBox 5"/>
          <p:cNvSpPr txBox="1">
            <a:spLocks noRot="1" noChangeAspect="1" noMove="1" noResize="1" noEditPoints="1" noAdjustHandles="1" noChangeArrowheads="1" noChangeShapeType="1" noTextEdit="1"/>
          </p:cNvSpPr>
          <p:nvPr/>
        </p:nvSpPr>
        <p:spPr>
          <a:xfrm>
            <a:off x="1371600" y="3581400"/>
            <a:ext cx="9067800" cy="874663"/>
          </a:xfrm>
          <a:prstGeom prst="rect">
            <a:avLst/>
          </a:prstGeom>
          <a:blipFill>
            <a:blip r:embed="rId2"/>
            <a:stretch>
              <a:fillRect t="-4895" b="-18881"/>
            </a:stretch>
          </a:blipFill>
        </p:spPr>
        <p:txBody>
          <a:bodyPr/>
          <a:lstStyle/>
          <a:p>
            <a:pPr fontAlgn="auto">
              <a:spcBef>
                <a:spcPts val="0"/>
              </a:spcBef>
              <a:spcAft>
                <a:spcPts val="0"/>
              </a:spcAft>
              <a:defRPr/>
            </a:pPr>
            <a:r>
              <a:rPr lang="en-US" dirty="0">
                <a:noFill/>
                <a:latin typeface="+mn-lt"/>
                <a:cs typeface="+mn-cs"/>
              </a:rPr>
              <a:t> </a:t>
            </a:r>
          </a:p>
        </p:txBody>
      </p:sp>
      <p:sp>
        <p:nvSpPr>
          <p:cNvPr id="20484" name="TextBox 4"/>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82F2ADBE-EF73-45DC-BB20-CF47B81C8ECB}" type="slidenum">
              <a:rPr lang="en-US" sz="1600">
                <a:solidFill>
                  <a:schemeClr val="bg1"/>
                </a:solidFill>
              </a:rPr>
              <a:pPr algn="r"/>
              <a:t>7</a:t>
            </a:fld>
            <a:endParaRPr lang="en-US" sz="1600">
              <a:solidFill>
                <a:schemeClr val="bg1"/>
              </a:solidFill>
            </a:endParaRPr>
          </a:p>
        </p:txBody>
      </p:sp>
      <p:pic>
        <p:nvPicPr>
          <p:cNvPr id="2" name="Picture 1">
            <a:extLst>
              <a:ext uri="{FF2B5EF4-FFF2-40B4-BE49-F238E27FC236}">
                <a16:creationId xmlns:a16="http://schemas.microsoft.com/office/drawing/2014/main" id="{C27EECD5-5D00-D32B-101B-5F76F707E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bwMode="auto">
          <a:xfrm>
            <a:off x="587375" y="986590"/>
            <a:ext cx="10972800" cy="1183524"/>
          </a:xfrm>
          <a:noFill/>
          <a:ln>
            <a:miter lim="800000"/>
            <a:headEnd/>
            <a:tailEnd/>
          </a:ln>
        </p:spPr>
        <p:txBody>
          <a:bodyPr vert="horz" wrap="square" lIns="91440" tIns="45720" rIns="91440" bIns="45720" numCol="1" anchor="t" anchorCtr="0" compatLnSpc="1">
            <a:prstTxWarp prst="textNoShape">
              <a:avLst/>
            </a:prstTxWarp>
          </a:bodyPr>
          <a:lstStyle/>
          <a:p>
            <a:r>
              <a:rPr lang="en-US" dirty="0"/>
              <a:t>Capacitors and Capacitance (cont.)</a:t>
            </a:r>
          </a:p>
        </p:txBody>
      </p:sp>
      <p:sp>
        <p:nvSpPr>
          <p:cNvPr id="3" name="Content Placeholder 2"/>
          <p:cNvSpPr>
            <a:spLocks noGrp="1"/>
          </p:cNvSpPr>
          <p:nvPr>
            <p:ph idx="1"/>
          </p:nvPr>
        </p:nvSpPr>
        <p:spPr bwMode="auto">
          <a:xfrm>
            <a:off x="381000" y="2133600"/>
            <a:ext cx="11201400" cy="4379913"/>
          </a:xfrm>
          <a:noFill/>
          <a:ln>
            <a:miter lim="800000"/>
            <a:headEnd/>
            <a:tailEnd/>
          </a:ln>
        </p:spPr>
        <p:txBody>
          <a:bodyPr vert="horz" wrap="square" lIns="91440" tIns="45720" rIns="91440" bIns="45720" numCol="1" anchor="t" anchorCtr="0" compatLnSpc="1">
            <a:prstTxWarp prst="textNoShape">
              <a:avLst/>
            </a:prstTxWarp>
          </a:bodyPr>
          <a:lstStyle/>
          <a:p>
            <a:r>
              <a:rPr lang="en-US" dirty="0"/>
              <a:t>Capacitor uses:</a:t>
            </a:r>
          </a:p>
          <a:p>
            <a:pPr lvl="1">
              <a:buFont typeface="Arial" charset="0"/>
              <a:buChar char="•"/>
            </a:pPr>
            <a:r>
              <a:rPr lang="en-US" dirty="0"/>
              <a:t>Blocking – pass ac signals while blocking dc signals</a:t>
            </a:r>
          </a:p>
          <a:p>
            <a:pPr lvl="1">
              <a:buFont typeface="Arial" charset="0"/>
              <a:buChar char="•"/>
            </a:pPr>
            <a:r>
              <a:rPr lang="en-US" dirty="0"/>
              <a:t>Bypass – provide low impedance path for ac signals around higher-impedance circuit</a:t>
            </a:r>
          </a:p>
          <a:p>
            <a:pPr lvl="1">
              <a:buFont typeface="Arial" charset="0"/>
              <a:buChar char="•"/>
            </a:pPr>
            <a:r>
              <a:rPr lang="en-US" dirty="0"/>
              <a:t>Filter – smooth out voltage pulses of rectified ac to an even dc voltage</a:t>
            </a:r>
          </a:p>
          <a:p>
            <a:pPr lvl="1">
              <a:buFont typeface="Arial" charset="0"/>
              <a:buChar char="•"/>
            </a:pPr>
            <a:r>
              <a:rPr lang="en-US" dirty="0"/>
              <a:t>Suppressor – absorb energy of voltage transients or spikes</a:t>
            </a:r>
          </a:p>
          <a:p>
            <a:pPr lvl="1">
              <a:buFont typeface="Arial" charset="0"/>
              <a:buChar char="•"/>
            </a:pPr>
            <a:r>
              <a:rPr lang="en-US" dirty="0"/>
              <a:t>Tuning – vary frequency of resonant circuits or adjust impedance matching circuits</a:t>
            </a:r>
          </a:p>
          <a:p>
            <a:endParaRPr lang="en-US" dirty="0"/>
          </a:p>
        </p:txBody>
      </p:sp>
      <p:pic>
        <p:nvPicPr>
          <p:cNvPr id="2" name="Picture 1">
            <a:extLst>
              <a:ext uri="{FF2B5EF4-FFF2-40B4-BE49-F238E27FC236}">
                <a16:creationId xmlns:a16="http://schemas.microsoft.com/office/drawing/2014/main" id="{899B3959-FC14-D875-3810-4A063D49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bwMode="auto">
          <a:xfrm>
            <a:off x="587375" y="1070812"/>
            <a:ext cx="10972800" cy="1099302"/>
          </a:xfrm>
          <a:noFill/>
          <a:ln>
            <a:miter lim="800000"/>
            <a:headEnd/>
            <a:tailEnd/>
          </a:ln>
        </p:spPr>
        <p:txBody>
          <a:bodyPr vert="horz" wrap="square" lIns="91440" tIns="45720" rIns="91440" bIns="45720" numCol="1" anchor="t" anchorCtr="0" compatLnSpc="1">
            <a:prstTxWarp prst="textNoShape">
              <a:avLst/>
            </a:prstTxWarp>
          </a:bodyPr>
          <a:lstStyle/>
          <a:p>
            <a:r>
              <a:rPr lang="en-US" dirty="0"/>
              <a:t>Aluminum and Tantalum Electrolytic Capacitors</a:t>
            </a:r>
          </a:p>
        </p:txBody>
      </p:sp>
      <p:sp>
        <p:nvSpPr>
          <p:cNvPr id="3" name="Content Placeholder 2"/>
          <p:cNvSpPr>
            <a:spLocks noGrp="1"/>
          </p:cNvSpPr>
          <p:nvPr>
            <p:ph idx="1"/>
          </p:nvPr>
        </p:nvSpPr>
        <p:spPr bwMode="auto">
          <a:xfrm>
            <a:off x="609600" y="2170113"/>
            <a:ext cx="10972800" cy="4379912"/>
          </a:xfrm>
          <a:noFill/>
          <a:ln>
            <a:miter lim="800000"/>
            <a:headEnd/>
            <a:tailEnd/>
          </a:ln>
        </p:spPr>
        <p:txBody>
          <a:bodyPr vert="horz" wrap="square" lIns="91440" tIns="45720" rIns="91440" bIns="45720" numCol="1" anchor="t" anchorCtr="0" compatLnSpc="1">
            <a:prstTxWarp prst="textNoShape">
              <a:avLst/>
            </a:prstTxWarp>
          </a:bodyPr>
          <a:lstStyle/>
          <a:p>
            <a:r>
              <a:rPr lang="en-US"/>
              <a:t>Designed to optimize their energy storage capabilities</a:t>
            </a:r>
          </a:p>
          <a:p>
            <a:r>
              <a:rPr lang="en-US"/>
              <a:t>Voltage must be applied with the correct polarity</a:t>
            </a:r>
          </a:p>
          <a:p>
            <a:r>
              <a:rPr lang="en-US"/>
              <a:t>Creates large capacitances in comparatively small volumes</a:t>
            </a:r>
          </a:p>
          <a:p>
            <a:r>
              <a:rPr lang="en-US"/>
              <a:t>Aluminum: Uses metal foil for conducting surfaces and dielectric is an insulating layer on the foil created by a wet paste or gel</a:t>
            </a:r>
          </a:p>
          <a:p>
            <a:r>
              <a:rPr lang="en-US"/>
              <a:t>Tantalum: Similar to aluminum in that a porous mass of tantalum is immersed in an electrolyte</a:t>
            </a:r>
          </a:p>
        </p:txBody>
      </p:sp>
      <p:pic>
        <p:nvPicPr>
          <p:cNvPr id="2" name="Picture 1">
            <a:extLst>
              <a:ext uri="{FF2B5EF4-FFF2-40B4-BE49-F238E27FC236}">
                <a16:creationId xmlns:a16="http://schemas.microsoft.com/office/drawing/2014/main" id="{14841A6D-15EB-B08D-EEC8-9B02B1471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F6C80F68-25E0-607B-21DF-763C41479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is characteristic of an electrolytic capacitor?</a:t>
            </a:r>
          </a:p>
        </p:txBody>
      </p:sp>
      <p:sp>
        <p:nvSpPr>
          <p:cNvPr id="7987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a:latin typeface="Calibri" pitchFamily="34" charset="0"/>
              </a:rPr>
              <a:t>Tight tolerance</a:t>
            </a:r>
          </a:p>
          <a:p>
            <a:pPr marL="457200" indent="-457200">
              <a:buFont typeface="Times New Roman" pitchFamily="18" charset="0"/>
              <a:buAutoNum type="alphaUcPeriod"/>
            </a:pPr>
            <a:r>
              <a:rPr lang="en-US">
                <a:latin typeface="Calibri" pitchFamily="34" charset="0"/>
              </a:rPr>
              <a:t>Much less leakage than any other type</a:t>
            </a:r>
          </a:p>
          <a:p>
            <a:pPr marL="457200" indent="-457200">
              <a:buFont typeface="Times New Roman" pitchFamily="18" charset="0"/>
              <a:buAutoNum type="alphaUcPeriod"/>
            </a:pPr>
            <a:r>
              <a:rPr lang="en-US">
                <a:latin typeface="Calibri" pitchFamily="34" charset="0"/>
              </a:rPr>
              <a:t>High capacitance for a given volume</a:t>
            </a:r>
          </a:p>
          <a:p>
            <a:pPr marL="457200" indent="-457200">
              <a:buFont typeface="Times New Roman" pitchFamily="18" charset="0"/>
              <a:buAutoNum type="alphaUcPeriod"/>
            </a:pPr>
            <a:r>
              <a:rPr lang="en-US">
                <a:latin typeface="Calibri" pitchFamily="34" charset="0"/>
              </a:rPr>
              <a:t>Inexpensive RF capacitor</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G6A04 (C) Page 4-13</a:t>
            </a:r>
            <a:endParaRPr lang="en-US" sz="1600" b="1" dirty="0">
              <a:solidFill>
                <a:srgbClr val="23408E"/>
              </a:solidFill>
            </a:endParaRPr>
          </a:p>
        </p:txBody>
      </p:sp>
      <p:sp>
        <p:nvSpPr>
          <p:cNvPr id="2" name="TextBox 1">
            <a:extLst>
              <a:ext uri="{FF2B5EF4-FFF2-40B4-BE49-F238E27FC236}">
                <a16:creationId xmlns:a16="http://schemas.microsoft.com/office/drawing/2014/main" id="{DB22C9B0-5D0C-EE1C-3704-296536A9FA8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73</a:t>
            </a:fld>
            <a:endParaRPr lang="en-US" sz="1200" b="1" dirty="0">
              <a:solidFill>
                <a:srgbClr val="23408E"/>
              </a:solidFill>
            </a:endParaRPr>
          </a:p>
        </p:txBody>
      </p:sp>
      <p:pic>
        <p:nvPicPr>
          <p:cNvPr id="3" name="Picture 2">
            <a:extLst>
              <a:ext uri="{FF2B5EF4-FFF2-40B4-BE49-F238E27FC236}">
                <a16:creationId xmlns:a16="http://schemas.microsoft.com/office/drawing/2014/main" id="{CA7CEDA8-C202-FDDD-2E45-41C2A94E7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Which of the following is characteristic of low voltage ceramic capacitors?</a:t>
            </a:r>
          </a:p>
        </p:txBody>
      </p:sp>
      <p:sp>
        <p:nvSpPr>
          <p:cNvPr id="778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Tight tolerance</a:t>
            </a:r>
          </a:p>
          <a:p>
            <a:pPr marL="457200" indent="-457200">
              <a:buFont typeface="Times New Roman" pitchFamily="18" charset="0"/>
              <a:buAutoNum type="alphaUcPeriod"/>
            </a:pPr>
            <a:r>
              <a:rPr lang="en-US" dirty="0">
                <a:latin typeface="Calibri" pitchFamily="34" charset="0"/>
              </a:rPr>
              <a:t>High stability</a:t>
            </a:r>
          </a:p>
          <a:p>
            <a:pPr marL="457200" indent="-457200">
              <a:buFont typeface="Times New Roman" pitchFamily="18" charset="0"/>
              <a:buAutoNum type="alphaUcPeriod"/>
            </a:pPr>
            <a:r>
              <a:rPr lang="en-US" dirty="0">
                <a:latin typeface="Calibri" pitchFamily="34" charset="0"/>
              </a:rPr>
              <a:t>High capacitance for given volume</a:t>
            </a:r>
          </a:p>
          <a:p>
            <a:pPr marL="457200" indent="-457200">
              <a:buFont typeface="Times New Roman" pitchFamily="18" charset="0"/>
              <a:buAutoNum type="alphaUcPeriod"/>
            </a:pPr>
            <a:r>
              <a:rPr lang="en-US" dirty="0">
                <a:latin typeface="Calibri" pitchFamily="34" charset="0"/>
              </a:rPr>
              <a:t>Comparatively low cost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G6A08 (D) Page 4-14</a:t>
            </a:r>
            <a:endParaRPr lang="en-US" sz="1600" b="1" dirty="0">
              <a:solidFill>
                <a:srgbClr val="23408E"/>
              </a:solidFill>
            </a:endParaRPr>
          </a:p>
        </p:txBody>
      </p:sp>
      <p:sp>
        <p:nvSpPr>
          <p:cNvPr id="2" name="TextBox 1">
            <a:extLst>
              <a:ext uri="{FF2B5EF4-FFF2-40B4-BE49-F238E27FC236}">
                <a16:creationId xmlns:a16="http://schemas.microsoft.com/office/drawing/2014/main" id="{5A540926-0763-5AD8-C8D2-4E92273E40C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74</a:t>
            </a:fld>
            <a:endParaRPr lang="en-US" sz="1200" b="1" dirty="0">
              <a:solidFill>
                <a:srgbClr val="23408E"/>
              </a:solidFill>
            </a:endParaRPr>
          </a:p>
        </p:txBody>
      </p:sp>
      <p:pic>
        <p:nvPicPr>
          <p:cNvPr id="3" name="Picture 2">
            <a:extLst>
              <a:ext uri="{FF2B5EF4-FFF2-40B4-BE49-F238E27FC236}">
                <a16:creationId xmlns:a16="http://schemas.microsoft.com/office/drawing/2014/main" id="{9F3EAA3E-7C53-85BA-86AF-F39EF0278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Transformers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Transformers transfer ac power between 2 or more inductors (called </a:t>
            </a:r>
            <a:r>
              <a:rPr lang="en-US" i="1" dirty="0">
                <a:solidFill>
                  <a:srgbClr val="C00000"/>
                </a:solidFill>
              </a:rPr>
              <a:t>windings</a:t>
            </a:r>
            <a:r>
              <a:rPr lang="en-US" dirty="0"/>
              <a:t>) sharing a common core</a:t>
            </a:r>
          </a:p>
          <a:p>
            <a:r>
              <a:rPr lang="en-US" dirty="0"/>
              <a:t>The winding </a:t>
            </a:r>
            <a:r>
              <a:rPr lang="en-US" b="1" dirty="0">
                <a:solidFill>
                  <a:srgbClr val="C00000"/>
                </a:solidFill>
              </a:rPr>
              <a:t>TO</a:t>
            </a:r>
            <a:r>
              <a:rPr lang="en-US" dirty="0"/>
              <a:t> which power is applied is the </a:t>
            </a:r>
            <a:r>
              <a:rPr lang="en-US" i="1" dirty="0">
                <a:solidFill>
                  <a:srgbClr val="C00000"/>
                </a:solidFill>
              </a:rPr>
              <a:t>primary</a:t>
            </a:r>
          </a:p>
          <a:p>
            <a:r>
              <a:rPr lang="en-US" dirty="0"/>
              <a:t>The winding </a:t>
            </a:r>
            <a:r>
              <a:rPr lang="en-US" b="1" dirty="0">
                <a:solidFill>
                  <a:srgbClr val="C00000"/>
                </a:solidFill>
              </a:rPr>
              <a:t>FROM</a:t>
            </a:r>
            <a:r>
              <a:rPr lang="en-US" dirty="0"/>
              <a:t> which power is supplied is the </a:t>
            </a:r>
            <a:r>
              <a:rPr lang="en-US" i="1" dirty="0">
                <a:solidFill>
                  <a:srgbClr val="C00000"/>
                </a:solidFill>
              </a:rPr>
              <a:t>secondary</a:t>
            </a:r>
          </a:p>
          <a:p>
            <a:r>
              <a:rPr lang="en-US" dirty="0"/>
              <a:t>When voltage is applied to primary, mutual inductance causes voltage to appear across secondary</a:t>
            </a:r>
          </a:p>
          <a:p>
            <a:r>
              <a:rPr lang="en-US" dirty="0"/>
              <a:t>Transformers work in “both directions” (</a:t>
            </a:r>
            <a:r>
              <a:rPr lang="en-US" i="1" dirty="0">
                <a:solidFill>
                  <a:srgbClr val="23408E"/>
                </a:solidFill>
              </a:rPr>
              <a:t>step-up</a:t>
            </a:r>
            <a:r>
              <a:rPr lang="en-US" dirty="0"/>
              <a:t> and </a:t>
            </a:r>
            <a:r>
              <a:rPr lang="en-US" i="1" dirty="0">
                <a:solidFill>
                  <a:srgbClr val="23408E"/>
                </a:solidFill>
              </a:rPr>
              <a:t>step-down</a:t>
            </a:r>
            <a:r>
              <a:rPr lang="en-US" dirty="0"/>
              <a:t>)</a:t>
            </a:r>
          </a:p>
          <a:p>
            <a:endParaRPr lang="en-US" dirty="0"/>
          </a:p>
        </p:txBody>
      </p:sp>
      <p:pic>
        <p:nvPicPr>
          <p:cNvPr id="2" name="Picture 1">
            <a:extLst>
              <a:ext uri="{FF2B5EF4-FFF2-40B4-BE49-F238E27FC236}">
                <a16:creationId xmlns:a16="http://schemas.microsoft.com/office/drawing/2014/main" id="{750BB27A-D040-58A6-3C0E-82FE481C0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587375" y="1130968"/>
            <a:ext cx="10972800" cy="1039145"/>
          </a:xfrm>
          <a:noFill/>
          <a:ln>
            <a:miter lim="800000"/>
            <a:headEnd/>
            <a:tailEnd/>
          </a:ln>
        </p:spPr>
        <p:txBody>
          <a:bodyPr vert="horz" wrap="square" lIns="91440" tIns="45720" rIns="91440" bIns="45720" numCol="1" anchor="t" anchorCtr="0" compatLnSpc="1">
            <a:prstTxWarp prst="textNoShape">
              <a:avLst/>
            </a:prstTxWarp>
          </a:bodyPr>
          <a:lstStyle/>
          <a:p>
            <a:r>
              <a:rPr lang="en-US" dirty="0"/>
              <a:t>Transformers (cont.)</a:t>
            </a:r>
          </a:p>
        </p:txBody>
      </p:sp>
      <p:sp>
        <p:nvSpPr>
          <p:cNvPr id="3" name="Content Placeholder 2"/>
          <p:cNvSpPr>
            <a:spLocks noGrp="1"/>
          </p:cNvSpPr>
          <p:nvPr>
            <p:ph idx="1"/>
          </p:nvPr>
        </p:nvSpPr>
        <p:spPr bwMode="auto">
          <a:xfrm>
            <a:off x="609600" y="1981200"/>
            <a:ext cx="10972800" cy="4383088"/>
          </a:xfrm>
          <a:noFill/>
          <a:ln>
            <a:miter lim="800000"/>
            <a:headEnd/>
            <a:tailEnd/>
          </a:ln>
        </p:spPr>
        <p:txBody>
          <a:bodyPr vert="horz" wrap="square" lIns="91440" tIns="45720" rIns="91440" bIns="45720" numCol="1" anchor="t" anchorCtr="0" compatLnSpc="1">
            <a:prstTxWarp prst="textNoShape">
              <a:avLst/>
            </a:prstTxWarp>
          </a:bodyPr>
          <a:lstStyle/>
          <a:p>
            <a:r>
              <a:rPr lang="en-US" dirty="0"/>
              <a:t>Transformers change power from one combination of ac voltage and current to another by using windings with different numbers of turns</a:t>
            </a:r>
          </a:p>
          <a:p>
            <a:pPr lvl="1"/>
            <a:r>
              <a:rPr lang="en-US" sz="2600" dirty="0"/>
              <a:t>The transformation occurs because all windings share the same magnetic field (wound on the same core)</a:t>
            </a:r>
          </a:p>
          <a:p>
            <a:r>
              <a:rPr lang="en-US" dirty="0"/>
              <a:t>A significant change between secondary &amp; primary usually requires a change in wire size between windings</a:t>
            </a:r>
          </a:p>
          <a:p>
            <a:pPr lvl="1"/>
            <a:r>
              <a:rPr lang="en-US" sz="2600" dirty="0"/>
              <a:t>In step-up transformers, the primary carries higher current and is wound with larger diameter wire than the secondary</a:t>
            </a:r>
          </a:p>
        </p:txBody>
      </p:sp>
      <p:pic>
        <p:nvPicPr>
          <p:cNvPr id="2" name="Picture 1">
            <a:extLst>
              <a:ext uri="{FF2B5EF4-FFF2-40B4-BE49-F238E27FC236}">
                <a16:creationId xmlns:a16="http://schemas.microsoft.com/office/drawing/2014/main" id="{6808397B-61AA-B0AF-54CA-F05462615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bwMode="auto">
          <a:xfrm>
            <a:off x="587375" y="833736"/>
            <a:ext cx="10972800" cy="1336378"/>
          </a:xfrm>
          <a:noFill/>
          <a:ln>
            <a:miter lim="800000"/>
            <a:headEnd/>
            <a:tailEnd/>
          </a:ln>
        </p:spPr>
        <p:txBody>
          <a:bodyPr vert="horz" wrap="square" lIns="91440" tIns="45720" rIns="91440" bIns="45720" numCol="1" anchor="t" anchorCtr="0" compatLnSpc="1">
            <a:prstTxWarp prst="textNoShape">
              <a:avLst/>
            </a:prstTxWarp>
          </a:bodyPr>
          <a:lstStyle/>
          <a:p>
            <a:r>
              <a:rPr lang="en-US" dirty="0"/>
              <a:t>Transformer “Math”</a:t>
            </a:r>
          </a:p>
        </p:txBody>
      </p:sp>
      <p:sp>
        <p:nvSpPr>
          <p:cNvPr id="3" name="Content Placeholder 2"/>
          <p:cNvSpPr>
            <a:spLocks noGrp="1"/>
          </p:cNvSpPr>
          <p:nvPr>
            <p:ph idx="1"/>
          </p:nvPr>
        </p:nvSpPr>
        <p:spPr bwMode="auto">
          <a:xfrm>
            <a:off x="381000" y="1981200"/>
            <a:ext cx="11506200" cy="3163888"/>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The ratio of number turns in the primary winding (</a:t>
            </a:r>
            <a:r>
              <a:rPr lang="en-US" sz="3000" dirty="0">
                <a:solidFill>
                  <a:srgbClr val="C00000"/>
                </a:solidFill>
              </a:rPr>
              <a:t>N</a:t>
            </a:r>
            <a:r>
              <a:rPr lang="en-US" sz="3000" baseline="-25000" dirty="0">
                <a:solidFill>
                  <a:srgbClr val="C00000"/>
                </a:solidFill>
              </a:rPr>
              <a:t>P</a:t>
            </a:r>
            <a:r>
              <a:rPr lang="en-US" sz="3000" dirty="0"/>
              <a:t>) to the number of turns in the secondary (</a:t>
            </a:r>
            <a:r>
              <a:rPr lang="en-US" sz="3000" dirty="0">
                <a:solidFill>
                  <a:srgbClr val="C00000"/>
                </a:solidFill>
              </a:rPr>
              <a:t>N</a:t>
            </a:r>
            <a:r>
              <a:rPr lang="en-US" sz="3000" baseline="-25000" dirty="0">
                <a:solidFill>
                  <a:srgbClr val="C00000"/>
                </a:solidFill>
              </a:rPr>
              <a:t>S</a:t>
            </a:r>
            <a:r>
              <a:rPr lang="en-US" sz="3000" dirty="0"/>
              <a:t>) determines how current and voltage are changed</a:t>
            </a:r>
          </a:p>
          <a:p>
            <a:r>
              <a:rPr lang="en-US" sz="3000" dirty="0"/>
              <a:t>Since most circuits are concerned with voltage, most transformer equations relate transformer input (primary) voltage (</a:t>
            </a:r>
            <a:r>
              <a:rPr lang="en-US" sz="3000" dirty="0">
                <a:solidFill>
                  <a:srgbClr val="C00000"/>
                </a:solidFill>
              </a:rPr>
              <a:t>E</a:t>
            </a:r>
            <a:r>
              <a:rPr lang="en-US" sz="3000" baseline="-25000" dirty="0">
                <a:solidFill>
                  <a:srgbClr val="C00000"/>
                </a:solidFill>
              </a:rPr>
              <a:t>P</a:t>
            </a:r>
            <a:r>
              <a:rPr lang="en-US" sz="3000" dirty="0"/>
              <a:t>) to output (secondary) voltage (</a:t>
            </a:r>
            <a:r>
              <a:rPr lang="en-US" sz="3000" dirty="0">
                <a:solidFill>
                  <a:srgbClr val="C00000"/>
                </a:solidFill>
              </a:rPr>
              <a:t>E</a:t>
            </a:r>
            <a:r>
              <a:rPr lang="en-US" sz="3000" baseline="-25000" dirty="0">
                <a:solidFill>
                  <a:srgbClr val="C00000"/>
                </a:solidFill>
              </a:rPr>
              <a:t>S</a:t>
            </a:r>
            <a:r>
              <a:rPr lang="en-US" sz="3000" dirty="0"/>
              <a:t>)</a:t>
            </a:r>
          </a:p>
          <a:p>
            <a:endParaRPr lang="en-US" dirty="0"/>
          </a:p>
        </p:txBody>
      </p:sp>
      <p:grpSp>
        <p:nvGrpSpPr>
          <p:cNvPr id="22" name="Group 21">
            <a:extLst>
              <a:ext uri="{FF2B5EF4-FFF2-40B4-BE49-F238E27FC236}">
                <a16:creationId xmlns:a16="http://schemas.microsoft.com/office/drawing/2014/main" id="{343A4B1E-44E9-5ECE-639F-180705F2514C}"/>
              </a:ext>
            </a:extLst>
          </p:cNvPr>
          <p:cNvGrpSpPr/>
          <p:nvPr/>
        </p:nvGrpSpPr>
        <p:grpSpPr>
          <a:xfrm>
            <a:off x="984617" y="5018312"/>
            <a:ext cx="6033206" cy="1043408"/>
            <a:chOff x="984617" y="5018312"/>
            <a:chExt cx="6033206" cy="1043408"/>
          </a:xfrm>
        </p:grpSpPr>
        <p:sp>
          <p:nvSpPr>
            <p:cNvPr id="6" name="TextBox 5">
              <a:extLst>
                <a:ext uri="{FF2B5EF4-FFF2-40B4-BE49-F238E27FC236}">
                  <a16:creationId xmlns:a16="http://schemas.microsoft.com/office/drawing/2014/main" id="{2DB12810-7153-B79A-5F9F-560BA3558232}"/>
                </a:ext>
              </a:extLst>
            </p:cNvPr>
            <p:cNvSpPr txBox="1"/>
            <p:nvPr/>
          </p:nvSpPr>
          <p:spPr>
            <a:xfrm>
              <a:off x="984617" y="5055767"/>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S</a:t>
              </a:r>
            </a:p>
          </p:txBody>
        </p:sp>
        <p:sp>
          <p:nvSpPr>
            <p:cNvPr id="14" name="TextBox 13">
              <a:extLst>
                <a:ext uri="{FF2B5EF4-FFF2-40B4-BE49-F238E27FC236}">
                  <a16:creationId xmlns:a16="http://schemas.microsoft.com/office/drawing/2014/main" id="{25698337-77CF-B74E-9FA4-F97A7E5CFEA9}"/>
                </a:ext>
              </a:extLst>
            </p:cNvPr>
            <p:cNvSpPr txBox="1"/>
            <p:nvPr/>
          </p:nvSpPr>
          <p:spPr>
            <a:xfrm>
              <a:off x="984617" y="5600055"/>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P</a:t>
              </a:r>
            </a:p>
          </p:txBody>
        </p:sp>
        <p:cxnSp>
          <p:nvCxnSpPr>
            <p:cNvPr id="16" name="Straight Connector 15">
              <a:extLst>
                <a:ext uri="{FF2B5EF4-FFF2-40B4-BE49-F238E27FC236}">
                  <a16:creationId xmlns:a16="http://schemas.microsoft.com/office/drawing/2014/main" id="{1C55D3DE-B9C8-4828-8BA4-C2F5AFD2DB2E}"/>
                </a:ext>
              </a:extLst>
            </p:cNvPr>
            <p:cNvCxnSpPr/>
            <p:nvPr/>
          </p:nvCxnSpPr>
          <p:spPr>
            <a:xfrm>
              <a:off x="995998" y="5579273"/>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C3DB5B3-923C-234C-7BEB-504CC97E2649}"/>
                </a:ext>
              </a:extLst>
            </p:cNvPr>
            <p:cNvSpPr txBox="1"/>
            <p:nvPr/>
          </p:nvSpPr>
          <p:spPr>
            <a:xfrm>
              <a:off x="1924640" y="5055767"/>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S</a:t>
              </a:r>
            </a:p>
          </p:txBody>
        </p:sp>
        <p:sp>
          <p:nvSpPr>
            <p:cNvPr id="20" name="TextBox 19">
              <a:extLst>
                <a:ext uri="{FF2B5EF4-FFF2-40B4-BE49-F238E27FC236}">
                  <a16:creationId xmlns:a16="http://schemas.microsoft.com/office/drawing/2014/main" id="{839A5961-A8BF-7613-49B5-B422E9DD3C60}"/>
                </a:ext>
              </a:extLst>
            </p:cNvPr>
            <p:cNvSpPr txBox="1"/>
            <p:nvPr/>
          </p:nvSpPr>
          <p:spPr>
            <a:xfrm>
              <a:off x="1924640" y="5600055"/>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P</a:t>
              </a:r>
            </a:p>
          </p:txBody>
        </p:sp>
        <p:cxnSp>
          <p:nvCxnSpPr>
            <p:cNvPr id="21" name="Straight Connector 20">
              <a:extLst>
                <a:ext uri="{FF2B5EF4-FFF2-40B4-BE49-F238E27FC236}">
                  <a16:creationId xmlns:a16="http://schemas.microsoft.com/office/drawing/2014/main" id="{C97FEEF2-9F5D-08B2-AA52-ED34AE909AAC}"/>
                </a:ext>
              </a:extLst>
            </p:cNvPr>
            <p:cNvCxnSpPr/>
            <p:nvPr/>
          </p:nvCxnSpPr>
          <p:spPr>
            <a:xfrm>
              <a:off x="1936021" y="5579273"/>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C6ADB00-6F88-2885-668C-309FB6C07644}"/>
                </a:ext>
              </a:extLst>
            </p:cNvPr>
            <p:cNvSpPr txBox="1"/>
            <p:nvPr/>
          </p:nvSpPr>
          <p:spPr>
            <a:xfrm>
              <a:off x="1501249" y="5307380"/>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23" name="TextBox 22">
              <a:extLst>
                <a:ext uri="{FF2B5EF4-FFF2-40B4-BE49-F238E27FC236}">
                  <a16:creationId xmlns:a16="http://schemas.microsoft.com/office/drawing/2014/main" id="{29167DF9-72C0-A784-442D-286CA632F80B}"/>
                </a:ext>
              </a:extLst>
            </p:cNvPr>
            <p:cNvSpPr txBox="1"/>
            <p:nvPr/>
          </p:nvSpPr>
          <p:spPr>
            <a:xfrm>
              <a:off x="6507192" y="5018312"/>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S</a:t>
              </a:r>
            </a:p>
          </p:txBody>
        </p:sp>
        <p:sp>
          <p:nvSpPr>
            <p:cNvPr id="24" name="TextBox 23">
              <a:extLst>
                <a:ext uri="{FF2B5EF4-FFF2-40B4-BE49-F238E27FC236}">
                  <a16:creationId xmlns:a16="http://schemas.microsoft.com/office/drawing/2014/main" id="{7E688AF4-451E-7DCF-797C-FB5874735138}"/>
                </a:ext>
              </a:extLst>
            </p:cNvPr>
            <p:cNvSpPr txBox="1"/>
            <p:nvPr/>
          </p:nvSpPr>
          <p:spPr>
            <a:xfrm>
              <a:off x="6507192" y="5562600"/>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P</a:t>
              </a:r>
            </a:p>
          </p:txBody>
        </p:sp>
        <p:cxnSp>
          <p:nvCxnSpPr>
            <p:cNvPr id="25" name="Straight Connector 24">
              <a:extLst>
                <a:ext uri="{FF2B5EF4-FFF2-40B4-BE49-F238E27FC236}">
                  <a16:creationId xmlns:a16="http://schemas.microsoft.com/office/drawing/2014/main" id="{2A887216-C0C7-5335-2B83-41CD6DEBC20B}"/>
                </a:ext>
              </a:extLst>
            </p:cNvPr>
            <p:cNvCxnSpPr/>
            <p:nvPr/>
          </p:nvCxnSpPr>
          <p:spPr>
            <a:xfrm>
              <a:off x="6518573" y="5541818"/>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A2FCF6-C7E2-9976-28E5-DB3B601DD028}"/>
                </a:ext>
              </a:extLst>
            </p:cNvPr>
            <p:cNvSpPr txBox="1"/>
            <p:nvPr/>
          </p:nvSpPr>
          <p:spPr>
            <a:xfrm>
              <a:off x="4516761" y="5307379"/>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S</a:t>
              </a:r>
            </a:p>
          </p:txBody>
        </p:sp>
        <p:sp>
          <p:nvSpPr>
            <p:cNvPr id="27" name="TextBox 26">
              <a:extLst>
                <a:ext uri="{FF2B5EF4-FFF2-40B4-BE49-F238E27FC236}">
                  <a16:creationId xmlns:a16="http://schemas.microsoft.com/office/drawing/2014/main" id="{1294E354-C496-D164-7F0E-8EC011D827F8}"/>
                </a:ext>
              </a:extLst>
            </p:cNvPr>
            <p:cNvSpPr txBox="1"/>
            <p:nvPr/>
          </p:nvSpPr>
          <p:spPr>
            <a:xfrm>
              <a:off x="4957708" y="5286599"/>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28" name="TextBox 27">
              <a:extLst>
                <a:ext uri="{FF2B5EF4-FFF2-40B4-BE49-F238E27FC236}">
                  <a16:creationId xmlns:a16="http://schemas.microsoft.com/office/drawing/2014/main" id="{C0C790D7-AEA6-9C8A-809E-6B29367B3DBC}"/>
                </a:ext>
              </a:extLst>
            </p:cNvPr>
            <p:cNvSpPr txBox="1"/>
            <p:nvPr/>
          </p:nvSpPr>
          <p:spPr>
            <a:xfrm>
              <a:off x="5381832" y="5307379"/>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P</a:t>
              </a:r>
            </a:p>
          </p:txBody>
        </p:sp>
        <p:sp>
          <p:nvSpPr>
            <p:cNvPr id="31" name="TextBox 30">
              <a:extLst>
                <a:ext uri="{FF2B5EF4-FFF2-40B4-BE49-F238E27FC236}">
                  <a16:creationId xmlns:a16="http://schemas.microsoft.com/office/drawing/2014/main" id="{1264809D-4349-91FB-8EEA-83BA228A2527}"/>
                </a:ext>
              </a:extLst>
            </p:cNvPr>
            <p:cNvSpPr txBox="1"/>
            <p:nvPr/>
          </p:nvSpPr>
          <p:spPr>
            <a:xfrm>
              <a:off x="5892463" y="5288197"/>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32" name="TextBox 31">
              <a:extLst>
                <a:ext uri="{FF2B5EF4-FFF2-40B4-BE49-F238E27FC236}">
                  <a16:creationId xmlns:a16="http://schemas.microsoft.com/office/drawing/2014/main" id="{F02F2E3F-4391-54BD-E319-1021A9A87BD4}"/>
                </a:ext>
              </a:extLst>
            </p:cNvPr>
            <p:cNvSpPr txBox="1"/>
            <p:nvPr/>
          </p:nvSpPr>
          <p:spPr>
            <a:xfrm>
              <a:off x="3345871" y="5249144"/>
              <a:ext cx="789549"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OR</a:t>
              </a:r>
            </a:p>
          </p:txBody>
        </p:sp>
      </p:grpSp>
      <p:pic>
        <p:nvPicPr>
          <p:cNvPr id="2" name="Picture 1">
            <a:extLst>
              <a:ext uri="{FF2B5EF4-FFF2-40B4-BE49-F238E27FC236}">
                <a16:creationId xmlns:a16="http://schemas.microsoft.com/office/drawing/2014/main" id="{E0883450-7227-E4B1-9602-5629482BD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Transformer “Math” Examples</a:t>
            </a:r>
          </a:p>
        </p:txBody>
      </p:sp>
      <p:sp>
        <p:nvSpPr>
          <p:cNvPr id="84994" name="TextBox 2"/>
          <p:cNvSpPr txBox="1">
            <a:spLocks noChangeArrowheads="1"/>
          </p:cNvSpPr>
          <p:nvPr/>
        </p:nvSpPr>
        <p:spPr bwMode="auto">
          <a:xfrm>
            <a:off x="609600" y="2362200"/>
            <a:ext cx="10820400" cy="830263"/>
          </a:xfrm>
          <a:prstGeom prst="rect">
            <a:avLst/>
          </a:prstGeom>
          <a:noFill/>
          <a:ln w="9525">
            <a:noFill/>
            <a:miter lim="800000"/>
            <a:headEnd/>
            <a:tailEnd/>
          </a:ln>
        </p:spPr>
        <p:txBody>
          <a:bodyPr>
            <a:spAutoFit/>
          </a:bodyPr>
          <a:lstStyle/>
          <a:p>
            <a:r>
              <a:rPr lang="en-US" sz="2400" dirty="0"/>
              <a:t>What is the voltage across a 1500-turn secondary winding if 120 V ac is</a:t>
            </a:r>
          </a:p>
          <a:p>
            <a:r>
              <a:rPr lang="en-US" sz="2400" dirty="0"/>
              <a:t>applied across the 500 turn primary winding?</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8B02729-36E3-F4C8-3089-2BE0F964EDD2}"/>
                  </a:ext>
                </a:extLst>
              </p:cNvPr>
              <p:cNvSpPr txBox="1"/>
              <p:nvPr/>
            </p:nvSpPr>
            <p:spPr>
              <a:xfrm>
                <a:off x="1219200" y="3683259"/>
                <a:ext cx="8973226" cy="8656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r>
                        <a:rPr lang="en-US" sz="2800" b="0" i="1" baseline="-25000"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𝐸𝑝</m:t>
                      </m:r>
                      <m:r>
                        <a:rPr lang="en-US" sz="2800" b="0" i="1" smtClean="0">
                          <a:latin typeface="Cambria Math" panose="02040503050406030204" pitchFamily="18" charset="0"/>
                        </a:rPr>
                        <m:t> ×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𝑁</m:t>
                          </m:r>
                          <m:r>
                            <a:rPr lang="en-US" sz="2800" b="0" i="1" baseline="-25000" smtClean="0">
                              <a:latin typeface="Cambria Math" panose="02040503050406030204" pitchFamily="18" charset="0"/>
                              <a:ea typeface="Cambria Math" panose="02040503050406030204" pitchFamily="18" charset="0"/>
                            </a:rPr>
                            <m:t>𝑠</m:t>
                          </m:r>
                        </m:num>
                        <m:den>
                          <m:r>
                            <a:rPr lang="en-US" sz="2800" b="0" i="1" smtClean="0">
                              <a:latin typeface="Cambria Math" panose="02040503050406030204" pitchFamily="18" charset="0"/>
                              <a:ea typeface="Cambria Math" panose="02040503050406030204" pitchFamily="18" charset="0"/>
                            </a:rPr>
                            <m:t>𝑁</m:t>
                          </m:r>
                          <m:r>
                            <a:rPr lang="en-US" sz="2800" b="0" i="1" baseline="-25000" smtClean="0">
                              <a:latin typeface="Cambria Math" panose="02040503050406030204" pitchFamily="18" charset="0"/>
                              <a:ea typeface="Cambria Math" panose="02040503050406030204" pitchFamily="18" charset="0"/>
                            </a:rPr>
                            <m:t>𝑝</m:t>
                          </m:r>
                        </m:den>
                      </m:f>
                      <m:r>
                        <a:rPr lang="en-US" sz="2800" b="0" i="1" smtClean="0">
                          <a:latin typeface="Cambria Math" panose="02040503050406030204" pitchFamily="18" charset="0"/>
                          <a:ea typeface="Cambria Math" panose="02040503050406030204" pitchFamily="18" charset="0"/>
                        </a:rPr>
                        <m:t> =  120 ×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1500</m:t>
                          </m:r>
                        </m:num>
                        <m:den>
                          <m:r>
                            <a:rPr lang="en-US" sz="2800" b="0" i="1" smtClean="0">
                              <a:latin typeface="Cambria Math" panose="02040503050406030204" pitchFamily="18" charset="0"/>
                              <a:ea typeface="Cambria Math" panose="02040503050406030204" pitchFamily="18" charset="0"/>
                            </a:rPr>
                            <m:t>500</m:t>
                          </m:r>
                        </m:den>
                      </m:f>
                      <m:r>
                        <a:rPr lang="en-US" sz="2800" b="0" i="1" smtClean="0">
                          <a:latin typeface="Cambria Math" panose="02040503050406030204" pitchFamily="18" charset="0"/>
                          <a:ea typeface="Cambria Math" panose="02040503050406030204" pitchFamily="18" charset="0"/>
                        </a:rPr>
                        <m:t>  =120 × 3 = 360 </m:t>
                      </m:r>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𝑎𝑐</m:t>
                      </m:r>
                    </m:oMath>
                  </m:oMathPara>
                </a14:m>
                <a:endParaRPr lang="en-US" sz="2800" dirty="0"/>
              </a:p>
            </p:txBody>
          </p:sp>
        </mc:Choice>
        <mc:Fallback xmlns="">
          <p:sp>
            <p:nvSpPr>
              <p:cNvPr id="3" name="TextBox 2">
                <a:extLst>
                  <a:ext uri="{FF2B5EF4-FFF2-40B4-BE49-F238E27FC236}">
                    <a16:creationId xmlns:a16="http://schemas.microsoft.com/office/drawing/2014/main" id="{38B02729-36E3-F4C8-3089-2BE0F964EDD2}"/>
                  </a:ext>
                </a:extLst>
              </p:cNvPr>
              <p:cNvSpPr txBox="1">
                <a:spLocks noRot="1" noChangeAspect="1" noMove="1" noResize="1" noEditPoints="1" noAdjustHandles="1" noChangeArrowheads="1" noChangeShapeType="1" noTextEdit="1"/>
              </p:cNvSpPr>
              <p:nvPr/>
            </p:nvSpPr>
            <p:spPr>
              <a:xfrm>
                <a:off x="1219200" y="3683259"/>
                <a:ext cx="8973226" cy="865622"/>
              </a:xfrm>
              <a:prstGeom prst="rect">
                <a:avLst/>
              </a:prstGeom>
              <a:blipFill>
                <a:blip r:embed="rId2"/>
                <a:stretch>
                  <a:fillRect b="-915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47192C7B-8F32-6BA0-3E75-E046AAA4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Transformer “Math” Examples (cont.)</a:t>
            </a:r>
          </a:p>
        </p:txBody>
      </p:sp>
      <p:sp>
        <p:nvSpPr>
          <p:cNvPr id="86018" name="TextBox 2"/>
          <p:cNvSpPr txBox="1">
            <a:spLocks noChangeArrowheads="1"/>
          </p:cNvSpPr>
          <p:nvPr/>
        </p:nvSpPr>
        <p:spPr bwMode="auto">
          <a:xfrm>
            <a:off x="497971" y="2347863"/>
            <a:ext cx="10820400" cy="830263"/>
          </a:xfrm>
          <a:prstGeom prst="rect">
            <a:avLst/>
          </a:prstGeom>
          <a:noFill/>
          <a:ln w="9525">
            <a:noFill/>
            <a:miter lim="800000"/>
            <a:headEnd/>
            <a:tailEnd/>
          </a:ln>
        </p:spPr>
        <p:txBody>
          <a:bodyPr>
            <a:spAutoFit/>
          </a:bodyPr>
          <a:lstStyle/>
          <a:p>
            <a:r>
              <a:rPr lang="en-US" sz="2400"/>
              <a:t>What would be the secondary-to-primary turns ratio to change 115V ac to 500V ac?</a:t>
            </a:r>
          </a:p>
        </p:txBody>
      </p:sp>
      <p:sp>
        <p:nvSpPr>
          <p:cNvPr id="13" name="TextBox 12"/>
          <p:cNvSpPr txBox="1">
            <a:spLocks noChangeArrowheads="1"/>
          </p:cNvSpPr>
          <p:nvPr/>
        </p:nvSpPr>
        <p:spPr bwMode="auto">
          <a:xfrm>
            <a:off x="2574925" y="3854450"/>
            <a:ext cx="2725738" cy="461963"/>
          </a:xfrm>
          <a:prstGeom prst="rect">
            <a:avLst/>
          </a:prstGeom>
          <a:noFill/>
          <a:ln w="9525">
            <a:noFill/>
            <a:miter lim="800000"/>
            <a:headEnd/>
            <a:tailEnd/>
          </a:ln>
        </p:spPr>
        <p:txBody>
          <a:bodyPr>
            <a:spAutoFit/>
          </a:bodyPr>
          <a:lstStyle/>
          <a:p>
            <a:r>
              <a:rPr lang="en-US" sz="2400">
                <a:latin typeface="Cambria Math" pitchFamily="18" charset="0"/>
              </a:rPr>
              <a:t>… is the same as …</a:t>
            </a:r>
          </a:p>
        </p:txBody>
      </p:sp>
      <p:grpSp>
        <p:nvGrpSpPr>
          <p:cNvPr id="27" name="Group 26"/>
          <p:cNvGrpSpPr>
            <a:grpSpLocks/>
          </p:cNvGrpSpPr>
          <p:nvPr/>
        </p:nvGrpSpPr>
        <p:grpSpPr bwMode="auto">
          <a:xfrm>
            <a:off x="3097213" y="5181600"/>
            <a:ext cx="1690687" cy="817563"/>
            <a:chOff x="914400" y="5334000"/>
            <a:chExt cx="1691537" cy="818237"/>
          </a:xfrm>
        </p:grpSpPr>
        <p:sp>
          <p:nvSpPr>
            <p:cNvPr id="86028" name="TextBox 27"/>
            <p:cNvSpPr txBox="1">
              <a:spLocks noChangeArrowheads="1"/>
            </p:cNvSpPr>
            <p:nvPr/>
          </p:nvSpPr>
          <p:spPr bwMode="auto">
            <a:xfrm>
              <a:off x="914400" y="5334000"/>
              <a:ext cx="65" cy="430887"/>
            </a:xfrm>
            <a:prstGeom prst="rect">
              <a:avLst/>
            </a:prstGeom>
            <a:noFill/>
            <a:ln w="9525">
              <a:noFill/>
              <a:miter lim="800000"/>
              <a:headEnd/>
              <a:tailEnd/>
            </a:ln>
          </p:spPr>
          <p:txBody>
            <a:bodyPr wrap="none" lIns="0" tIns="0" rIns="0" bIns="0">
              <a:spAutoFit/>
            </a:bodyPr>
            <a:lstStyle/>
            <a:p>
              <a:endParaRPr lang="en-US" sz="2800">
                <a:latin typeface="Times New Roman" pitchFamily="18" charset="0"/>
              </a:endParaRPr>
            </a:p>
          </p:txBody>
        </p:sp>
        <p:sp>
          <p:nvSpPr>
            <p:cNvPr id="29" name="TextBox 28"/>
            <p:cNvSpPr txBox="1">
              <a:spLocks noRot="1" noChangeAspect="1" noMove="1" noResize="1" noEditPoints="1" noAdjustHandles="1" noChangeArrowheads="1" noChangeShapeType="1" noTextEdit="1"/>
            </p:cNvSpPr>
            <p:nvPr/>
          </p:nvSpPr>
          <p:spPr>
            <a:xfrm>
              <a:off x="1919852" y="5334000"/>
              <a:ext cx="686085" cy="818237"/>
            </a:xfrm>
            <a:prstGeom prst="rect">
              <a:avLst/>
            </a:prstGeom>
            <a:blipFill>
              <a:blip r:embed="rId2"/>
              <a:stretch>
                <a:fillRect/>
              </a:stretch>
            </a:blipFill>
          </p:spPr>
          <p:txBody>
            <a:bodyPr/>
            <a:lstStyle/>
            <a:p>
              <a:pPr fontAlgn="auto">
                <a:spcBef>
                  <a:spcPts val="0"/>
                </a:spcBef>
                <a:spcAft>
                  <a:spcPts val="0"/>
                </a:spcAft>
                <a:defRPr/>
              </a:pPr>
              <a:r>
                <a:rPr lang="en-US">
                  <a:noFill/>
                  <a:latin typeface="+mn-lt"/>
                  <a:cs typeface="+mn-cs"/>
                </a:rPr>
                <a:t> </a:t>
              </a:r>
            </a:p>
          </p:txBody>
        </p:sp>
        <p:sp>
          <p:nvSpPr>
            <p:cNvPr id="86030" name="TextBox 29"/>
            <p:cNvSpPr txBox="1">
              <a:spLocks noChangeArrowheads="1"/>
            </p:cNvSpPr>
            <p:nvPr/>
          </p:nvSpPr>
          <p:spPr bwMode="auto">
            <a:xfrm>
              <a:off x="1471170" y="5474295"/>
              <a:ext cx="762000" cy="523220"/>
            </a:xfrm>
            <a:prstGeom prst="rect">
              <a:avLst/>
            </a:prstGeom>
            <a:noFill/>
            <a:ln w="9525">
              <a:noFill/>
              <a:miter lim="800000"/>
              <a:headEnd/>
              <a:tailEnd/>
            </a:ln>
          </p:spPr>
          <p:txBody>
            <a:bodyPr>
              <a:spAutoFit/>
            </a:bodyPr>
            <a:lstStyle/>
            <a:p>
              <a:r>
                <a:rPr lang="en-US" sz="2800">
                  <a:latin typeface="Cambria Math" pitchFamily="18" charset="0"/>
                </a:rPr>
                <a:t>=</a:t>
              </a:r>
            </a:p>
          </p:txBody>
        </p:sp>
      </p:grpSp>
      <p:grpSp>
        <p:nvGrpSpPr>
          <p:cNvPr id="31" name="Group 30"/>
          <p:cNvGrpSpPr>
            <a:grpSpLocks/>
          </p:cNvGrpSpPr>
          <p:nvPr/>
        </p:nvGrpSpPr>
        <p:grpSpPr bwMode="auto">
          <a:xfrm>
            <a:off x="4522788" y="5181600"/>
            <a:ext cx="1765300" cy="663575"/>
            <a:chOff x="914400" y="5334000"/>
            <a:chExt cx="1765275" cy="663515"/>
          </a:xfrm>
        </p:grpSpPr>
        <p:sp>
          <p:nvSpPr>
            <p:cNvPr id="86025" name="TextBox 31"/>
            <p:cNvSpPr txBox="1">
              <a:spLocks noChangeArrowheads="1"/>
            </p:cNvSpPr>
            <p:nvPr/>
          </p:nvSpPr>
          <p:spPr bwMode="auto">
            <a:xfrm>
              <a:off x="914400" y="5334000"/>
              <a:ext cx="65" cy="430887"/>
            </a:xfrm>
            <a:prstGeom prst="rect">
              <a:avLst/>
            </a:prstGeom>
            <a:noFill/>
            <a:ln w="9525">
              <a:noFill/>
              <a:miter lim="800000"/>
              <a:headEnd/>
              <a:tailEnd/>
            </a:ln>
          </p:spPr>
          <p:txBody>
            <a:bodyPr wrap="none" lIns="0" tIns="0" rIns="0" bIns="0">
              <a:spAutoFit/>
            </a:bodyPr>
            <a:lstStyle/>
            <a:p>
              <a:endParaRPr lang="en-US" sz="2800">
                <a:latin typeface="Times New Roman" pitchFamily="18" charset="0"/>
              </a:endParaRPr>
            </a:p>
          </p:txBody>
        </p:sp>
        <p:sp>
          <p:nvSpPr>
            <p:cNvPr id="33" name="TextBox 32"/>
            <p:cNvSpPr txBox="1">
              <a:spLocks noRot="1" noChangeAspect="1" noMove="1" noResize="1" noEditPoints="1" noAdjustHandles="1" noChangeArrowheads="1" noChangeShapeType="1" noTextEdit="1"/>
            </p:cNvSpPr>
            <p:nvPr/>
          </p:nvSpPr>
          <p:spPr>
            <a:xfrm>
              <a:off x="1919852" y="5522682"/>
              <a:ext cx="759823" cy="430887"/>
            </a:xfrm>
            <a:prstGeom prst="rect">
              <a:avLst/>
            </a:prstGeom>
            <a:blipFill>
              <a:blip r:embed="rId3"/>
              <a:stretch>
                <a:fillRect/>
              </a:stretch>
            </a:blipFill>
          </p:spPr>
          <p:txBody>
            <a:bodyPr/>
            <a:lstStyle/>
            <a:p>
              <a:pPr fontAlgn="auto">
                <a:spcBef>
                  <a:spcPts val="0"/>
                </a:spcBef>
                <a:spcAft>
                  <a:spcPts val="0"/>
                </a:spcAft>
                <a:defRPr/>
              </a:pPr>
              <a:r>
                <a:rPr lang="en-US">
                  <a:noFill/>
                  <a:latin typeface="+mn-lt"/>
                  <a:cs typeface="+mn-cs"/>
                </a:rPr>
                <a:t> </a:t>
              </a:r>
            </a:p>
          </p:txBody>
        </p:sp>
        <p:sp>
          <p:nvSpPr>
            <p:cNvPr id="86027" name="TextBox 33"/>
            <p:cNvSpPr txBox="1">
              <a:spLocks noChangeArrowheads="1"/>
            </p:cNvSpPr>
            <p:nvPr/>
          </p:nvSpPr>
          <p:spPr bwMode="auto">
            <a:xfrm>
              <a:off x="1471170" y="5474295"/>
              <a:ext cx="762000" cy="523220"/>
            </a:xfrm>
            <a:prstGeom prst="rect">
              <a:avLst/>
            </a:prstGeom>
            <a:noFill/>
            <a:ln w="9525">
              <a:noFill/>
              <a:miter lim="800000"/>
              <a:headEnd/>
              <a:tailEnd/>
            </a:ln>
          </p:spPr>
          <p:txBody>
            <a:bodyPr>
              <a:spAutoFit/>
            </a:bodyPr>
            <a:lstStyle/>
            <a:p>
              <a:r>
                <a:rPr lang="en-US" sz="2800">
                  <a:latin typeface="Cambria Math" pitchFamily="18" charset="0"/>
                </a:rPr>
                <a:t>=</a:t>
              </a:r>
            </a:p>
          </p:txBody>
        </p:sp>
      </p:grpSp>
      <p:sp>
        <p:nvSpPr>
          <p:cNvPr id="26" name="TextBox 25">
            <a:extLst>
              <a:ext uri="{FF2B5EF4-FFF2-40B4-BE49-F238E27FC236}">
                <a16:creationId xmlns:a16="http://schemas.microsoft.com/office/drawing/2014/main" id="{A99DF95F-39F8-1F4A-88D9-7C050F0312CE}"/>
              </a:ext>
            </a:extLst>
          </p:cNvPr>
          <p:cNvSpPr txBox="1"/>
          <p:nvPr/>
        </p:nvSpPr>
        <p:spPr>
          <a:xfrm>
            <a:off x="838200" y="3686350"/>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S</a:t>
            </a:r>
          </a:p>
        </p:txBody>
      </p:sp>
      <p:sp>
        <p:nvSpPr>
          <p:cNvPr id="28" name="TextBox 27">
            <a:extLst>
              <a:ext uri="{FF2B5EF4-FFF2-40B4-BE49-F238E27FC236}">
                <a16:creationId xmlns:a16="http://schemas.microsoft.com/office/drawing/2014/main" id="{9C4656BD-C35C-F004-DD4D-1D666D10A878}"/>
              </a:ext>
            </a:extLst>
          </p:cNvPr>
          <p:cNvSpPr txBox="1"/>
          <p:nvPr/>
        </p:nvSpPr>
        <p:spPr>
          <a:xfrm>
            <a:off x="838200" y="423063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P</a:t>
            </a:r>
          </a:p>
        </p:txBody>
      </p:sp>
      <p:cxnSp>
        <p:nvCxnSpPr>
          <p:cNvPr id="30" name="Straight Connector 29">
            <a:extLst>
              <a:ext uri="{FF2B5EF4-FFF2-40B4-BE49-F238E27FC236}">
                <a16:creationId xmlns:a16="http://schemas.microsoft.com/office/drawing/2014/main" id="{8EE1E0DA-3AE4-975F-0792-00BFFF207B16}"/>
              </a:ext>
            </a:extLst>
          </p:cNvPr>
          <p:cNvCxnSpPr/>
          <p:nvPr/>
        </p:nvCxnSpPr>
        <p:spPr>
          <a:xfrm>
            <a:off x="849581" y="4209856"/>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8CD50B1-3E9D-606B-0889-84D1D7C5A98E}"/>
              </a:ext>
            </a:extLst>
          </p:cNvPr>
          <p:cNvSpPr txBox="1"/>
          <p:nvPr/>
        </p:nvSpPr>
        <p:spPr>
          <a:xfrm>
            <a:off x="1778223" y="3686350"/>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S</a:t>
            </a:r>
          </a:p>
        </p:txBody>
      </p:sp>
      <p:sp>
        <p:nvSpPr>
          <p:cNvPr id="34" name="TextBox 33">
            <a:extLst>
              <a:ext uri="{FF2B5EF4-FFF2-40B4-BE49-F238E27FC236}">
                <a16:creationId xmlns:a16="http://schemas.microsoft.com/office/drawing/2014/main" id="{35C16758-B637-7EA0-F119-F8BA29ECE187}"/>
              </a:ext>
            </a:extLst>
          </p:cNvPr>
          <p:cNvSpPr txBox="1"/>
          <p:nvPr/>
        </p:nvSpPr>
        <p:spPr>
          <a:xfrm>
            <a:off x="1778223" y="423063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P</a:t>
            </a:r>
          </a:p>
        </p:txBody>
      </p:sp>
      <p:cxnSp>
        <p:nvCxnSpPr>
          <p:cNvPr id="35" name="Straight Connector 34">
            <a:extLst>
              <a:ext uri="{FF2B5EF4-FFF2-40B4-BE49-F238E27FC236}">
                <a16:creationId xmlns:a16="http://schemas.microsoft.com/office/drawing/2014/main" id="{33EDC74C-3E66-77D1-C342-271C93182F90}"/>
              </a:ext>
            </a:extLst>
          </p:cNvPr>
          <p:cNvCxnSpPr/>
          <p:nvPr/>
        </p:nvCxnSpPr>
        <p:spPr>
          <a:xfrm>
            <a:off x="1789604" y="4209856"/>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63ECE7F-7295-F9F2-70E9-A96E176FA4C8}"/>
              </a:ext>
            </a:extLst>
          </p:cNvPr>
          <p:cNvSpPr txBox="1"/>
          <p:nvPr/>
        </p:nvSpPr>
        <p:spPr>
          <a:xfrm>
            <a:off x="1354832" y="3937963"/>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37" name="TextBox 36">
            <a:extLst>
              <a:ext uri="{FF2B5EF4-FFF2-40B4-BE49-F238E27FC236}">
                <a16:creationId xmlns:a16="http://schemas.microsoft.com/office/drawing/2014/main" id="{DD2D8B62-0B7C-D70C-6B6E-0796F7A01CC3}"/>
              </a:ext>
            </a:extLst>
          </p:cNvPr>
          <p:cNvSpPr txBox="1"/>
          <p:nvPr/>
        </p:nvSpPr>
        <p:spPr>
          <a:xfrm>
            <a:off x="5680856" y="3626544"/>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S</a:t>
            </a:r>
          </a:p>
        </p:txBody>
      </p:sp>
      <p:sp>
        <p:nvSpPr>
          <p:cNvPr id="38" name="TextBox 37">
            <a:extLst>
              <a:ext uri="{FF2B5EF4-FFF2-40B4-BE49-F238E27FC236}">
                <a16:creationId xmlns:a16="http://schemas.microsoft.com/office/drawing/2014/main" id="{2FC93519-9A94-747E-0004-975F471103C3}"/>
              </a:ext>
            </a:extLst>
          </p:cNvPr>
          <p:cNvSpPr txBox="1"/>
          <p:nvPr/>
        </p:nvSpPr>
        <p:spPr>
          <a:xfrm>
            <a:off x="5680856" y="4170832"/>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P</a:t>
            </a:r>
          </a:p>
        </p:txBody>
      </p:sp>
      <p:cxnSp>
        <p:nvCxnSpPr>
          <p:cNvPr id="39" name="Straight Connector 38">
            <a:extLst>
              <a:ext uri="{FF2B5EF4-FFF2-40B4-BE49-F238E27FC236}">
                <a16:creationId xmlns:a16="http://schemas.microsoft.com/office/drawing/2014/main" id="{B64B9F0A-EB56-B318-5E6B-2C79601320E7}"/>
              </a:ext>
            </a:extLst>
          </p:cNvPr>
          <p:cNvCxnSpPr/>
          <p:nvPr/>
        </p:nvCxnSpPr>
        <p:spPr>
          <a:xfrm>
            <a:off x="5692237" y="415005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E15CA49-0DB6-B115-8A53-B185887B51D4}"/>
              </a:ext>
            </a:extLst>
          </p:cNvPr>
          <p:cNvSpPr txBox="1"/>
          <p:nvPr/>
        </p:nvSpPr>
        <p:spPr>
          <a:xfrm>
            <a:off x="6323513" y="388723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41" name="TextBox 40">
            <a:extLst>
              <a:ext uri="{FF2B5EF4-FFF2-40B4-BE49-F238E27FC236}">
                <a16:creationId xmlns:a16="http://schemas.microsoft.com/office/drawing/2014/main" id="{1E325188-8D54-EE5D-4AE2-E1899DC6A350}"/>
              </a:ext>
            </a:extLst>
          </p:cNvPr>
          <p:cNvSpPr txBox="1"/>
          <p:nvPr/>
        </p:nvSpPr>
        <p:spPr>
          <a:xfrm>
            <a:off x="7008220" y="361164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S</a:t>
            </a:r>
          </a:p>
        </p:txBody>
      </p:sp>
      <p:sp>
        <p:nvSpPr>
          <p:cNvPr id="42" name="TextBox 41">
            <a:extLst>
              <a:ext uri="{FF2B5EF4-FFF2-40B4-BE49-F238E27FC236}">
                <a16:creationId xmlns:a16="http://schemas.microsoft.com/office/drawing/2014/main" id="{833D41F9-D35C-3C7E-4A76-C5BF9225AB96}"/>
              </a:ext>
            </a:extLst>
          </p:cNvPr>
          <p:cNvSpPr txBox="1"/>
          <p:nvPr/>
        </p:nvSpPr>
        <p:spPr>
          <a:xfrm>
            <a:off x="7008220" y="4155936"/>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P</a:t>
            </a:r>
          </a:p>
        </p:txBody>
      </p:sp>
      <p:cxnSp>
        <p:nvCxnSpPr>
          <p:cNvPr id="43" name="Straight Connector 42">
            <a:extLst>
              <a:ext uri="{FF2B5EF4-FFF2-40B4-BE49-F238E27FC236}">
                <a16:creationId xmlns:a16="http://schemas.microsoft.com/office/drawing/2014/main" id="{1F9810AD-C42D-5DC5-C795-E0C6FFE782B0}"/>
              </a:ext>
            </a:extLst>
          </p:cNvPr>
          <p:cNvCxnSpPr/>
          <p:nvPr/>
        </p:nvCxnSpPr>
        <p:spPr>
          <a:xfrm>
            <a:off x="7019601" y="41351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1C48743-A636-FAC1-B115-7F1AA385E832}"/>
              </a:ext>
            </a:extLst>
          </p:cNvPr>
          <p:cNvSpPr txBox="1"/>
          <p:nvPr/>
        </p:nvSpPr>
        <p:spPr>
          <a:xfrm>
            <a:off x="1502758" y="5067844"/>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S</a:t>
            </a:r>
          </a:p>
        </p:txBody>
      </p:sp>
      <p:sp>
        <p:nvSpPr>
          <p:cNvPr id="45" name="TextBox 44">
            <a:extLst>
              <a:ext uri="{FF2B5EF4-FFF2-40B4-BE49-F238E27FC236}">
                <a16:creationId xmlns:a16="http://schemas.microsoft.com/office/drawing/2014/main" id="{9F4C4271-9208-C90A-2F45-FBDB2EEA6CCD}"/>
              </a:ext>
            </a:extLst>
          </p:cNvPr>
          <p:cNvSpPr txBox="1"/>
          <p:nvPr/>
        </p:nvSpPr>
        <p:spPr>
          <a:xfrm>
            <a:off x="1502758" y="5612132"/>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N</a:t>
            </a:r>
            <a:r>
              <a:rPr lang="en-US" sz="2400" baseline="-25000" dirty="0">
                <a:latin typeface="Cambria Math" panose="02040503050406030204" pitchFamily="18" charset="0"/>
                <a:ea typeface="Cambria Math" panose="02040503050406030204" pitchFamily="18" charset="0"/>
              </a:rPr>
              <a:t>P</a:t>
            </a:r>
          </a:p>
        </p:txBody>
      </p:sp>
      <p:cxnSp>
        <p:nvCxnSpPr>
          <p:cNvPr id="46" name="Straight Connector 45">
            <a:extLst>
              <a:ext uri="{FF2B5EF4-FFF2-40B4-BE49-F238E27FC236}">
                <a16:creationId xmlns:a16="http://schemas.microsoft.com/office/drawing/2014/main" id="{30BFB940-9F52-0E67-6565-9F0E667B39A4}"/>
              </a:ext>
            </a:extLst>
          </p:cNvPr>
          <p:cNvCxnSpPr/>
          <p:nvPr/>
        </p:nvCxnSpPr>
        <p:spPr>
          <a:xfrm>
            <a:off x="1514139" y="559135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1A875FE-3BA2-1891-E19C-AF5998505DD7}"/>
              </a:ext>
            </a:extLst>
          </p:cNvPr>
          <p:cNvSpPr txBox="1"/>
          <p:nvPr/>
        </p:nvSpPr>
        <p:spPr>
          <a:xfrm>
            <a:off x="2145415" y="532853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a:t>
            </a:r>
          </a:p>
        </p:txBody>
      </p:sp>
      <p:sp>
        <p:nvSpPr>
          <p:cNvPr id="48" name="TextBox 47">
            <a:extLst>
              <a:ext uri="{FF2B5EF4-FFF2-40B4-BE49-F238E27FC236}">
                <a16:creationId xmlns:a16="http://schemas.microsoft.com/office/drawing/2014/main" id="{CFB91793-AE29-7E83-4349-0A1E03D4C7C6}"/>
              </a:ext>
            </a:extLst>
          </p:cNvPr>
          <p:cNvSpPr txBox="1"/>
          <p:nvPr/>
        </p:nvSpPr>
        <p:spPr>
          <a:xfrm>
            <a:off x="2830122" y="5052948"/>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S</a:t>
            </a:r>
          </a:p>
        </p:txBody>
      </p:sp>
      <p:sp>
        <p:nvSpPr>
          <p:cNvPr id="49" name="TextBox 48">
            <a:extLst>
              <a:ext uri="{FF2B5EF4-FFF2-40B4-BE49-F238E27FC236}">
                <a16:creationId xmlns:a16="http://schemas.microsoft.com/office/drawing/2014/main" id="{08767D1B-0B35-A85F-57D5-A08B7E4ADC94}"/>
              </a:ext>
            </a:extLst>
          </p:cNvPr>
          <p:cNvSpPr txBox="1"/>
          <p:nvPr/>
        </p:nvSpPr>
        <p:spPr>
          <a:xfrm>
            <a:off x="2830122" y="5597236"/>
            <a:ext cx="510631"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P</a:t>
            </a:r>
          </a:p>
        </p:txBody>
      </p:sp>
      <p:cxnSp>
        <p:nvCxnSpPr>
          <p:cNvPr id="50" name="Straight Connector 49">
            <a:extLst>
              <a:ext uri="{FF2B5EF4-FFF2-40B4-BE49-F238E27FC236}">
                <a16:creationId xmlns:a16="http://schemas.microsoft.com/office/drawing/2014/main" id="{E1C3A944-4614-4280-0880-7DD6791F6E7E}"/>
              </a:ext>
            </a:extLst>
          </p:cNvPr>
          <p:cNvCxnSpPr/>
          <p:nvPr/>
        </p:nvCxnSpPr>
        <p:spPr>
          <a:xfrm>
            <a:off x="2841503" y="5576454"/>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3E0594D-2394-1D5C-C1ED-74DB2EE03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65823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par>
                                <p:cTn id="14" presetID="14"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ntr" presetSubtype="1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randombar(horizontal)">
                                      <p:cBhvr>
                                        <p:cTn id="28" dur="500"/>
                                        <p:tgtEl>
                                          <p:spTgt spid="3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par>
                                <p:cTn id="35" presetID="14" presetClass="entr" presetSubtype="1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randombar(horizontal)">
                                      <p:cBhvr>
                                        <p:cTn id="37" dur="500"/>
                                        <p:tgtEl>
                                          <p:spTgt spid="3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randombar(horizontal)">
                                      <p:cBhvr>
                                        <p:cTn id="40" dur="500"/>
                                        <p:tgtEl>
                                          <p:spTgt spid="4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randombar(horizontal)">
                                      <p:cBhvr>
                                        <p:cTn id="43" dur="500"/>
                                        <p:tgtEl>
                                          <p:spTgt spid="4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randombar(horizontal)">
                                      <p:cBhvr>
                                        <p:cTn id="46" dur="500"/>
                                        <p:tgtEl>
                                          <p:spTgt spid="42"/>
                                        </p:tgtEl>
                                      </p:cBhvr>
                                    </p:animEffect>
                                  </p:childTnLst>
                                </p:cTn>
                              </p:par>
                              <p:par>
                                <p:cTn id="47" presetID="14" presetClass="entr" presetSubtype="1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randombar(horizont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randombar(horizontal)">
                                      <p:cBhvr>
                                        <p:cTn id="57" dur="500"/>
                                        <p:tgtEl>
                                          <p:spTgt spid="31"/>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500"/>
                                        <p:tgtEl>
                                          <p:spTgt spid="4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randombar(horizontal)">
                                      <p:cBhvr>
                                        <p:cTn id="63" dur="500"/>
                                        <p:tgtEl>
                                          <p:spTgt spid="45"/>
                                        </p:tgtEl>
                                      </p:cBhvr>
                                    </p:animEffect>
                                  </p:childTnLst>
                                </p:cTn>
                              </p:par>
                              <p:par>
                                <p:cTn id="64" presetID="14" presetClass="entr" presetSubtype="10" fill="hold"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randombar(horizontal)">
                                      <p:cBhvr>
                                        <p:cTn id="66" dur="500"/>
                                        <p:tgtEl>
                                          <p:spTgt spid="46"/>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randombar(horizontal)">
                                      <p:cBhvr>
                                        <p:cTn id="69" dur="500"/>
                                        <p:tgtEl>
                                          <p:spTgt spid="47"/>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randombar(horizontal)">
                                      <p:cBhvr>
                                        <p:cTn id="72" dur="500"/>
                                        <p:tgtEl>
                                          <p:spTgt spid="48"/>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randombar(horizontal)">
                                      <p:cBhvr>
                                        <p:cTn id="75" dur="500"/>
                                        <p:tgtEl>
                                          <p:spTgt spid="49"/>
                                        </p:tgtEl>
                                      </p:cBhvr>
                                    </p:animEffect>
                                  </p:childTnLst>
                                </p:cTn>
                              </p:par>
                              <p:par>
                                <p:cTn id="76" presetID="14" presetClass="entr" presetSubtype="10" fill="hold"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randombar(horizontal)">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8" grpId="0"/>
      <p:bldP spid="32" grpId="0"/>
      <p:bldP spid="34" grpId="0"/>
      <p:bldP spid="36" grpId="0"/>
      <p:bldP spid="37" grpId="0"/>
      <p:bldP spid="38" grpId="0"/>
      <p:bldP spid="40" grpId="0"/>
      <p:bldP spid="41" grpId="0"/>
      <p:bldP spid="42" grpId="0"/>
      <p:bldP spid="44" grpId="0"/>
      <p:bldP spid="45"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Power Calculation Examples (cont.)</a:t>
            </a:r>
          </a:p>
        </p:txBody>
      </p:sp>
      <p:sp>
        <p:nvSpPr>
          <p:cNvPr id="3" name="TextBox 2"/>
          <p:cNvSpPr txBox="1">
            <a:spLocks noChangeArrowheads="1"/>
          </p:cNvSpPr>
          <p:nvPr/>
        </p:nvSpPr>
        <p:spPr bwMode="auto">
          <a:xfrm>
            <a:off x="381000" y="2154238"/>
            <a:ext cx="11125200" cy="830262"/>
          </a:xfrm>
          <a:prstGeom prst="rect">
            <a:avLst/>
          </a:prstGeom>
          <a:noFill/>
          <a:ln w="9525">
            <a:noFill/>
            <a:miter lim="800000"/>
            <a:headEnd/>
            <a:tailEnd/>
          </a:ln>
        </p:spPr>
        <p:txBody>
          <a:bodyPr>
            <a:spAutoFit/>
          </a:bodyPr>
          <a:lstStyle/>
          <a:p>
            <a:r>
              <a:rPr lang="en-US" sz="2400" dirty="0">
                <a:solidFill>
                  <a:srgbClr val="C00000"/>
                </a:solidFill>
              </a:rPr>
              <a:t>To find out how many watts of electrical power are used by a 12 V dc light bulb that draws 0.2 A …</a:t>
            </a:r>
          </a:p>
        </p:txBody>
      </p:sp>
      <p:sp>
        <p:nvSpPr>
          <p:cNvPr id="20484" name="TextBox 4"/>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82F2ADBE-EF73-45DC-BB20-CF47B81C8ECB}" type="slidenum">
              <a:rPr lang="en-US" sz="1600">
                <a:solidFill>
                  <a:schemeClr val="bg1"/>
                </a:solidFill>
              </a:rPr>
              <a:pPr algn="r"/>
              <a:t>8</a:t>
            </a:fld>
            <a:endParaRPr lang="en-US" sz="1600">
              <a:solidFill>
                <a:schemeClr val="bg1"/>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791185-BD5E-8F13-AE1E-4A03BE49835D}"/>
                  </a:ext>
                </a:extLst>
              </p:cNvPr>
              <p:cNvSpPr txBox="1"/>
              <p:nvPr/>
            </p:nvSpPr>
            <p:spPr>
              <a:xfrm>
                <a:off x="2209800" y="3429000"/>
                <a:ext cx="627524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𝑃</m:t>
                      </m:r>
                      <m:r>
                        <a:rPr lang="en-US" sz="3600" b="0" i="1" smtClean="0">
                          <a:latin typeface="Cambria Math" panose="02040503050406030204" pitchFamily="18" charset="0"/>
                        </a:rPr>
                        <m:t>=</m:t>
                      </m:r>
                      <m:r>
                        <a:rPr lang="en-US" sz="3600" b="0" i="1" smtClean="0">
                          <a:latin typeface="Cambria Math" panose="02040503050406030204" pitchFamily="18" charset="0"/>
                        </a:rPr>
                        <m:t>𝐸</m:t>
                      </m:r>
                      <m:r>
                        <a:rPr lang="en-US" sz="3600" b="0" i="1" smtClean="0">
                          <a:latin typeface="Cambria Math" panose="02040503050406030204" pitchFamily="18" charset="0"/>
                        </a:rPr>
                        <m:t> × </m:t>
                      </m:r>
                      <m:r>
                        <a:rPr lang="en-US" sz="3600" b="0" i="1" smtClean="0">
                          <a:latin typeface="Cambria Math" panose="02040503050406030204" pitchFamily="18" charset="0"/>
                          <a:ea typeface="Cambria Math" panose="02040503050406030204" pitchFamily="18" charset="0"/>
                        </a:rPr>
                        <m:t>𝐼</m:t>
                      </m:r>
                      <m:r>
                        <a:rPr lang="en-US" sz="3600" b="0" i="1" smtClean="0">
                          <a:latin typeface="Cambria Math" panose="02040503050406030204" pitchFamily="18" charset="0"/>
                          <a:ea typeface="Cambria Math" panose="02040503050406030204" pitchFamily="18" charset="0"/>
                        </a:rPr>
                        <m:t>=12×0.2=2.4 </m:t>
                      </m:r>
                      <m:r>
                        <a:rPr lang="en-US" sz="3600" b="0" i="1" smtClean="0">
                          <a:latin typeface="Cambria Math" panose="02040503050406030204" pitchFamily="18" charset="0"/>
                          <a:ea typeface="Cambria Math" panose="02040503050406030204" pitchFamily="18" charset="0"/>
                        </a:rPr>
                        <m:t>𝑊</m:t>
                      </m:r>
                    </m:oMath>
                  </m:oMathPara>
                </a14:m>
                <a:endParaRPr lang="en-US" sz="3600" dirty="0"/>
              </a:p>
            </p:txBody>
          </p:sp>
        </mc:Choice>
        <mc:Fallback xmlns="">
          <p:sp>
            <p:nvSpPr>
              <p:cNvPr id="4" name="TextBox 3">
                <a:extLst>
                  <a:ext uri="{FF2B5EF4-FFF2-40B4-BE49-F238E27FC236}">
                    <a16:creationId xmlns:a16="http://schemas.microsoft.com/office/drawing/2014/main" id="{D3791185-BD5E-8F13-AE1E-4A03BE49835D}"/>
                  </a:ext>
                </a:extLst>
              </p:cNvPr>
              <p:cNvSpPr txBox="1">
                <a:spLocks noRot="1" noChangeAspect="1" noMove="1" noResize="1" noEditPoints="1" noAdjustHandles="1" noChangeArrowheads="1" noChangeShapeType="1" noTextEdit="1"/>
              </p:cNvSpPr>
              <p:nvPr/>
            </p:nvSpPr>
            <p:spPr>
              <a:xfrm>
                <a:off x="2209800" y="3429000"/>
                <a:ext cx="6275243" cy="553998"/>
              </a:xfrm>
              <a:prstGeom prst="rect">
                <a:avLst/>
              </a:prstGeom>
              <a:blipFill>
                <a:blip r:embed="rId2"/>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15D55407-C788-AA59-C1C0-ABB480F0B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90531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Transformer “Math” Examples (cont.)</a:t>
            </a:r>
          </a:p>
        </p:txBody>
      </p:sp>
      <p:sp>
        <p:nvSpPr>
          <p:cNvPr id="86018" name="TextBox 2"/>
          <p:cNvSpPr txBox="1">
            <a:spLocks noChangeArrowheads="1"/>
          </p:cNvSpPr>
          <p:nvPr/>
        </p:nvSpPr>
        <p:spPr bwMode="auto">
          <a:xfrm>
            <a:off x="497971" y="2347863"/>
            <a:ext cx="10820400" cy="1200329"/>
          </a:xfrm>
          <a:prstGeom prst="rect">
            <a:avLst/>
          </a:prstGeom>
          <a:noFill/>
          <a:ln w="9525">
            <a:noFill/>
            <a:miter lim="800000"/>
            <a:headEnd/>
            <a:tailEnd/>
          </a:ln>
        </p:spPr>
        <p:txBody>
          <a:bodyPr>
            <a:spAutoFit/>
          </a:bodyPr>
          <a:lstStyle/>
          <a:p>
            <a:r>
              <a:rPr lang="en-US" sz="2400" dirty="0">
                <a:solidFill>
                  <a:srgbClr val="23408E"/>
                </a:solidFill>
              </a:rPr>
              <a:t>What happens if a signal is applied to the secondary winding of a 4:1</a:t>
            </a:r>
          </a:p>
          <a:p>
            <a:r>
              <a:rPr lang="en-US" sz="2400" dirty="0">
                <a:solidFill>
                  <a:srgbClr val="23408E"/>
                </a:solidFill>
              </a:rPr>
              <a:t>transformer instead of the primary?</a:t>
            </a:r>
          </a:p>
          <a:p>
            <a:endParaRPr lang="en-US" sz="2400" dirty="0">
              <a:solidFill>
                <a:srgbClr val="23408E"/>
              </a:solidFill>
            </a:endParaRPr>
          </a:p>
        </p:txBody>
      </p:sp>
      <p:sp>
        <p:nvSpPr>
          <p:cNvPr id="2" name="TextBox 2">
            <a:extLst>
              <a:ext uri="{FF2B5EF4-FFF2-40B4-BE49-F238E27FC236}">
                <a16:creationId xmlns:a16="http://schemas.microsoft.com/office/drawing/2014/main" id="{16C4809B-F99F-3A68-07AF-E2F7F3699B14}"/>
              </a:ext>
            </a:extLst>
          </p:cNvPr>
          <p:cNvSpPr txBox="1">
            <a:spLocks noChangeArrowheads="1"/>
          </p:cNvSpPr>
          <p:nvPr/>
        </p:nvSpPr>
        <p:spPr bwMode="auto">
          <a:xfrm>
            <a:off x="497971" y="3660957"/>
            <a:ext cx="10820400" cy="2308324"/>
          </a:xfrm>
          <a:prstGeom prst="rect">
            <a:avLst/>
          </a:prstGeom>
          <a:noFill/>
          <a:ln w="9525">
            <a:noFill/>
            <a:miter lim="800000"/>
            <a:headEnd/>
            <a:tailEnd/>
          </a:ln>
        </p:spPr>
        <p:txBody>
          <a:bodyPr>
            <a:spAutoFit/>
          </a:bodyPr>
          <a:lstStyle/>
          <a:p>
            <a:r>
              <a:rPr lang="en-US" sz="2400" dirty="0"/>
              <a:t>In the previous formula, reverse E</a:t>
            </a:r>
            <a:r>
              <a:rPr lang="en-US" sz="2400" baseline="-25000" dirty="0"/>
              <a:t>P</a:t>
            </a:r>
            <a:r>
              <a:rPr lang="en-US" sz="2400" dirty="0"/>
              <a:t> and E</a:t>
            </a:r>
            <a:r>
              <a:rPr lang="en-US" sz="2400" baseline="-25000" dirty="0"/>
              <a:t>S</a:t>
            </a:r>
            <a:r>
              <a:rPr lang="en-US" sz="2400" dirty="0"/>
              <a:t>. </a:t>
            </a:r>
          </a:p>
          <a:p>
            <a:endParaRPr lang="en-US" sz="2400" dirty="0"/>
          </a:p>
          <a:p>
            <a:r>
              <a:rPr lang="en-US" sz="2400" dirty="0"/>
              <a:t>A 4:1 transformer has 4 times the number of turns in the primary than secondary. Applying the signal to the secondary will increase the voltage proportionally … 4 times the input voltage.</a:t>
            </a:r>
          </a:p>
          <a:p>
            <a:endParaRPr lang="en-US" sz="2400" dirty="0"/>
          </a:p>
        </p:txBody>
      </p:sp>
      <p:pic>
        <p:nvPicPr>
          <p:cNvPr id="3" name="Picture 2">
            <a:extLst>
              <a:ext uri="{FF2B5EF4-FFF2-40B4-BE49-F238E27FC236}">
                <a16:creationId xmlns:a16="http://schemas.microsoft.com/office/drawing/2014/main" id="{F7786B79-7B0D-9C05-AC90-947620A2B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5094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D38E39A8-D15D-E92C-09FE-16F65B3B7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causes a voltage to appear across the secondary winding of a transformer when an AC voltage source is connected across its primary winding?</a:t>
            </a:r>
          </a:p>
        </p:txBody>
      </p:sp>
      <p:sp>
        <p:nvSpPr>
          <p:cNvPr id="8806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Capacitive coupling</a:t>
            </a:r>
          </a:p>
          <a:p>
            <a:pPr marL="457200" indent="-457200">
              <a:buFont typeface="Times New Roman" pitchFamily="18" charset="0"/>
              <a:buAutoNum type="alphaUcPeriod"/>
            </a:pPr>
            <a:r>
              <a:rPr lang="pt-BR">
                <a:latin typeface="Calibri" pitchFamily="34" charset="0"/>
              </a:rPr>
              <a:t>Displacement current coupling</a:t>
            </a:r>
          </a:p>
          <a:p>
            <a:pPr marL="457200" indent="-457200">
              <a:buFont typeface="Times New Roman" pitchFamily="18" charset="0"/>
              <a:buAutoNum type="alphaUcPeriod"/>
            </a:pPr>
            <a:r>
              <a:rPr lang="pt-BR">
                <a:latin typeface="Calibri" pitchFamily="34" charset="0"/>
              </a:rPr>
              <a:t>Mutual inductance</a:t>
            </a:r>
          </a:p>
          <a:p>
            <a:pPr marL="457200" indent="-457200">
              <a:buFont typeface="Times New Roman" pitchFamily="18" charset="0"/>
              <a:buAutoNum type="alphaUcPeriod"/>
            </a:pPr>
            <a:r>
              <a:rPr lang="pt-BR">
                <a:latin typeface="Calibri" pitchFamily="34" charset="0"/>
              </a:rPr>
              <a:t>Mutual capacitance</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G5C01 (C) Page 4-15</a:t>
            </a:r>
            <a:endParaRPr lang="en-US" sz="1600" b="1" dirty="0">
              <a:solidFill>
                <a:srgbClr val="23408E"/>
              </a:solidFill>
            </a:endParaRPr>
          </a:p>
        </p:txBody>
      </p:sp>
      <p:sp>
        <p:nvSpPr>
          <p:cNvPr id="2" name="TextBox 1">
            <a:extLst>
              <a:ext uri="{FF2B5EF4-FFF2-40B4-BE49-F238E27FC236}">
                <a16:creationId xmlns:a16="http://schemas.microsoft.com/office/drawing/2014/main" id="{DE2B12CF-DF56-950E-CF53-13BDD24B4E5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82</a:t>
            </a:fld>
            <a:endParaRPr lang="en-US" sz="1200" b="1" dirty="0">
              <a:solidFill>
                <a:srgbClr val="23408E"/>
              </a:solidFill>
            </a:endParaRPr>
          </a:p>
        </p:txBody>
      </p:sp>
      <p:pic>
        <p:nvPicPr>
          <p:cNvPr id="3" name="Picture 2">
            <a:extLst>
              <a:ext uri="{FF2B5EF4-FFF2-40B4-BE49-F238E27FC236}">
                <a16:creationId xmlns:a16="http://schemas.microsoft.com/office/drawing/2014/main" id="{801D6AB1-2732-A5A9-0735-C78FB320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bwMode="auto">
          <a:xfrm>
            <a:off x="609600" y="14478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output voltage if an input signal is applied to the secondary winding of a 4:1 voltage step-down transformer instead of the primary winding?</a:t>
            </a:r>
          </a:p>
        </p:txBody>
      </p:sp>
      <p:sp>
        <p:nvSpPr>
          <p:cNvPr id="8909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input voltage is multiplied by 4</a:t>
            </a:r>
          </a:p>
          <a:p>
            <a:pPr marL="457200" indent="-457200">
              <a:buFont typeface="Times New Roman" pitchFamily="18" charset="0"/>
              <a:buAutoNum type="alphaUcPeriod"/>
            </a:pPr>
            <a:r>
              <a:rPr lang="en-US" dirty="0">
                <a:latin typeface="Calibri" pitchFamily="34" charset="0"/>
              </a:rPr>
              <a:t>The input voltage is divided by 4</a:t>
            </a:r>
          </a:p>
          <a:p>
            <a:pPr marL="457200" indent="-457200">
              <a:buFont typeface="Times New Roman" pitchFamily="18" charset="0"/>
              <a:buAutoNum type="alphaUcPeriod"/>
            </a:pPr>
            <a:r>
              <a:rPr lang="en-US" dirty="0">
                <a:latin typeface="Calibri" pitchFamily="34" charset="0"/>
              </a:rPr>
              <a:t>Additional resistance must be added in series with the primary to prevent overload</a:t>
            </a:r>
          </a:p>
          <a:p>
            <a:pPr marL="457200" indent="-457200">
              <a:buFont typeface="Times New Roman" pitchFamily="18" charset="0"/>
              <a:buAutoNum type="alphaUcPeriod"/>
            </a:pPr>
            <a:r>
              <a:rPr lang="en-US" dirty="0">
                <a:latin typeface="Calibri" pitchFamily="34" charset="0"/>
              </a:rPr>
              <a:t>Additional resistance must be added in parallel with the secondary to prevent overload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G5C02 (A) Page 4-15</a:t>
            </a:r>
            <a:endParaRPr lang="en-US" sz="1600" b="1" dirty="0">
              <a:solidFill>
                <a:srgbClr val="23408E"/>
              </a:solidFill>
            </a:endParaRPr>
          </a:p>
        </p:txBody>
      </p:sp>
      <p:sp>
        <p:nvSpPr>
          <p:cNvPr id="2" name="TextBox 1">
            <a:extLst>
              <a:ext uri="{FF2B5EF4-FFF2-40B4-BE49-F238E27FC236}">
                <a16:creationId xmlns:a16="http://schemas.microsoft.com/office/drawing/2014/main" id="{62B192AF-8CA2-061A-23ED-CA67127EDC2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83</a:t>
            </a:fld>
            <a:endParaRPr lang="en-US" sz="1200" b="1" dirty="0">
              <a:solidFill>
                <a:srgbClr val="23408E"/>
              </a:solidFill>
            </a:endParaRPr>
          </a:p>
        </p:txBody>
      </p:sp>
      <p:pic>
        <p:nvPicPr>
          <p:cNvPr id="3" name="Picture 2">
            <a:extLst>
              <a:ext uri="{FF2B5EF4-FFF2-40B4-BE49-F238E27FC236}">
                <a16:creationId xmlns:a16="http://schemas.microsoft.com/office/drawing/2014/main" id="{82AF8618-FF51-7BF5-7878-19970B2BA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Why is the primary winding wire of a voltage step-up transformer usually a larger size than that of the secondary winding?</a:t>
            </a:r>
          </a:p>
        </p:txBody>
      </p:sp>
      <p:sp>
        <p:nvSpPr>
          <p:cNvPr id="9011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To improve the coupling between the primary and secondary</a:t>
            </a:r>
          </a:p>
          <a:p>
            <a:pPr marL="457200" indent="-457200">
              <a:buFont typeface="Times New Roman" pitchFamily="18" charset="0"/>
              <a:buAutoNum type="alphaUcPeriod"/>
            </a:pPr>
            <a:r>
              <a:rPr lang="en-US" dirty="0">
                <a:latin typeface="Calibri" pitchFamily="34" charset="0"/>
              </a:rPr>
              <a:t>To accommodate the higher current of the primary</a:t>
            </a:r>
          </a:p>
          <a:p>
            <a:pPr marL="457200" indent="-457200">
              <a:buFont typeface="Times New Roman" pitchFamily="18" charset="0"/>
              <a:buAutoNum type="alphaUcPeriod"/>
            </a:pPr>
            <a:r>
              <a:rPr lang="en-US" dirty="0">
                <a:latin typeface="Calibri" pitchFamily="34" charset="0"/>
              </a:rPr>
              <a:t>To prevent parasitic oscillations due to resistive losses in the primary</a:t>
            </a:r>
          </a:p>
          <a:p>
            <a:pPr marL="457200" indent="-457200">
              <a:buFont typeface="Times New Roman" pitchFamily="18" charset="0"/>
              <a:buAutoNum type="alphaUcPeriod"/>
            </a:pPr>
            <a:r>
              <a:rPr lang="en-US" dirty="0">
                <a:latin typeface="Calibri" pitchFamily="34" charset="0"/>
              </a:rPr>
              <a:t>To ensure that the volume of the primary winding is equal to the volume of the secondary winding</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G5C05 (B) Page 4-15</a:t>
            </a:r>
            <a:endParaRPr lang="en-US" sz="1600" b="1" dirty="0">
              <a:solidFill>
                <a:srgbClr val="23408E"/>
              </a:solidFill>
            </a:endParaRPr>
          </a:p>
        </p:txBody>
      </p:sp>
      <p:sp>
        <p:nvSpPr>
          <p:cNvPr id="2" name="TextBox 1">
            <a:extLst>
              <a:ext uri="{FF2B5EF4-FFF2-40B4-BE49-F238E27FC236}">
                <a16:creationId xmlns:a16="http://schemas.microsoft.com/office/drawing/2014/main" id="{4FD49A4A-CDBD-8823-D61A-7DC39CA9499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84</a:t>
            </a:fld>
            <a:endParaRPr lang="en-US" sz="1200" b="1" dirty="0">
              <a:solidFill>
                <a:srgbClr val="23408E"/>
              </a:solidFill>
            </a:endParaRPr>
          </a:p>
        </p:txBody>
      </p:sp>
      <p:pic>
        <p:nvPicPr>
          <p:cNvPr id="3" name="Picture 2">
            <a:extLst>
              <a:ext uri="{FF2B5EF4-FFF2-40B4-BE49-F238E27FC236}">
                <a16:creationId xmlns:a16="http://schemas.microsoft.com/office/drawing/2014/main" id="{7D6BF02E-8DAD-651A-D3D9-F875EFBFC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voltage output of a transformer with a 500-turn primary and a 1500-turn secondary when 120 VAC is applied to the primary?</a:t>
            </a:r>
          </a:p>
        </p:txBody>
      </p:sp>
      <p:sp>
        <p:nvSpPr>
          <p:cNvPr id="911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360 volts</a:t>
            </a:r>
          </a:p>
          <a:p>
            <a:pPr marL="457200" indent="-457200">
              <a:buFont typeface="Times New Roman" pitchFamily="18" charset="0"/>
              <a:buAutoNum type="alphaUcPeriod"/>
            </a:pPr>
            <a:r>
              <a:rPr lang="en-US" dirty="0">
                <a:latin typeface="Calibri" pitchFamily="34" charset="0"/>
              </a:rPr>
              <a:t>120 volts</a:t>
            </a:r>
          </a:p>
          <a:p>
            <a:pPr marL="457200" indent="-457200">
              <a:buFont typeface="Times New Roman" pitchFamily="18" charset="0"/>
              <a:buAutoNum type="alphaUcPeriod"/>
            </a:pPr>
            <a:r>
              <a:rPr lang="en-US" dirty="0">
                <a:latin typeface="Calibri" pitchFamily="34" charset="0"/>
              </a:rPr>
              <a:t>40 volts</a:t>
            </a:r>
          </a:p>
          <a:p>
            <a:pPr marL="457200" indent="-457200">
              <a:buFont typeface="Times New Roman" pitchFamily="18" charset="0"/>
              <a:buAutoNum type="alphaUcPeriod"/>
            </a:pPr>
            <a:r>
              <a:rPr lang="en-US" dirty="0">
                <a:latin typeface="Calibri" pitchFamily="34" charset="0"/>
              </a:rPr>
              <a:t>25.5 volts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G5C06 (A) Page 4-15</a:t>
            </a:r>
            <a:endParaRPr lang="en-US" sz="1600" b="1" dirty="0">
              <a:solidFill>
                <a:srgbClr val="23408E"/>
              </a:solidFill>
            </a:endParaRPr>
          </a:p>
        </p:txBody>
      </p:sp>
      <p:sp>
        <p:nvSpPr>
          <p:cNvPr id="2" name="TextBox 1">
            <a:extLst>
              <a:ext uri="{FF2B5EF4-FFF2-40B4-BE49-F238E27FC236}">
                <a16:creationId xmlns:a16="http://schemas.microsoft.com/office/drawing/2014/main" id="{D92533AD-F993-C180-B516-3752EAFB6331}"/>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85</a:t>
            </a:fld>
            <a:endParaRPr lang="en-US" sz="1200" b="1" dirty="0">
              <a:solidFill>
                <a:srgbClr val="23408E"/>
              </a:solidFill>
            </a:endParaRPr>
          </a:p>
        </p:txBody>
      </p:sp>
      <p:pic>
        <p:nvPicPr>
          <p:cNvPr id="3" name="Picture 2">
            <a:extLst>
              <a:ext uri="{FF2B5EF4-FFF2-40B4-BE49-F238E27FC236}">
                <a16:creationId xmlns:a16="http://schemas.microsoft.com/office/drawing/2014/main" id="{EAA6850B-C5B5-DBC4-0927-9CB893520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bwMode="auto">
          <a:xfrm>
            <a:off x="485273" y="770021"/>
            <a:ext cx="10972800" cy="6096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a:t>Components in Series and Parallel Circuits</a:t>
            </a:r>
          </a:p>
        </p:txBody>
      </p:sp>
      <p:pic>
        <p:nvPicPr>
          <p:cNvPr id="92162" name="Picture 4"/>
          <p:cNvPicPr>
            <a:picLocks noChangeAspect="1"/>
          </p:cNvPicPr>
          <p:nvPr/>
        </p:nvPicPr>
        <p:blipFill>
          <a:blip r:embed="rId2"/>
          <a:srcRect/>
          <a:stretch>
            <a:fillRect/>
          </a:stretch>
        </p:blipFill>
        <p:spPr bwMode="auto">
          <a:xfrm>
            <a:off x="704348" y="1616159"/>
            <a:ext cx="10244138" cy="4411662"/>
          </a:xfrm>
          <a:prstGeom prst="rect">
            <a:avLst/>
          </a:prstGeom>
          <a:noFill/>
          <a:ln w="12700">
            <a:solidFill>
              <a:schemeClr val="tx1"/>
            </a:solidFill>
            <a:miter lim="800000"/>
            <a:headEnd/>
            <a:tailEnd/>
          </a:ln>
        </p:spPr>
      </p:pic>
      <p:pic>
        <p:nvPicPr>
          <p:cNvPr id="2" name="Picture 1">
            <a:extLst>
              <a:ext uri="{FF2B5EF4-FFF2-40B4-BE49-F238E27FC236}">
                <a16:creationId xmlns:a16="http://schemas.microsoft.com/office/drawing/2014/main" id="{27519B87-3933-82CE-DFAD-5EB590759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bwMode="auto">
          <a:xfrm>
            <a:off x="587375" y="1118938"/>
            <a:ext cx="10972800" cy="1051176"/>
          </a:xfrm>
          <a:noFill/>
          <a:ln>
            <a:miter lim="800000"/>
            <a:headEnd/>
            <a:tailEnd/>
          </a:ln>
        </p:spPr>
        <p:txBody>
          <a:bodyPr vert="horz" wrap="square" lIns="91440" tIns="45720" rIns="91440" bIns="45720" numCol="1" anchor="t" anchorCtr="0" compatLnSpc="1">
            <a:prstTxWarp prst="textNoShape">
              <a:avLst/>
            </a:prstTxWarp>
          </a:bodyPr>
          <a:lstStyle/>
          <a:p>
            <a:r>
              <a:rPr lang="en-US" dirty="0"/>
              <a:t>Components in Series and Parallel Circuits</a:t>
            </a:r>
          </a:p>
        </p:txBody>
      </p:sp>
      <p:sp>
        <p:nvSpPr>
          <p:cNvPr id="3" name="Content Placeholder 2"/>
          <p:cNvSpPr>
            <a:spLocks noGrp="1"/>
          </p:cNvSpPr>
          <p:nvPr>
            <p:ph idx="1"/>
          </p:nvPr>
        </p:nvSpPr>
        <p:spPr bwMode="auto">
          <a:xfrm>
            <a:off x="609600" y="2095500"/>
            <a:ext cx="10972800" cy="4381500"/>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In series circuits, the current is the same in all components and voltages are summed (</a:t>
            </a:r>
            <a:r>
              <a:rPr lang="en-US" sz="3000" i="1" dirty="0">
                <a:solidFill>
                  <a:srgbClr val="C00000"/>
                </a:solidFill>
              </a:rPr>
              <a:t>Kirchoff’s Voltage Law – KVL</a:t>
            </a:r>
            <a:r>
              <a:rPr lang="en-US" sz="3000" dirty="0"/>
              <a:t>).</a:t>
            </a:r>
          </a:p>
          <a:p>
            <a:pPr lvl="1"/>
            <a:r>
              <a:rPr lang="en-US" sz="2600" dirty="0"/>
              <a:t>Voltages add in a series circuit</a:t>
            </a:r>
          </a:p>
          <a:p>
            <a:r>
              <a:rPr lang="en-US" sz="3000" dirty="0"/>
              <a:t>In parallel circuits, voltage across all components is the same and the sum of currents into and out of circuit junctions must be equal (</a:t>
            </a:r>
            <a:r>
              <a:rPr lang="en-US" sz="3000" i="1" dirty="0">
                <a:solidFill>
                  <a:srgbClr val="C00000"/>
                </a:solidFill>
              </a:rPr>
              <a:t>Kirchoff’s Current Law – KCL</a:t>
            </a:r>
            <a:r>
              <a:rPr lang="en-US" sz="3000" dirty="0"/>
              <a:t>).</a:t>
            </a:r>
          </a:p>
          <a:p>
            <a:pPr lvl="1"/>
            <a:r>
              <a:rPr lang="en-US" sz="2600" dirty="0"/>
              <a:t>Currents add in a parallel circuit</a:t>
            </a:r>
          </a:p>
          <a:p>
            <a:r>
              <a:rPr lang="en-US" sz="3000" dirty="0"/>
              <a:t>Components connected in series or parallel can be replaced with a single </a:t>
            </a:r>
            <a:r>
              <a:rPr lang="en-US" sz="3000" i="1" dirty="0"/>
              <a:t>equivalent</a:t>
            </a:r>
            <a:r>
              <a:rPr lang="en-US" sz="3000" dirty="0"/>
              <a:t> component</a:t>
            </a:r>
          </a:p>
        </p:txBody>
      </p:sp>
      <p:pic>
        <p:nvPicPr>
          <p:cNvPr id="2" name="Picture 1">
            <a:extLst>
              <a:ext uri="{FF2B5EF4-FFF2-40B4-BE49-F238E27FC236}">
                <a16:creationId xmlns:a16="http://schemas.microsoft.com/office/drawing/2014/main" id="{78CF527B-1F67-FA7E-BE61-3DF0EF79F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2"/>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a:t>Calculating Series &amp; Parallel Equivalent Values</a:t>
            </a:r>
          </a:p>
        </p:txBody>
      </p:sp>
      <p:graphicFrame>
        <p:nvGraphicFramePr>
          <p:cNvPr id="5" name="Table 5"/>
          <p:cNvGraphicFramePr>
            <a:graphicFrameLocks noGrp="1"/>
          </p:cNvGraphicFramePr>
          <p:nvPr>
            <p:ph idx="1"/>
          </p:nvPr>
        </p:nvGraphicFramePr>
        <p:xfrm>
          <a:off x="609600" y="2362200"/>
          <a:ext cx="10972800" cy="15849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8686800">
                  <a:extLst>
                    <a:ext uri="{9D8B030D-6E8A-4147-A177-3AD203B41FA5}">
                      <a16:colId xmlns:a16="http://schemas.microsoft.com/office/drawing/2014/main" val="20001"/>
                    </a:ext>
                  </a:extLst>
                </a:gridCol>
              </a:tblGrid>
              <a:tr h="370840">
                <a:tc>
                  <a:txBody>
                    <a:bodyPr/>
                    <a:lstStyle/>
                    <a:p>
                      <a:pPr algn="ctr"/>
                      <a:r>
                        <a:rPr lang="en-US" sz="2000" dirty="0">
                          <a:latin typeface="Arial" panose="020B0604020202020204" pitchFamily="34" charset="0"/>
                          <a:cs typeface="Arial" panose="020B0604020202020204" pitchFamily="34" charset="0"/>
                        </a:rPr>
                        <a:t>COMPONENT</a:t>
                      </a:r>
                    </a:p>
                  </a:txBody>
                  <a:tcPr/>
                </a:tc>
                <a:tc>
                  <a:txBody>
                    <a:bodyPr/>
                    <a:lstStyle/>
                    <a:p>
                      <a:pPr algn="ctr"/>
                      <a:r>
                        <a:rPr lang="en-US" sz="2000" dirty="0">
                          <a:solidFill>
                            <a:srgbClr val="FFFF00"/>
                          </a:solidFill>
                          <a:latin typeface="Arial" panose="020B0604020202020204" pitchFamily="34" charset="0"/>
                          <a:cs typeface="Arial" panose="020B0604020202020204" pitchFamily="34" charset="0"/>
                        </a:rPr>
                        <a:t>IN SERIES</a:t>
                      </a:r>
                    </a:p>
                  </a:txBody>
                  <a:tcPr/>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RESISTOR</a:t>
                      </a:r>
                    </a:p>
                  </a:txBody>
                  <a:tcPr/>
                </a:tc>
                <a:tc>
                  <a:txBody>
                    <a:bodyPr/>
                    <a:lstStyle/>
                    <a:p>
                      <a:r>
                        <a:rPr lang="en-US" sz="2000" dirty="0">
                          <a:latin typeface="Arial" panose="020B0604020202020204" pitchFamily="34" charset="0"/>
                          <a:cs typeface="Arial" panose="020B0604020202020204" pitchFamily="34" charset="0"/>
                        </a:rPr>
                        <a:t>ADD VALUES, R1 + R2 + R3 + …</a:t>
                      </a:r>
                    </a:p>
                  </a:txBody>
                  <a:tcPr/>
                </a:tc>
                <a:extLst>
                  <a:ext uri="{0D108BD9-81ED-4DB2-BD59-A6C34878D82A}">
                    <a16:rowId xmlns:a16="http://schemas.microsoft.com/office/drawing/2014/main" val="10001"/>
                  </a:ext>
                </a:extLst>
              </a:tr>
              <a:tr h="370840">
                <a:tc>
                  <a:txBody>
                    <a:bodyPr/>
                    <a:lstStyle/>
                    <a:p>
                      <a:r>
                        <a:rPr lang="en-US" sz="2000" dirty="0">
                          <a:latin typeface="Arial" panose="020B0604020202020204" pitchFamily="34" charset="0"/>
                          <a:cs typeface="Arial" panose="020B0604020202020204" pitchFamily="34" charset="0"/>
                        </a:rPr>
                        <a:t>INDUCTOR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ADD VALUES, L1 + L2 + L3 + …</a:t>
                      </a:r>
                    </a:p>
                  </a:txBody>
                  <a:tcPr/>
                </a:tc>
                <a:extLst>
                  <a:ext uri="{0D108BD9-81ED-4DB2-BD59-A6C34878D82A}">
                    <a16:rowId xmlns:a16="http://schemas.microsoft.com/office/drawing/2014/main" val="10002"/>
                  </a:ext>
                </a:extLst>
              </a:tr>
              <a:tr h="370840">
                <a:tc>
                  <a:txBody>
                    <a:bodyPr/>
                    <a:lstStyle/>
                    <a:p>
                      <a:r>
                        <a:rPr lang="en-US" sz="2000" dirty="0">
                          <a:latin typeface="Arial" panose="020B0604020202020204" pitchFamily="34" charset="0"/>
                          <a:cs typeface="Arial" panose="020B0604020202020204" pitchFamily="34" charset="0"/>
                        </a:rPr>
                        <a:t>CAPACITOR</a:t>
                      </a:r>
                    </a:p>
                  </a:txBody>
                  <a:tcPr/>
                </a:tc>
                <a:tc>
                  <a:txBody>
                    <a:bodyPr/>
                    <a:lstStyle/>
                    <a:p>
                      <a:r>
                        <a:rPr lang="en-US" sz="2000" dirty="0">
                          <a:latin typeface="Arial" panose="020B0604020202020204" pitchFamily="34" charset="0"/>
                          <a:cs typeface="Arial" panose="020B0604020202020204" pitchFamily="34" charset="0"/>
                        </a:rPr>
                        <a:t>RECIPROCAL OF RECIPROCALS, 1/(1/C1 + 1/C2 + 1/C3 + …)</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p:cNvGraphicFramePr>
          <p:nvPr/>
        </p:nvGraphicFramePr>
        <p:xfrm>
          <a:off x="609600" y="4343400"/>
          <a:ext cx="10972800" cy="15849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8686800">
                  <a:extLst>
                    <a:ext uri="{9D8B030D-6E8A-4147-A177-3AD203B41FA5}">
                      <a16:colId xmlns:a16="http://schemas.microsoft.com/office/drawing/2014/main" val="20001"/>
                    </a:ext>
                  </a:extLst>
                </a:gridCol>
              </a:tblGrid>
              <a:tr h="370840">
                <a:tc>
                  <a:txBody>
                    <a:bodyPr/>
                    <a:lstStyle/>
                    <a:p>
                      <a:pPr algn="ctr"/>
                      <a:r>
                        <a:rPr lang="en-US" sz="2000" dirty="0">
                          <a:latin typeface="Arial" panose="020B0604020202020204" pitchFamily="34" charset="0"/>
                          <a:cs typeface="Arial" panose="020B0604020202020204" pitchFamily="34" charset="0"/>
                        </a:rPr>
                        <a:t>COMPONENT</a:t>
                      </a:r>
                    </a:p>
                  </a:txBody>
                  <a:tcPr/>
                </a:tc>
                <a:tc>
                  <a:txBody>
                    <a:bodyPr/>
                    <a:lstStyle/>
                    <a:p>
                      <a:pPr algn="ctr"/>
                      <a:r>
                        <a:rPr lang="en-US" sz="2000" dirty="0">
                          <a:solidFill>
                            <a:srgbClr val="FFFF00"/>
                          </a:solidFill>
                          <a:latin typeface="Arial" panose="020B0604020202020204" pitchFamily="34" charset="0"/>
                          <a:cs typeface="Arial" panose="020B0604020202020204" pitchFamily="34" charset="0"/>
                        </a:rPr>
                        <a:t>IN PARALLEL</a:t>
                      </a:r>
                    </a:p>
                  </a:txBody>
                  <a:tcPr/>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RESISTOR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RECIPROCAL OF RECIPROCALS, 1/(1/R1 + 1/R2 + 1/R3 + …)</a:t>
                      </a:r>
                    </a:p>
                  </a:txBody>
                  <a:tcPr/>
                </a:tc>
                <a:extLst>
                  <a:ext uri="{0D108BD9-81ED-4DB2-BD59-A6C34878D82A}">
                    <a16:rowId xmlns:a16="http://schemas.microsoft.com/office/drawing/2014/main" val="10001"/>
                  </a:ext>
                </a:extLst>
              </a:tr>
              <a:tr h="370840">
                <a:tc>
                  <a:txBody>
                    <a:bodyPr/>
                    <a:lstStyle/>
                    <a:p>
                      <a:r>
                        <a:rPr lang="en-US" sz="2000" dirty="0">
                          <a:latin typeface="Arial" panose="020B0604020202020204" pitchFamily="34" charset="0"/>
                          <a:cs typeface="Arial" panose="020B0604020202020204" pitchFamily="34" charset="0"/>
                        </a:rPr>
                        <a:t>INDUCTOR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RECIPROCAL OF RECIPROCALS, 1/(1/L1 + 1/L2 + 1/L3 + …)</a:t>
                      </a:r>
                    </a:p>
                  </a:txBody>
                  <a:tcPr/>
                </a:tc>
                <a:extLst>
                  <a:ext uri="{0D108BD9-81ED-4DB2-BD59-A6C34878D82A}">
                    <a16:rowId xmlns:a16="http://schemas.microsoft.com/office/drawing/2014/main" val="10002"/>
                  </a:ext>
                </a:extLst>
              </a:tr>
              <a:tr h="370840">
                <a:tc>
                  <a:txBody>
                    <a:bodyPr/>
                    <a:lstStyle/>
                    <a:p>
                      <a:r>
                        <a:rPr lang="en-US" sz="2000" dirty="0">
                          <a:latin typeface="Arial" panose="020B0604020202020204" pitchFamily="34" charset="0"/>
                          <a:cs typeface="Arial" panose="020B0604020202020204" pitchFamily="34" charset="0"/>
                        </a:rPr>
                        <a:t>CAPACITOR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ADD VALUES, C1 + C2 + C3 + …</a:t>
                      </a:r>
                    </a:p>
                  </a:txBody>
                  <a:tcPr/>
                </a:tc>
                <a:extLst>
                  <a:ext uri="{0D108BD9-81ED-4DB2-BD59-A6C34878D82A}">
                    <a16:rowId xmlns:a16="http://schemas.microsoft.com/office/drawing/2014/main" val="10003"/>
                  </a:ext>
                </a:extLst>
              </a:tr>
            </a:tbl>
          </a:graphicData>
        </a:graphic>
      </p:graphicFrame>
      <p:sp>
        <p:nvSpPr>
          <p:cNvPr id="94244" name="TextBox 6"/>
          <p:cNvSpPr txBox="1">
            <a:spLocks noChangeArrowheads="1"/>
          </p:cNvSpPr>
          <p:nvPr/>
        </p:nvSpPr>
        <p:spPr bwMode="auto">
          <a:xfrm>
            <a:off x="7467599" y="6096001"/>
            <a:ext cx="4092575" cy="369332"/>
          </a:xfrm>
          <a:prstGeom prst="rect">
            <a:avLst/>
          </a:prstGeom>
          <a:noFill/>
          <a:ln w="9525">
            <a:noFill/>
            <a:miter lim="800000"/>
            <a:headEnd/>
            <a:tailEnd/>
          </a:ln>
        </p:spPr>
        <p:txBody>
          <a:bodyPr wrap="square">
            <a:spAutoFit/>
          </a:bodyPr>
          <a:lstStyle/>
          <a:p>
            <a:r>
              <a:rPr lang="en-US" i="1" dirty="0">
                <a:solidFill>
                  <a:srgbClr val="C00000"/>
                </a:solidFill>
              </a:rPr>
              <a:t>Refer to Figure 4.10 &amp; Tables 4.2, 4.3</a:t>
            </a:r>
          </a:p>
        </p:txBody>
      </p:sp>
      <p:pic>
        <p:nvPicPr>
          <p:cNvPr id="2" name="Picture 1">
            <a:extLst>
              <a:ext uri="{FF2B5EF4-FFF2-40B4-BE49-F238E27FC236}">
                <a16:creationId xmlns:a16="http://schemas.microsoft.com/office/drawing/2014/main" id="{E28604BD-B4A6-B943-0812-B7ACA97A5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bwMode="auto">
          <a:xfrm>
            <a:off x="587375" y="1295400"/>
            <a:ext cx="10972800" cy="1371600"/>
          </a:xfrm>
          <a:noFill/>
          <a:ln>
            <a:miter lim="800000"/>
            <a:headEnd/>
            <a:tailEnd/>
          </a:ln>
        </p:spPr>
        <p:txBody>
          <a:bodyPr vert="horz" wrap="square" lIns="91440" tIns="45720" rIns="91440" bIns="45720" numCol="1" anchor="t" anchorCtr="0" compatLnSpc="1">
            <a:prstTxWarp prst="textNoShape">
              <a:avLst/>
            </a:prstTxWarp>
          </a:bodyPr>
          <a:lstStyle/>
          <a:p>
            <a:r>
              <a:rPr lang="en-US"/>
              <a:t>Effect on Total Value of Adding Components in Series and Parallel</a:t>
            </a:r>
          </a:p>
        </p:txBody>
      </p:sp>
      <p:graphicFrame>
        <p:nvGraphicFramePr>
          <p:cNvPr id="4" name="Table 4"/>
          <p:cNvGraphicFramePr>
            <a:graphicFrameLocks noGrp="1"/>
          </p:cNvGraphicFramePr>
          <p:nvPr>
            <p:ph idx="1"/>
          </p:nvPr>
        </p:nvGraphicFramePr>
        <p:xfrm>
          <a:off x="587375" y="3200400"/>
          <a:ext cx="10972797" cy="1584960"/>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20000"/>
                    </a:ext>
                  </a:extLst>
                </a:gridCol>
                <a:gridCol w="3657599">
                  <a:extLst>
                    <a:ext uri="{9D8B030D-6E8A-4147-A177-3AD203B41FA5}">
                      <a16:colId xmlns:a16="http://schemas.microsoft.com/office/drawing/2014/main" val="20001"/>
                    </a:ext>
                  </a:extLst>
                </a:gridCol>
                <a:gridCol w="3657599">
                  <a:extLst>
                    <a:ext uri="{9D8B030D-6E8A-4147-A177-3AD203B41FA5}">
                      <a16:colId xmlns:a16="http://schemas.microsoft.com/office/drawing/2014/main" val="20002"/>
                    </a:ext>
                  </a:extLst>
                </a:gridCol>
              </a:tblGrid>
              <a:tr h="370840">
                <a:tc>
                  <a:txBody>
                    <a:bodyPr/>
                    <a:lstStyle/>
                    <a:p>
                      <a:r>
                        <a:rPr lang="en-US" sz="2000" dirty="0">
                          <a:latin typeface="Arial" panose="020B0604020202020204" pitchFamily="34" charset="0"/>
                          <a:cs typeface="Arial" panose="020B0604020202020204" pitchFamily="34" charset="0"/>
                        </a:rPr>
                        <a:t>COMPONENT</a:t>
                      </a:r>
                    </a:p>
                  </a:txBody>
                  <a:tcPr/>
                </a:tc>
                <a:tc>
                  <a:txBody>
                    <a:bodyPr/>
                    <a:lstStyle/>
                    <a:p>
                      <a:r>
                        <a:rPr lang="en-US" sz="2000" dirty="0">
                          <a:latin typeface="Arial" panose="020B0604020202020204" pitchFamily="34" charset="0"/>
                          <a:cs typeface="Arial" panose="020B0604020202020204" pitchFamily="34" charset="0"/>
                        </a:rPr>
                        <a:t>ADDING IN SERIES</a:t>
                      </a:r>
                    </a:p>
                  </a:txBody>
                  <a:tcPr/>
                </a:tc>
                <a:tc>
                  <a:txBody>
                    <a:bodyPr/>
                    <a:lstStyle/>
                    <a:p>
                      <a:r>
                        <a:rPr lang="en-US" sz="2000" dirty="0">
                          <a:latin typeface="Arial" panose="020B0604020202020204" pitchFamily="34" charset="0"/>
                          <a:cs typeface="Arial" panose="020B0604020202020204" pitchFamily="34" charset="0"/>
                        </a:rPr>
                        <a:t>ADDING IN PARALLEL</a:t>
                      </a:r>
                    </a:p>
                  </a:txBody>
                  <a:tcPr/>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RESISTOR</a:t>
                      </a:r>
                    </a:p>
                  </a:txBody>
                  <a:tcPr/>
                </a:tc>
                <a:tc>
                  <a:txBody>
                    <a:bodyPr/>
                    <a:lstStyle/>
                    <a:p>
                      <a:r>
                        <a:rPr lang="en-US" sz="2000" dirty="0">
                          <a:latin typeface="Arial" panose="020B0604020202020204" pitchFamily="34" charset="0"/>
                          <a:cs typeface="Arial" panose="020B0604020202020204" pitchFamily="34" charset="0"/>
                        </a:rPr>
                        <a:t>INCREASE</a:t>
                      </a:r>
                    </a:p>
                  </a:txBody>
                  <a:tcPr/>
                </a:tc>
                <a:tc>
                  <a:txBody>
                    <a:bodyPr/>
                    <a:lstStyle/>
                    <a:p>
                      <a:r>
                        <a:rPr lang="en-US" sz="2000" dirty="0">
                          <a:latin typeface="Arial" panose="020B0604020202020204" pitchFamily="34" charset="0"/>
                          <a:cs typeface="Arial" panose="020B0604020202020204" pitchFamily="34" charset="0"/>
                        </a:rPr>
                        <a:t>DECREASE</a:t>
                      </a:r>
                    </a:p>
                  </a:txBody>
                  <a:tcPr/>
                </a:tc>
                <a:extLst>
                  <a:ext uri="{0D108BD9-81ED-4DB2-BD59-A6C34878D82A}">
                    <a16:rowId xmlns:a16="http://schemas.microsoft.com/office/drawing/2014/main" val="10001"/>
                  </a:ext>
                </a:extLst>
              </a:tr>
              <a:tr h="370840">
                <a:tc>
                  <a:txBody>
                    <a:bodyPr/>
                    <a:lstStyle/>
                    <a:p>
                      <a:r>
                        <a:rPr lang="en-US" sz="2000" dirty="0">
                          <a:latin typeface="Arial" panose="020B0604020202020204" pitchFamily="34" charset="0"/>
                          <a:cs typeface="Arial" panose="020B0604020202020204" pitchFamily="34" charset="0"/>
                        </a:rPr>
                        <a:t>INDUCTOR</a:t>
                      </a:r>
                    </a:p>
                  </a:txBody>
                  <a:tcPr/>
                </a:tc>
                <a:tc>
                  <a:txBody>
                    <a:bodyPr/>
                    <a:lstStyle/>
                    <a:p>
                      <a:r>
                        <a:rPr lang="en-US" sz="2000" dirty="0">
                          <a:latin typeface="Arial" panose="020B0604020202020204" pitchFamily="34" charset="0"/>
                          <a:cs typeface="Arial" panose="020B0604020202020204" pitchFamily="34" charset="0"/>
                        </a:rPr>
                        <a:t>INCREASE</a:t>
                      </a:r>
                    </a:p>
                  </a:txBody>
                  <a:tcPr/>
                </a:tc>
                <a:tc>
                  <a:txBody>
                    <a:bodyPr/>
                    <a:lstStyle/>
                    <a:p>
                      <a:r>
                        <a:rPr lang="en-US" sz="2000" dirty="0">
                          <a:latin typeface="Arial" panose="020B0604020202020204" pitchFamily="34" charset="0"/>
                          <a:cs typeface="Arial" panose="020B0604020202020204" pitchFamily="34" charset="0"/>
                        </a:rPr>
                        <a:t>DECREASE</a:t>
                      </a:r>
                    </a:p>
                  </a:txBody>
                  <a:tcPr/>
                </a:tc>
                <a:extLst>
                  <a:ext uri="{0D108BD9-81ED-4DB2-BD59-A6C34878D82A}">
                    <a16:rowId xmlns:a16="http://schemas.microsoft.com/office/drawing/2014/main" val="10002"/>
                  </a:ext>
                </a:extLst>
              </a:tr>
              <a:tr h="370840">
                <a:tc>
                  <a:txBody>
                    <a:bodyPr/>
                    <a:lstStyle/>
                    <a:p>
                      <a:r>
                        <a:rPr lang="en-US" sz="2000" dirty="0">
                          <a:latin typeface="Arial" panose="020B0604020202020204" pitchFamily="34" charset="0"/>
                          <a:cs typeface="Arial" panose="020B0604020202020204" pitchFamily="34" charset="0"/>
                        </a:rPr>
                        <a:t>CAPACITOR</a:t>
                      </a:r>
                    </a:p>
                  </a:txBody>
                  <a:tcPr/>
                </a:tc>
                <a:tc>
                  <a:txBody>
                    <a:bodyPr/>
                    <a:lstStyle/>
                    <a:p>
                      <a:r>
                        <a:rPr lang="en-US" sz="2000" dirty="0">
                          <a:latin typeface="Arial" panose="020B0604020202020204" pitchFamily="34" charset="0"/>
                          <a:cs typeface="Arial" panose="020B0604020202020204" pitchFamily="34" charset="0"/>
                        </a:rPr>
                        <a:t>DECREASE</a:t>
                      </a:r>
                    </a:p>
                  </a:txBody>
                  <a:tcPr/>
                </a:tc>
                <a:tc>
                  <a:txBody>
                    <a:bodyPr/>
                    <a:lstStyle/>
                    <a:p>
                      <a:r>
                        <a:rPr lang="en-US" sz="2000" dirty="0">
                          <a:latin typeface="Arial" panose="020B0604020202020204" pitchFamily="34" charset="0"/>
                          <a:cs typeface="Arial" panose="020B0604020202020204" pitchFamily="34" charset="0"/>
                        </a:rPr>
                        <a:t>INCREASE</a:t>
                      </a:r>
                    </a:p>
                  </a:txBody>
                  <a:tcPr/>
                </a:tc>
                <a:extLst>
                  <a:ext uri="{0D108BD9-81ED-4DB2-BD59-A6C34878D82A}">
                    <a16:rowId xmlns:a16="http://schemas.microsoft.com/office/drawing/2014/main" val="10003"/>
                  </a:ext>
                </a:extLst>
              </a:tr>
            </a:tbl>
          </a:graphicData>
        </a:graphic>
      </p:graphicFrame>
      <p:sp>
        <p:nvSpPr>
          <p:cNvPr id="2" name="TextBox 6">
            <a:extLst>
              <a:ext uri="{FF2B5EF4-FFF2-40B4-BE49-F238E27FC236}">
                <a16:creationId xmlns:a16="http://schemas.microsoft.com/office/drawing/2014/main" id="{5B94AEB0-C055-A2CE-6F86-EC586B7A542B}"/>
              </a:ext>
            </a:extLst>
          </p:cNvPr>
          <p:cNvSpPr txBox="1">
            <a:spLocks noChangeArrowheads="1"/>
          </p:cNvSpPr>
          <p:nvPr/>
        </p:nvSpPr>
        <p:spPr bwMode="auto">
          <a:xfrm>
            <a:off x="7467599" y="6096001"/>
            <a:ext cx="4092575" cy="369332"/>
          </a:xfrm>
          <a:prstGeom prst="rect">
            <a:avLst/>
          </a:prstGeom>
          <a:noFill/>
          <a:ln w="9525">
            <a:noFill/>
            <a:miter lim="800000"/>
            <a:headEnd/>
            <a:tailEnd/>
          </a:ln>
        </p:spPr>
        <p:txBody>
          <a:bodyPr wrap="square">
            <a:spAutoFit/>
          </a:bodyPr>
          <a:lstStyle/>
          <a:p>
            <a:r>
              <a:rPr lang="en-US" i="1" dirty="0">
                <a:solidFill>
                  <a:srgbClr val="C00000"/>
                </a:solidFill>
              </a:rPr>
              <a:t>Refer to Figure 4.10 &amp; Tables 4.2, 4.3</a:t>
            </a:r>
          </a:p>
        </p:txBody>
      </p:sp>
      <p:pic>
        <p:nvPicPr>
          <p:cNvPr id="3" name="Picture 2">
            <a:extLst>
              <a:ext uri="{FF2B5EF4-FFF2-40B4-BE49-F238E27FC236}">
                <a16:creationId xmlns:a16="http://schemas.microsoft.com/office/drawing/2014/main" id="{661CDA8A-BC8C-8F7C-2292-B5CA8E8E2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Power Calculation Examples (cont.)</a:t>
            </a:r>
          </a:p>
        </p:txBody>
      </p:sp>
      <p:sp>
        <p:nvSpPr>
          <p:cNvPr id="3" name="TextBox 2"/>
          <p:cNvSpPr txBox="1">
            <a:spLocks noChangeArrowheads="1"/>
          </p:cNvSpPr>
          <p:nvPr/>
        </p:nvSpPr>
        <p:spPr bwMode="auto">
          <a:xfrm>
            <a:off x="381000" y="2154238"/>
            <a:ext cx="11125200" cy="830262"/>
          </a:xfrm>
          <a:prstGeom prst="rect">
            <a:avLst/>
          </a:prstGeom>
          <a:noFill/>
          <a:ln w="9525">
            <a:noFill/>
            <a:miter lim="800000"/>
            <a:headEnd/>
            <a:tailEnd/>
          </a:ln>
        </p:spPr>
        <p:txBody>
          <a:bodyPr>
            <a:spAutoFit/>
          </a:bodyPr>
          <a:lstStyle/>
          <a:p>
            <a:r>
              <a:rPr lang="en-US" sz="2400">
                <a:solidFill>
                  <a:srgbClr val="C00000"/>
                </a:solidFill>
              </a:rPr>
              <a:t>To find out how many watts are being dissipated when a current of 7.0 mA flows through a 1.25 kΩ resistor …</a:t>
            </a:r>
          </a:p>
        </p:txBody>
      </p:sp>
      <p:sp>
        <p:nvSpPr>
          <p:cNvPr id="6" name="TextBox 5"/>
          <p:cNvSpPr txBox="1">
            <a:spLocks noRot="1" noChangeAspect="1" noMove="1" noResize="1" noEditPoints="1" noAdjustHandles="1" noChangeArrowheads="1" noChangeShapeType="1" noTextEdit="1"/>
          </p:cNvSpPr>
          <p:nvPr/>
        </p:nvSpPr>
        <p:spPr>
          <a:xfrm>
            <a:off x="762000" y="3565122"/>
            <a:ext cx="9067800" cy="1846659"/>
          </a:xfrm>
          <a:prstGeom prst="rect">
            <a:avLst/>
          </a:prstGeom>
          <a:blipFill>
            <a:blip r:embed="rId2"/>
            <a:stretch>
              <a:fillRect t="-8581" b="-15512"/>
            </a:stretch>
          </a:blipFill>
        </p:spPr>
        <p:txBody>
          <a:bodyPr/>
          <a:lstStyle/>
          <a:p>
            <a:pPr fontAlgn="auto">
              <a:spcBef>
                <a:spcPts val="0"/>
              </a:spcBef>
              <a:spcAft>
                <a:spcPts val="0"/>
              </a:spcAft>
              <a:defRPr/>
            </a:pPr>
            <a:r>
              <a:rPr lang="en-US" dirty="0">
                <a:noFill/>
                <a:latin typeface="+mn-lt"/>
                <a:cs typeface="+mn-cs"/>
              </a:rPr>
              <a:t> </a:t>
            </a:r>
          </a:p>
        </p:txBody>
      </p:sp>
      <p:sp>
        <p:nvSpPr>
          <p:cNvPr id="21508" name="TextBox 4"/>
          <p:cNvSpPr txBox="1">
            <a:spLocks noChangeArrowheads="1"/>
          </p:cNvSpPr>
          <p:nvPr/>
        </p:nvSpPr>
        <p:spPr bwMode="auto">
          <a:xfrm>
            <a:off x="11658600" y="6477000"/>
            <a:ext cx="533400" cy="338138"/>
          </a:xfrm>
          <a:prstGeom prst="rect">
            <a:avLst/>
          </a:prstGeom>
          <a:noFill/>
          <a:ln w="9525">
            <a:noFill/>
            <a:miter lim="800000"/>
            <a:headEnd/>
            <a:tailEnd/>
          </a:ln>
        </p:spPr>
        <p:txBody>
          <a:bodyPr>
            <a:spAutoFit/>
          </a:bodyPr>
          <a:lstStyle/>
          <a:p>
            <a:pPr algn="r"/>
            <a:fld id="{3AE75FFF-CFF7-4986-9A7E-BE0FE0F4A816}" type="slidenum">
              <a:rPr lang="en-US" sz="1600">
                <a:solidFill>
                  <a:schemeClr val="bg1"/>
                </a:solidFill>
              </a:rPr>
              <a:pPr algn="r"/>
              <a:t>9</a:t>
            </a:fld>
            <a:endParaRPr lang="en-US" sz="1600">
              <a:solidFill>
                <a:schemeClr val="bg1"/>
              </a:solidFill>
            </a:endParaRPr>
          </a:p>
        </p:txBody>
      </p:sp>
      <p:sp>
        <p:nvSpPr>
          <p:cNvPr id="2" name="TextBox 1">
            <a:extLst>
              <a:ext uri="{FF2B5EF4-FFF2-40B4-BE49-F238E27FC236}">
                <a16:creationId xmlns:a16="http://schemas.microsoft.com/office/drawing/2014/main" id="{4F67228B-7054-261D-FF67-C90422FBD54E}"/>
              </a:ext>
            </a:extLst>
          </p:cNvPr>
          <p:cNvSpPr txBox="1"/>
          <p:nvPr/>
        </p:nvSpPr>
        <p:spPr>
          <a:xfrm>
            <a:off x="4419600" y="5876257"/>
            <a:ext cx="6934200" cy="338554"/>
          </a:xfrm>
          <a:prstGeom prst="rect">
            <a:avLst/>
          </a:prstGeom>
          <a:noFill/>
        </p:spPr>
        <p:txBody>
          <a:bodyPr wrap="square" rtlCol="0">
            <a:spAutoFit/>
          </a:bodyPr>
          <a:lstStyle/>
          <a:p>
            <a:r>
              <a:rPr lang="en-US" sz="1600" i="1" dirty="0"/>
              <a:t>Remember: (a) 7 mA = 0.007 A, (b) 1.25 kΩ = 1250 Ω </a:t>
            </a:r>
          </a:p>
        </p:txBody>
      </p:sp>
      <p:pic>
        <p:nvPicPr>
          <p:cNvPr id="4" name="Picture 3">
            <a:extLst>
              <a:ext uri="{FF2B5EF4-FFF2-40B4-BE49-F238E27FC236}">
                <a16:creationId xmlns:a16="http://schemas.microsoft.com/office/drawing/2014/main" id="{20DD8AEE-6B44-FC16-7CD1-01AE46308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2"/>
          <p:cNvSpPr txBox="1">
            <a:spLocks noChangeArrowheads="1"/>
          </p:cNvSpPr>
          <p:nvPr/>
        </p:nvSpPr>
        <p:spPr bwMode="auto">
          <a:xfrm>
            <a:off x="136359" y="580759"/>
            <a:ext cx="3822030" cy="2678113"/>
          </a:xfrm>
          <a:prstGeom prst="rect">
            <a:avLst/>
          </a:prstGeom>
          <a:noFill/>
          <a:ln w="9525">
            <a:noFill/>
            <a:miter lim="800000"/>
            <a:headEnd/>
            <a:tailEnd/>
          </a:ln>
        </p:spPr>
        <p:txBody>
          <a:bodyPr wrap="square">
            <a:spAutoFit/>
          </a:bodyPr>
          <a:lstStyle/>
          <a:p>
            <a:r>
              <a:rPr lang="en-US" sz="2800" i="1" dirty="0">
                <a:solidFill>
                  <a:srgbClr val="C00000"/>
                </a:solidFill>
              </a:rPr>
              <a:t>Figure 4.10:  Illustrates how components in series and parallel can be combined into a single equivalent component value.</a:t>
            </a:r>
          </a:p>
        </p:txBody>
      </p:sp>
      <p:pic>
        <p:nvPicPr>
          <p:cNvPr id="4" name="Picture 3">
            <a:extLst>
              <a:ext uri="{FF2B5EF4-FFF2-40B4-BE49-F238E27FC236}">
                <a16:creationId xmlns:a16="http://schemas.microsoft.com/office/drawing/2014/main" id="{6207D228-0D35-34BA-29FD-D37BEBD3D9E6}"/>
              </a:ext>
            </a:extLst>
          </p:cNvPr>
          <p:cNvPicPr>
            <a:picLocks noChangeAspect="1"/>
          </p:cNvPicPr>
          <p:nvPr/>
        </p:nvPicPr>
        <p:blipFill>
          <a:blip r:embed="rId2"/>
          <a:stretch>
            <a:fillRect/>
          </a:stretch>
        </p:blipFill>
        <p:spPr>
          <a:xfrm>
            <a:off x="4247147" y="228581"/>
            <a:ext cx="7944853" cy="6245734"/>
          </a:xfrm>
          <a:prstGeom prst="rect">
            <a:avLst/>
          </a:prstGeom>
        </p:spPr>
      </p:pic>
      <p:pic>
        <p:nvPicPr>
          <p:cNvPr id="2" name="Picture 1">
            <a:extLst>
              <a:ext uri="{FF2B5EF4-FFF2-40B4-BE49-F238E27FC236}">
                <a16:creationId xmlns:a16="http://schemas.microsoft.com/office/drawing/2014/main" id="{8C26CC13-F47E-54C0-3E82-C4E241607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
        <p:nvSpPr>
          <p:cNvPr id="3" name="TextBox 2">
            <a:extLst>
              <a:ext uri="{FF2B5EF4-FFF2-40B4-BE49-F238E27FC236}">
                <a16:creationId xmlns:a16="http://schemas.microsoft.com/office/drawing/2014/main" id="{2A0AE6F0-420D-60E7-3087-B61984B59283}"/>
              </a:ext>
            </a:extLst>
          </p:cNvPr>
          <p:cNvSpPr txBox="1"/>
          <p:nvPr/>
        </p:nvSpPr>
        <p:spPr>
          <a:xfrm>
            <a:off x="5727032" y="6167754"/>
            <a:ext cx="1443789" cy="461665"/>
          </a:xfrm>
          <a:prstGeom prst="rect">
            <a:avLst/>
          </a:prstGeom>
          <a:solidFill>
            <a:srgbClr val="F7EA77"/>
          </a:solidFill>
        </p:spPr>
        <p:txBody>
          <a:bodyPr wrap="square" rtlCol="0">
            <a:spAutoFit/>
          </a:bodyPr>
          <a:lstStyle/>
          <a:p>
            <a:pPr algn="ctr"/>
            <a:r>
              <a:rPr lang="en-US" sz="2400" b="1" dirty="0">
                <a:solidFill>
                  <a:srgbClr val="7030A0"/>
                </a:solidFill>
              </a:rPr>
              <a:t>SERIES</a:t>
            </a:r>
          </a:p>
        </p:txBody>
      </p:sp>
      <p:sp>
        <p:nvSpPr>
          <p:cNvPr id="5" name="TextBox 4">
            <a:extLst>
              <a:ext uri="{FF2B5EF4-FFF2-40B4-BE49-F238E27FC236}">
                <a16:creationId xmlns:a16="http://schemas.microsoft.com/office/drawing/2014/main" id="{53D164DE-A43A-C114-C8D2-27C43A84F78D}"/>
              </a:ext>
            </a:extLst>
          </p:cNvPr>
          <p:cNvSpPr txBox="1"/>
          <p:nvPr/>
        </p:nvSpPr>
        <p:spPr>
          <a:xfrm>
            <a:off x="9176085" y="6189404"/>
            <a:ext cx="1443789" cy="461665"/>
          </a:xfrm>
          <a:prstGeom prst="rect">
            <a:avLst/>
          </a:prstGeom>
          <a:solidFill>
            <a:srgbClr val="F7EA77"/>
          </a:solidFill>
        </p:spPr>
        <p:txBody>
          <a:bodyPr wrap="square" rtlCol="0">
            <a:spAutoFit/>
          </a:bodyPr>
          <a:lstStyle/>
          <a:p>
            <a:pPr algn="ctr"/>
            <a:r>
              <a:rPr lang="en-US" sz="2400" b="1" dirty="0">
                <a:solidFill>
                  <a:srgbClr val="7030A0"/>
                </a:solidFill>
              </a:rPr>
              <a:t>PARALLEL</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bwMode="auto">
          <a:xfrm>
            <a:off x="304800" y="1020675"/>
            <a:ext cx="11506200" cy="1189125"/>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t>Examples:  Calculating Series &amp; Parallel Equivalent Values</a:t>
            </a:r>
          </a:p>
        </p:txBody>
      </p:sp>
      <p:sp>
        <p:nvSpPr>
          <p:cNvPr id="3" name="TextBox 2"/>
          <p:cNvSpPr txBox="1">
            <a:spLocks noChangeArrowheads="1"/>
          </p:cNvSpPr>
          <p:nvPr/>
        </p:nvSpPr>
        <p:spPr bwMode="auto">
          <a:xfrm>
            <a:off x="120781" y="2117347"/>
            <a:ext cx="10591800" cy="461963"/>
          </a:xfrm>
          <a:prstGeom prst="rect">
            <a:avLst/>
          </a:prstGeom>
          <a:noFill/>
          <a:ln w="9525">
            <a:noFill/>
            <a:miter lim="800000"/>
            <a:headEnd/>
            <a:tailEnd/>
          </a:ln>
        </p:spPr>
        <p:txBody>
          <a:bodyPr>
            <a:spAutoFit/>
          </a:bodyPr>
          <a:lstStyle/>
          <a:p>
            <a:r>
              <a:rPr lang="en-US" sz="2400">
                <a:solidFill>
                  <a:srgbClr val="C00000"/>
                </a:solidFill>
              </a:rPr>
              <a:t>Three 100 Ω resistors …</a:t>
            </a:r>
          </a:p>
        </p:txBody>
      </p:sp>
      <p:sp>
        <p:nvSpPr>
          <p:cNvPr id="4" name="TextBox 3"/>
          <p:cNvSpPr txBox="1">
            <a:spLocks noChangeArrowheads="1"/>
          </p:cNvSpPr>
          <p:nvPr/>
        </p:nvSpPr>
        <p:spPr bwMode="auto">
          <a:xfrm>
            <a:off x="609600" y="2689225"/>
            <a:ext cx="2209800" cy="461963"/>
          </a:xfrm>
          <a:prstGeom prst="rect">
            <a:avLst/>
          </a:prstGeom>
          <a:noFill/>
          <a:ln w="9525">
            <a:noFill/>
            <a:miter lim="800000"/>
            <a:headEnd/>
            <a:tailEnd/>
          </a:ln>
        </p:spPr>
        <p:txBody>
          <a:bodyPr>
            <a:spAutoFit/>
          </a:bodyPr>
          <a:lstStyle/>
          <a:p>
            <a:r>
              <a:rPr lang="en-US" sz="2400">
                <a:solidFill>
                  <a:srgbClr val="C00000"/>
                </a:solidFill>
              </a:rPr>
              <a:t>In Series …</a:t>
            </a:r>
          </a:p>
        </p:txBody>
      </p:sp>
      <p:sp>
        <p:nvSpPr>
          <p:cNvPr id="6" name="TextBox 5"/>
          <p:cNvSpPr txBox="1">
            <a:spLocks noChangeArrowheads="1"/>
          </p:cNvSpPr>
          <p:nvPr/>
        </p:nvSpPr>
        <p:spPr bwMode="auto">
          <a:xfrm>
            <a:off x="609600" y="3255963"/>
            <a:ext cx="2209800" cy="461962"/>
          </a:xfrm>
          <a:prstGeom prst="rect">
            <a:avLst/>
          </a:prstGeom>
          <a:noFill/>
          <a:ln w="9525">
            <a:noFill/>
            <a:miter lim="800000"/>
            <a:headEnd/>
            <a:tailEnd/>
          </a:ln>
        </p:spPr>
        <p:txBody>
          <a:bodyPr>
            <a:spAutoFit/>
          </a:bodyPr>
          <a:lstStyle/>
          <a:p>
            <a:r>
              <a:rPr lang="en-US" sz="2400">
                <a:solidFill>
                  <a:srgbClr val="C00000"/>
                </a:solidFill>
              </a:rPr>
              <a:t>In Parallel …</a:t>
            </a:r>
          </a:p>
        </p:txBody>
      </p:sp>
      <p:sp>
        <p:nvSpPr>
          <p:cNvPr id="9" name="TextBox 8"/>
          <p:cNvSpPr txBox="1">
            <a:spLocks noChangeArrowheads="1"/>
          </p:cNvSpPr>
          <p:nvPr/>
        </p:nvSpPr>
        <p:spPr bwMode="auto">
          <a:xfrm>
            <a:off x="290513" y="4208463"/>
            <a:ext cx="10591800" cy="461962"/>
          </a:xfrm>
          <a:prstGeom prst="rect">
            <a:avLst/>
          </a:prstGeom>
          <a:noFill/>
          <a:ln w="9525">
            <a:noFill/>
            <a:miter lim="800000"/>
            <a:headEnd/>
            <a:tailEnd/>
          </a:ln>
        </p:spPr>
        <p:txBody>
          <a:bodyPr>
            <a:spAutoFit/>
          </a:bodyPr>
          <a:lstStyle/>
          <a:p>
            <a:r>
              <a:rPr lang="en-US" sz="2400">
                <a:solidFill>
                  <a:srgbClr val="C00000"/>
                </a:solidFill>
              </a:rPr>
              <a:t>Three 100 µF capacitors …</a:t>
            </a:r>
          </a:p>
        </p:txBody>
      </p:sp>
      <p:sp>
        <p:nvSpPr>
          <p:cNvPr id="10" name="TextBox 9"/>
          <p:cNvSpPr txBox="1">
            <a:spLocks noChangeArrowheads="1"/>
          </p:cNvSpPr>
          <p:nvPr/>
        </p:nvSpPr>
        <p:spPr bwMode="auto">
          <a:xfrm>
            <a:off x="595313" y="4716463"/>
            <a:ext cx="2209800" cy="461962"/>
          </a:xfrm>
          <a:prstGeom prst="rect">
            <a:avLst/>
          </a:prstGeom>
          <a:noFill/>
          <a:ln w="9525">
            <a:noFill/>
            <a:miter lim="800000"/>
            <a:headEnd/>
            <a:tailEnd/>
          </a:ln>
        </p:spPr>
        <p:txBody>
          <a:bodyPr>
            <a:spAutoFit/>
          </a:bodyPr>
          <a:lstStyle/>
          <a:p>
            <a:r>
              <a:rPr lang="en-US" sz="2400">
                <a:solidFill>
                  <a:srgbClr val="C00000"/>
                </a:solidFill>
              </a:rPr>
              <a:t>In Series …</a:t>
            </a:r>
          </a:p>
        </p:txBody>
      </p:sp>
      <p:sp>
        <p:nvSpPr>
          <p:cNvPr id="12" name="TextBox 11"/>
          <p:cNvSpPr txBox="1">
            <a:spLocks noChangeArrowheads="1"/>
          </p:cNvSpPr>
          <p:nvPr/>
        </p:nvSpPr>
        <p:spPr bwMode="auto">
          <a:xfrm>
            <a:off x="595313" y="5421313"/>
            <a:ext cx="2209800" cy="461962"/>
          </a:xfrm>
          <a:prstGeom prst="rect">
            <a:avLst/>
          </a:prstGeom>
          <a:noFill/>
          <a:ln w="9525">
            <a:noFill/>
            <a:miter lim="800000"/>
            <a:headEnd/>
            <a:tailEnd/>
          </a:ln>
        </p:spPr>
        <p:txBody>
          <a:bodyPr>
            <a:spAutoFit/>
          </a:bodyPr>
          <a:lstStyle/>
          <a:p>
            <a:r>
              <a:rPr lang="en-US" sz="2400">
                <a:solidFill>
                  <a:srgbClr val="C00000"/>
                </a:solidFill>
              </a:rPr>
              <a:t>In Parallel …</a:t>
            </a:r>
          </a:p>
        </p:txBody>
      </p:sp>
      <p:sp>
        <p:nvSpPr>
          <p:cNvPr id="14" name="TextBox 13"/>
          <p:cNvSpPr txBox="1">
            <a:spLocks noRot="1" noChangeAspect="1" noMove="1" noResize="1" noEditPoints="1" noAdjustHandles="1" noChangeArrowheads="1" noChangeShapeType="1" noTextEdit="1"/>
          </p:cNvSpPr>
          <p:nvPr/>
        </p:nvSpPr>
        <p:spPr>
          <a:xfrm>
            <a:off x="3047186" y="4656700"/>
            <a:ext cx="6818088" cy="666914"/>
          </a:xfrm>
          <a:prstGeom prst="rect">
            <a:avLst/>
          </a:prstGeom>
          <a:blipFill>
            <a:blip r:embed="rId2"/>
            <a:stretch>
              <a:fillRect t="-4587"/>
            </a:stretch>
          </a:blipFill>
        </p:spPr>
        <p:txBody>
          <a:bodyPr/>
          <a:lstStyle/>
          <a:p>
            <a:pPr fontAlgn="auto">
              <a:spcBef>
                <a:spcPts val="0"/>
              </a:spcBef>
              <a:spcAft>
                <a:spcPts val="0"/>
              </a:spcAft>
              <a:defRPr/>
            </a:pPr>
            <a:r>
              <a:rPr lang="en-US">
                <a:noFill/>
                <a:latin typeface="+mn-lt"/>
                <a:cs typeface="+mn-cs"/>
              </a:rPr>
              <a:t>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38A261B-1828-31CD-BCF1-4B7A63B1942B}"/>
                  </a:ext>
                </a:extLst>
              </p:cNvPr>
              <p:cNvSpPr txBox="1"/>
              <p:nvPr/>
            </p:nvSpPr>
            <p:spPr>
              <a:xfrm>
                <a:off x="2971800" y="2770536"/>
                <a:ext cx="454252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m:t>
                      </m:r>
                      <m:r>
                        <a:rPr lang="en-US" sz="2400" b="0" i="1" baseline="-25000" smtClean="0">
                          <a:latin typeface="Cambria Math" panose="02040503050406030204" pitchFamily="18" charset="0"/>
                        </a:rPr>
                        <m:t>𝐸𝑄𝑈</m:t>
                      </m:r>
                      <m:r>
                        <a:rPr lang="en-US" sz="2400" b="0" i="1" smtClean="0">
                          <a:latin typeface="Cambria Math" panose="02040503050406030204" pitchFamily="18" charset="0"/>
                        </a:rPr>
                        <m:t>=100+100+100=300 </m:t>
                      </m:r>
                      <m:r>
                        <m:rPr>
                          <m:sty m:val="p"/>
                        </m:rPr>
                        <a:rPr lang="en-US" sz="2400" b="0" i="0" smtClean="0">
                          <a:latin typeface="Cambria Math" panose="02040503050406030204" pitchFamily="18" charset="0"/>
                        </a:rPr>
                        <m:t>Ω</m:t>
                      </m:r>
                    </m:oMath>
                  </m:oMathPara>
                </a14:m>
                <a:endParaRPr lang="en-US" sz="2400" dirty="0"/>
              </a:p>
            </p:txBody>
          </p:sp>
        </mc:Choice>
        <mc:Fallback xmlns="">
          <p:sp>
            <p:nvSpPr>
              <p:cNvPr id="2" name="TextBox 1">
                <a:extLst>
                  <a:ext uri="{FF2B5EF4-FFF2-40B4-BE49-F238E27FC236}">
                    <a16:creationId xmlns:a16="http://schemas.microsoft.com/office/drawing/2014/main" id="{C38A261B-1828-31CD-BCF1-4B7A63B1942B}"/>
                  </a:ext>
                </a:extLst>
              </p:cNvPr>
              <p:cNvSpPr txBox="1">
                <a:spLocks noRot="1" noChangeAspect="1" noMove="1" noResize="1" noEditPoints="1" noAdjustHandles="1" noChangeArrowheads="1" noChangeShapeType="1" noTextEdit="1"/>
              </p:cNvSpPr>
              <p:nvPr/>
            </p:nvSpPr>
            <p:spPr>
              <a:xfrm>
                <a:off x="2971800" y="2770536"/>
                <a:ext cx="4542526" cy="369332"/>
              </a:xfrm>
              <a:prstGeom prst="rect">
                <a:avLst/>
              </a:prstGeom>
              <a:blipFill>
                <a:blip r:embed="rId3"/>
                <a:stretch>
                  <a:fillRect l="-1074" r="-1074" b="-31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5C393F-1EB3-9173-C0D3-0DE6F80B1583}"/>
                  </a:ext>
                </a:extLst>
              </p:cNvPr>
              <p:cNvSpPr txBox="1"/>
              <p:nvPr/>
            </p:nvSpPr>
            <p:spPr>
              <a:xfrm>
                <a:off x="2969142" y="3255260"/>
                <a:ext cx="5451621" cy="667683"/>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𝑅</m:t>
                    </m:r>
                    <m:r>
                      <a:rPr lang="en-US" sz="2400" b="0" i="1" baseline="-25000" smtClean="0">
                        <a:latin typeface="Cambria Math" panose="02040503050406030204" pitchFamily="18" charset="0"/>
                      </a:rPr>
                      <m:t>𝐸𝑄𝑈</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100</m:t>
                            </m:r>
                          </m:den>
                        </m:f>
                      </m:den>
                    </m:f>
                  </m:oMath>
                </a14:m>
                <a:r>
                  <a:rPr lang="en-US" sz="2400" dirty="0"/>
                  <a:t> </a:t>
                </a:r>
                <a14:m>
                  <m:oMath xmlns:m="http://schemas.openxmlformats.org/officeDocument/2006/math">
                    <m:r>
                      <a:rPr lang="en-US" sz="2400" i="1" dirty="0" smtClean="0">
                        <a:latin typeface="Cambria Math" panose="02040503050406030204" pitchFamily="18" charset="0"/>
                      </a:rPr>
                      <m:t>=</m:t>
                    </m:r>
                  </m:oMath>
                </a14:m>
                <a:r>
                  <a:rPr lang="en-US" sz="2400" dirty="0"/>
                  <a:t> </a:t>
                </a:r>
                <a14:m>
                  <m:oMath xmlns:m="http://schemas.openxmlformats.org/officeDocument/2006/math">
                    <m:f>
                      <m:fPr>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1</m:t>
                        </m:r>
                      </m:num>
                      <m:den>
                        <m:f>
                          <m:fPr>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3</m:t>
                            </m:r>
                          </m:num>
                          <m:den>
                            <m:r>
                              <a:rPr lang="en-US" sz="2400" b="0" i="1" dirty="0" smtClean="0">
                                <a:latin typeface="Cambria Math" panose="02040503050406030204" pitchFamily="18" charset="0"/>
                              </a:rPr>
                              <m:t>100</m:t>
                            </m:r>
                          </m:den>
                        </m:f>
                      </m:den>
                    </m:f>
                    <m:r>
                      <a:rPr lang="en-US" sz="2400" b="0" i="1" dirty="0" smtClean="0">
                        <a:latin typeface="Cambria Math" panose="02040503050406030204" pitchFamily="18" charset="0"/>
                      </a:rPr>
                      <m:t>= </m:t>
                    </m:r>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100</m:t>
                        </m:r>
                      </m:num>
                      <m:den>
                        <m:r>
                          <a:rPr lang="en-US" sz="2400" b="0" i="1" dirty="0" smtClean="0">
                            <a:latin typeface="Cambria Math" panose="02040503050406030204" pitchFamily="18" charset="0"/>
                          </a:rPr>
                          <m:t>3</m:t>
                        </m:r>
                      </m:den>
                    </m:f>
                    <m:r>
                      <a:rPr lang="en-US" sz="2400" b="0" i="1" dirty="0" smtClean="0">
                        <a:latin typeface="Cambria Math" panose="02040503050406030204" pitchFamily="18" charset="0"/>
                      </a:rPr>
                      <m:t>=33.3 </m:t>
                    </m:r>
                    <m:r>
                      <m:rPr>
                        <m:sty m:val="p"/>
                      </m:rPr>
                      <a:rPr lang="en-US" sz="2400" b="0" i="0" dirty="0" smtClean="0">
                        <a:latin typeface="Cambria Math" panose="02040503050406030204" pitchFamily="18" charset="0"/>
                      </a:rPr>
                      <m:t>Ω</m:t>
                    </m:r>
                  </m:oMath>
                </a14:m>
                <a:r>
                  <a:rPr lang="en-US" sz="2400" dirty="0"/>
                  <a:t> </a:t>
                </a:r>
              </a:p>
            </p:txBody>
          </p:sp>
        </mc:Choice>
        <mc:Fallback xmlns="">
          <p:sp>
            <p:nvSpPr>
              <p:cNvPr id="8" name="TextBox 7">
                <a:extLst>
                  <a:ext uri="{FF2B5EF4-FFF2-40B4-BE49-F238E27FC236}">
                    <a16:creationId xmlns:a16="http://schemas.microsoft.com/office/drawing/2014/main" id="{195C393F-1EB3-9173-C0D3-0DE6F80B1583}"/>
                  </a:ext>
                </a:extLst>
              </p:cNvPr>
              <p:cNvSpPr txBox="1">
                <a:spLocks noRot="1" noChangeAspect="1" noMove="1" noResize="1" noEditPoints="1" noAdjustHandles="1" noChangeArrowheads="1" noChangeShapeType="1" noTextEdit="1"/>
              </p:cNvSpPr>
              <p:nvPr/>
            </p:nvSpPr>
            <p:spPr>
              <a:xfrm>
                <a:off x="2969142" y="3255260"/>
                <a:ext cx="5451621" cy="667683"/>
              </a:xfrm>
              <a:prstGeom prst="rect">
                <a:avLst/>
              </a:prstGeom>
              <a:blipFill>
                <a:blip r:embed="rId5"/>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6DEEEA7-19FA-38E8-8D82-2418F13A8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C52ADBD-F84C-8502-4336-BF2DABF1690A}"/>
                  </a:ext>
                </a:extLst>
              </p:cNvPr>
              <p:cNvSpPr txBox="1"/>
              <p:nvPr/>
            </p:nvSpPr>
            <p:spPr>
              <a:xfrm>
                <a:off x="2969142" y="5503715"/>
                <a:ext cx="45713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𝐶</m:t>
                      </m:r>
                      <m:r>
                        <a:rPr lang="en-US" sz="2400" i="1" baseline="-25000">
                          <a:latin typeface="Cambria Math" panose="02040503050406030204" pitchFamily="18" charset="0"/>
                        </a:rPr>
                        <m:t>𝐸𝑄𝑈</m:t>
                      </m:r>
                      <m:r>
                        <a:rPr lang="en-US" sz="2400" i="1">
                          <a:latin typeface="Cambria Math" panose="02040503050406030204" pitchFamily="18" charset="0"/>
                        </a:rPr>
                        <m:t>=100+100+100=300µ</m:t>
                      </m:r>
                      <m:r>
                        <m:rPr>
                          <m:sty m:val="p"/>
                        </m:rPr>
                        <a:rPr lang="en-US" sz="2400" i="0">
                          <a:latin typeface="Cambria Math" panose="02040503050406030204" pitchFamily="18" charset="0"/>
                        </a:rPr>
                        <m:t>F</m:t>
                      </m:r>
                    </m:oMath>
                  </m:oMathPara>
                </a14:m>
                <a:endParaRPr lang="en-US" sz="2400" dirty="0"/>
              </a:p>
            </p:txBody>
          </p:sp>
        </mc:Choice>
        <mc:Fallback xmlns="">
          <p:sp>
            <p:nvSpPr>
              <p:cNvPr id="13" name="TextBox 12">
                <a:extLst>
                  <a:ext uri="{FF2B5EF4-FFF2-40B4-BE49-F238E27FC236}">
                    <a16:creationId xmlns:a16="http://schemas.microsoft.com/office/drawing/2014/main" id="{2C52ADBD-F84C-8502-4336-BF2DABF1690A}"/>
                  </a:ext>
                </a:extLst>
              </p:cNvPr>
              <p:cNvSpPr txBox="1">
                <a:spLocks noRot="1" noChangeAspect="1" noMove="1" noResize="1" noEditPoints="1" noAdjustHandles="1" noChangeArrowheads="1" noChangeShapeType="1" noTextEdit="1"/>
              </p:cNvSpPr>
              <p:nvPr/>
            </p:nvSpPr>
            <p:spPr>
              <a:xfrm>
                <a:off x="2969142" y="5503715"/>
                <a:ext cx="4571380" cy="369332"/>
              </a:xfrm>
              <a:prstGeom prst="rect">
                <a:avLst/>
              </a:prstGeom>
              <a:blipFill>
                <a:blip r:embed="rId7"/>
                <a:stretch>
                  <a:fillRect l="-1067" r="-1333" b="-3166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P spid="10" grpId="0"/>
      <p:bldP spid="12" grpId="0"/>
      <p:bldP spid="2" grpId="0"/>
      <p:bldP spid="8"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bwMode="auto">
          <a:xfrm>
            <a:off x="304800" y="625630"/>
            <a:ext cx="11430000" cy="1552074"/>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800" dirty="0"/>
              <a:t>Calculating Series &amp; Parallel Equivalent Values (cont.)</a:t>
            </a:r>
          </a:p>
        </p:txBody>
      </p:sp>
      <p:sp>
        <p:nvSpPr>
          <p:cNvPr id="3" name="TextBox 2"/>
          <p:cNvSpPr txBox="1">
            <a:spLocks noChangeArrowheads="1"/>
          </p:cNvSpPr>
          <p:nvPr/>
        </p:nvSpPr>
        <p:spPr bwMode="auto">
          <a:xfrm>
            <a:off x="457200" y="2158404"/>
            <a:ext cx="10820400" cy="830263"/>
          </a:xfrm>
          <a:prstGeom prst="rect">
            <a:avLst/>
          </a:prstGeom>
          <a:noFill/>
          <a:ln w="9525">
            <a:noFill/>
            <a:miter lim="800000"/>
            <a:headEnd/>
            <a:tailEnd/>
          </a:ln>
        </p:spPr>
        <p:txBody>
          <a:bodyPr>
            <a:spAutoFit/>
          </a:bodyPr>
          <a:lstStyle/>
          <a:p>
            <a:r>
              <a:rPr lang="en-US" sz="2400" dirty="0"/>
              <a:t>With only two components, the </a:t>
            </a:r>
            <a:r>
              <a:rPr lang="en-US" sz="2400" i="1" dirty="0">
                <a:solidFill>
                  <a:srgbClr val="C00000"/>
                </a:solidFill>
              </a:rPr>
              <a:t>reciprocal of reciprocals </a:t>
            </a:r>
            <a:r>
              <a:rPr lang="en-US" sz="2400" dirty="0"/>
              <a:t>calculation is greatly simplified …</a:t>
            </a:r>
          </a:p>
        </p:txBody>
      </p:sp>
      <p:sp>
        <p:nvSpPr>
          <p:cNvPr id="5" name="TextBox 4"/>
          <p:cNvSpPr txBox="1">
            <a:spLocks noChangeArrowheads="1"/>
          </p:cNvSpPr>
          <p:nvPr/>
        </p:nvSpPr>
        <p:spPr bwMode="auto">
          <a:xfrm>
            <a:off x="457200" y="4426695"/>
            <a:ext cx="7391400" cy="461963"/>
          </a:xfrm>
          <a:prstGeom prst="rect">
            <a:avLst/>
          </a:prstGeom>
          <a:noFill/>
          <a:ln w="9525">
            <a:noFill/>
            <a:miter lim="800000"/>
            <a:headEnd/>
            <a:tailEnd/>
          </a:ln>
        </p:spPr>
        <p:txBody>
          <a:bodyPr>
            <a:spAutoFit/>
          </a:bodyPr>
          <a:lstStyle/>
          <a:p>
            <a:r>
              <a:rPr lang="en-US" sz="2400" dirty="0">
                <a:solidFill>
                  <a:srgbClr val="C00000"/>
                </a:solidFill>
              </a:rPr>
              <a:t>Inductance of a 20 mH and 50 mH inductor …</a:t>
            </a:r>
          </a:p>
        </p:txBody>
      </p:sp>
      <p:sp>
        <p:nvSpPr>
          <p:cNvPr id="6" name="TextBox 5"/>
          <p:cNvSpPr txBox="1">
            <a:spLocks noChangeArrowheads="1"/>
          </p:cNvSpPr>
          <p:nvPr/>
        </p:nvSpPr>
        <p:spPr bwMode="auto">
          <a:xfrm>
            <a:off x="1143000" y="5029200"/>
            <a:ext cx="1752600" cy="461963"/>
          </a:xfrm>
          <a:prstGeom prst="rect">
            <a:avLst/>
          </a:prstGeom>
          <a:noFill/>
          <a:ln w="9525">
            <a:noFill/>
            <a:miter lim="800000"/>
            <a:headEnd/>
            <a:tailEnd/>
          </a:ln>
        </p:spPr>
        <p:txBody>
          <a:bodyPr>
            <a:spAutoFit/>
          </a:bodyPr>
          <a:lstStyle/>
          <a:p>
            <a:r>
              <a:rPr lang="en-US" sz="2400">
                <a:solidFill>
                  <a:srgbClr val="C00000"/>
                </a:solidFill>
              </a:rPr>
              <a:t>In series …</a:t>
            </a:r>
          </a:p>
        </p:txBody>
      </p:sp>
      <p:sp>
        <p:nvSpPr>
          <p:cNvPr id="7" name="TextBox 6"/>
          <p:cNvSpPr txBox="1">
            <a:spLocks noRot="1" noChangeAspect="1" noMove="1" noResize="1" noEditPoints="1" noAdjustHandles="1" noChangeArrowheads="1" noChangeShapeType="1" noTextEdit="1"/>
          </p:cNvSpPr>
          <p:nvPr/>
        </p:nvSpPr>
        <p:spPr>
          <a:xfrm>
            <a:off x="3331599" y="5075366"/>
            <a:ext cx="3400033" cy="369332"/>
          </a:xfrm>
          <a:prstGeom prst="rect">
            <a:avLst/>
          </a:prstGeom>
          <a:blipFill>
            <a:blip r:embed="rId2"/>
            <a:stretch>
              <a:fillRect l="-1616" r="-1436" b="-33333"/>
            </a:stretch>
          </a:blipFill>
        </p:spPr>
        <p:txBody>
          <a:bodyPr/>
          <a:lstStyle/>
          <a:p>
            <a:pPr fontAlgn="auto">
              <a:spcBef>
                <a:spcPts val="0"/>
              </a:spcBef>
              <a:spcAft>
                <a:spcPts val="0"/>
              </a:spcAft>
              <a:defRPr/>
            </a:pPr>
            <a:r>
              <a:rPr lang="en-US">
                <a:noFill/>
                <a:latin typeface="+mn-lt"/>
                <a:cs typeface="+mn-cs"/>
              </a:rPr>
              <a:t> </a:t>
            </a:r>
          </a:p>
        </p:txBody>
      </p:sp>
      <p:sp>
        <p:nvSpPr>
          <p:cNvPr id="8" name="TextBox 7"/>
          <p:cNvSpPr txBox="1">
            <a:spLocks noChangeArrowheads="1"/>
          </p:cNvSpPr>
          <p:nvPr/>
        </p:nvSpPr>
        <p:spPr bwMode="auto">
          <a:xfrm>
            <a:off x="1157288" y="5791200"/>
            <a:ext cx="2090737" cy="461963"/>
          </a:xfrm>
          <a:prstGeom prst="rect">
            <a:avLst/>
          </a:prstGeom>
          <a:noFill/>
          <a:ln w="9525">
            <a:noFill/>
            <a:miter lim="800000"/>
            <a:headEnd/>
            <a:tailEnd/>
          </a:ln>
        </p:spPr>
        <p:txBody>
          <a:bodyPr>
            <a:spAutoFit/>
          </a:bodyPr>
          <a:lstStyle/>
          <a:p>
            <a:r>
              <a:rPr lang="en-US" sz="2400">
                <a:solidFill>
                  <a:srgbClr val="C00000"/>
                </a:solidFill>
              </a:rPr>
              <a:t>In parallel …</a:t>
            </a:r>
          </a:p>
        </p:txBody>
      </p:sp>
      <p:sp>
        <p:nvSpPr>
          <p:cNvPr id="9" name="TextBox 8"/>
          <p:cNvSpPr txBox="1">
            <a:spLocks noRot="1" noChangeAspect="1" noMove="1" noResize="1" noEditPoints="1" noAdjustHandles="1" noChangeArrowheads="1" noChangeShapeType="1" noTextEdit="1"/>
          </p:cNvSpPr>
          <p:nvPr/>
        </p:nvSpPr>
        <p:spPr>
          <a:xfrm>
            <a:off x="3317749" y="5672000"/>
            <a:ext cx="2213363" cy="700063"/>
          </a:xfrm>
          <a:prstGeom prst="rect">
            <a:avLst/>
          </a:prstGeom>
          <a:blipFill>
            <a:blip r:embed="rId3"/>
            <a:stretch>
              <a:fillRect/>
            </a:stretch>
          </a:blipFill>
        </p:spPr>
        <p:txBody>
          <a:bodyPr/>
          <a:lstStyle/>
          <a:p>
            <a:pPr fontAlgn="auto">
              <a:spcBef>
                <a:spcPts val="0"/>
              </a:spcBef>
              <a:spcAft>
                <a:spcPts val="0"/>
              </a:spcAft>
              <a:defRPr/>
            </a:pPr>
            <a:r>
              <a:rPr lang="en-US">
                <a:noFill/>
                <a:latin typeface="+mn-lt"/>
                <a:cs typeface="+mn-cs"/>
              </a:rPr>
              <a:t> </a:t>
            </a:r>
          </a:p>
        </p:txBody>
      </p:sp>
      <p:sp>
        <p:nvSpPr>
          <p:cNvPr id="10" name="TextBox 9"/>
          <p:cNvSpPr txBox="1">
            <a:spLocks noRot="1" noChangeAspect="1" noMove="1" noResize="1" noEditPoints="1" noAdjustHandles="1" noChangeArrowheads="1" noChangeShapeType="1" noTextEdit="1"/>
          </p:cNvSpPr>
          <p:nvPr/>
        </p:nvSpPr>
        <p:spPr>
          <a:xfrm>
            <a:off x="5531112" y="5671999"/>
            <a:ext cx="1562415" cy="707566"/>
          </a:xfrm>
          <a:prstGeom prst="rect">
            <a:avLst/>
          </a:prstGeom>
          <a:blipFill>
            <a:blip r:embed="rId4"/>
            <a:stretch>
              <a:fillRect/>
            </a:stretch>
          </a:blipFill>
        </p:spPr>
        <p:txBody>
          <a:bodyPr/>
          <a:lstStyle/>
          <a:p>
            <a:pPr fontAlgn="auto">
              <a:spcBef>
                <a:spcPts val="0"/>
              </a:spcBef>
              <a:spcAft>
                <a:spcPts val="0"/>
              </a:spcAft>
              <a:defRPr/>
            </a:pPr>
            <a:r>
              <a:rPr lang="en-US">
                <a:noFill/>
                <a:latin typeface="+mn-lt"/>
                <a:cs typeface="+mn-cs"/>
              </a:rPr>
              <a:t> </a:t>
            </a:r>
          </a:p>
        </p:txBody>
      </p:sp>
      <p:sp>
        <p:nvSpPr>
          <p:cNvPr id="11" name="TextBox 10"/>
          <p:cNvSpPr txBox="1">
            <a:spLocks noRot="1" noChangeAspect="1" noMove="1" noResize="1" noEditPoints="1" noAdjustHandles="1" noChangeArrowheads="1" noChangeShapeType="1" noTextEdit="1"/>
          </p:cNvSpPr>
          <p:nvPr/>
        </p:nvSpPr>
        <p:spPr>
          <a:xfrm>
            <a:off x="7162800" y="5837365"/>
            <a:ext cx="1692707" cy="369332"/>
          </a:xfrm>
          <a:prstGeom prst="rect">
            <a:avLst/>
          </a:prstGeom>
          <a:blipFill>
            <a:blip r:embed="rId5"/>
            <a:stretch>
              <a:fillRect l="-1079" r="-2878" b="-8333"/>
            </a:stretch>
          </a:blipFill>
        </p:spPr>
        <p:txBody>
          <a:bodyPr/>
          <a:lstStyle/>
          <a:p>
            <a:pPr fontAlgn="auto">
              <a:spcBef>
                <a:spcPts val="0"/>
              </a:spcBef>
              <a:spcAft>
                <a:spcPts val="0"/>
              </a:spcAft>
              <a:defRPr/>
            </a:pPr>
            <a:r>
              <a:rPr lang="en-US">
                <a:noFill/>
                <a:latin typeface="+mn-lt"/>
                <a:cs typeface="+mn-cs"/>
              </a:rPr>
              <a:t>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6B8567B-5B51-4EB5-9856-A41A6B0B5C8D}"/>
                  </a:ext>
                </a:extLst>
              </p:cNvPr>
              <p:cNvSpPr txBox="1"/>
              <p:nvPr/>
            </p:nvSpPr>
            <p:spPr>
              <a:xfrm>
                <a:off x="3514065" y="2680274"/>
                <a:ext cx="1277669" cy="7000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𝑅</m:t>
                          </m:r>
                          <m:r>
                            <a:rPr lang="en-US" sz="2400" b="0" i="1" smtClean="0">
                              <a:latin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𝑅</m:t>
                          </m:r>
                          <m:r>
                            <a:rPr lang="en-US" sz="2400" b="0" i="1" smtClean="0">
                              <a:latin typeface="Cambria Math" panose="02040503050406030204" pitchFamily="18" charset="0"/>
                              <a:ea typeface="Cambria Math" panose="02040503050406030204" pitchFamily="18" charset="0"/>
                            </a:rPr>
                            <m:t>2</m:t>
                          </m:r>
                        </m:num>
                        <m:den>
                          <m:r>
                            <a:rPr lang="en-US" sz="2400" b="0" i="1" smtClean="0">
                              <a:latin typeface="Cambria Math" panose="02040503050406030204" pitchFamily="18" charset="0"/>
                            </a:rPr>
                            <m:t>𝑅</m:t>
                          </m:r>
                          <m:r>
                            <a:rPr lang="en-US" sz="2400" b="0" i="1" smtClean="0">
                              <a:latin typeface="Cambria Math" panose="02040503050406030204" pitchFamily="18" charset="0"/>
                            </a:rPr>
                            <m:t>1+ </m:t>
                          </m:r>
                          <m:r>
                            <a:rPr lang="en-US" sz="2400" b="0" i="1" smtClean="0">
                              <a:latin typeface="Cambria Math" panose="02040503050406030204" pitchFamily="18" charset="0"/>
                            </a:rPr>
                            <m:t>𝑅</m:t>
                          </m:r>
                          <m:r>
                            <a:rPr lang="en-US" sz="2400" b="0" i="1" smtClean="0">
                              <a:latin typeface="Cambria Math" panose="02040503050406030204" pitchFamily="18" charset="0"/>
                            </a:rPr>
                            <m:t>2</m:t>
                          </m:r>
                        </m:den>
                      </m:f>
                    </m:oMath>
                  </m:oMathPara>
                </a14:m>
                <a:endParaRPr lang="en-US" sz="2400" dirty="0"/>
              </a:p>
            </p:txBody>
          </p:sp>
        </mc:Choice>
        <mc:Fallback xmlns="">
          <p:sp>
            <p:nvSpPr>
              <p:cNvPr id="2" name="TextBox 1">
                <a:extLst>
                  <a:ext uri="{FF2B5EF4-FFF2-40B4-BE49-F238E27FC236}">
                    <a16:creationId xmlns:a16="http://schemas.microsoft.com/office/drawing/2014/main" id="{16B8567B-5B51-4EB5-9856-A41A6B0B5C8D}"/>
                  </a:ext>
                </a:extLst>
              </p:cNvPr>
              <p:cNvSpPr txBox="1">
                <a:spLocks noRot="1" noChangeAspect="1" noMove="1" noResize="1" noEditPoints="1" noAdjustHandles="1" noChangeArrowheads="1" noChangeShapeType="1" noTextEdit="1"/>
              </p:cNvSpPr>
              <p:nvPr/>
            </p:nvSpPr>
            <p:spPr>
              <a:xfrm>
                <a:off x="3514065" y="2680274"/>
                <a:ext cx="1277669" cy="700063"/>
              </a:xfrm>
              <a:prstGeom prst="rect">
                <a:avLst/>
              </a:prstGeom>
              <a:blipFill>
                <a:blip r:embed="rId6"/>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E04D20E7-81C3-4A6D-BC24-BA9EEE927103}"/>
              </a:ext>
            </a:extLst>
          </p:cNvPr>
          <p:cNvSpPr txBox="1"/>
          <p:nvPr/>
        </p:nvSpPr>
        <p:spPr>
          <a:xfrm>
            <a:off x="2332965" y="2799472"/>
            <a:ext cx="1447800" cy="461665"/>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R</a:t>
            </a:r>
            <a:r>
              <a:rPr lang="en-US" sz="2400" i="1" baseline="-25000" dirty="0">
                <a:latin typeface="Cambria Math" panose="02040503050406030204" pitchFamily="18" charset="0"/>
                <a:ea typeface="Cambria Math" panose="02040503050406030204" pitchFamily="18" charset="0"/>
              </a:rPr>
              <a:t>EQU</a:t>
            </a:r>
            <a:r>
              <a:rPr lang="en-US" sz="2400" i="1" dirty="0">
                <a:latin typeface="Cambria Math" panose="02040503050406030204" pitchFamily="18" charset="0"/>
                <a:ea typeface="Cambria Math" panose="02040503050406030204" pitchFamily="18" charset="0"/>
              </a:rPr>
              <a:t> = </a:t>
            </a:r>
          </a:p>
        </p:txBody>
      </p:sp>
      <p:sp>
        <p:nvSpPr>
          <p:cNvPr id="13" name="TextBox 12">
            <a:extLst>
              <a:ext uri="{FF2B5EF4-FFF2-40B4-BE49-F238E27FC236}">
                <a16:creationId xmlns:a16="http://schemas.microsoft.com/office/drawing/2014/main" id="{251263BF-17E5-9C9A-546F-B1C9B275A225}"/>
              </a:ext>
            </a:extLst>
          </p:cNvPr>
          <p:cNvSpPr txBox="1"/>
          <p:nvPr/>
        </p:nvSpPr>
        <p:spPr>
          <a:xfrm>
            <a:off x="6477000" y="2767251"/>
            <a:ext cx="5257800" cy="707886"/>
          </a:xfrm>
          <a:prstGeom prst="rect">
            <a:avLst/>
          </a:prstGeom>
          <a:noFill/>
        </p:spPr>
        <p:txBody>
          <a:bodyPr wrap="square" rtlCol="0">
            <a:spAutoFit/>
          </a:bodyPr>
          <a:lstStyle/>
          <a:p>
            <a:r>
              <a:rPr lang="en-US" sz="2000" dirty="0">
                <a:solidFill>
                  <a:srgbClr val="0000FF"/>
                </a:solidFill>
              </a:rPr>
              <a:t>What is the approximate total resistance of a 100- and a 200-ohm resistor in parallel?</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9956235-D57A-52AF-A838-6B769D3BBD0C}"/>
                  </a:ext>
                </a:extLst>
              </p:cNvPr>
              <p:cNvSpPr txBox="1"/>
              <p:nvPr/>
            </p:nvSpPr>
            <p:spPr>
              <a:xfrm>
                <a:off x="5612208" y="3619526"/>
                <a:ext cx="2071786" cy="6417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𝑅</m:t>
                      </m:r>
                      <m:r>
                        <a:rPr lang="en-US" sz="2200" b="0" i="1" baseline="-25000" smtClean="0">
                          <a:latin typeface="Cambria Math" panose="02040503050406030204" pitchFamily="18" charset="0"/>
                        </a:rPr>
                        <m:t>𝐸𝑄𝑈</m:t>
                      </m:r>
                      <m:r>
                        <a:rPr lang="en-US" sz="2200" b="0" i="1" smtClean="0">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𝑅</m:t>
                          </m:r>
                          <m:r>
                            <a:rPr lang="en-US" sz="2200" b="0" i="1" smtClean="0">
                              <a:latin typeface="Cambria Math" panose="02040503050406030204" pitchFamily="18" charset="0"/>
                            </a:rPr>
                            <m:t>1×</m:t>
                          </m:r>
                          <m:r>
                            <a:rPr lang="en-US" sz="2200" b="0" i="1" smtClean="0">
                              <a:latin typeface="Cambria Math" panose="02040503050406030204" pitchFamily="18" charset="0"/>
                              <a:ea typeface="Cambria Math" panose="02040503050406030204" pitchFamily="18" charset="0"/>
                            </a:rPr>
                            <m:t>𝑅</m:t>
                          </m:r>
                          <m:r>
                            <a:rPr lang="en-US" sz="2200" b="0" i="1" smtClean="0">
                              <a:latin typeface="Cambria Math" panose="02040503050406030204" pitchFamily="18" charset="0"/>
                              <a:ea typeface="Cambria Math" panose="02040503050406030204" pitchFamily="18" charset="0"/>
                            </a:rPr>
                            <m:t>2</m:t>
                          </m:r>
                        </m:num>
                        <m:den>
                          <m:r>
                            <a:rPr lang="en-US" sz="2200" b="0" i="1" smtClean="0">
                              <a:latin typeface="Cambria Math" panose="02040503050406030204" pitchFamily="18" charset="0"/>
                            </a:rPr>
                            <m:t>𝑅</m:t>
                          </m:r>
                          <m:r>
                            <a:rPr lang="en-US" sz="2200" b="0" i="1" smtClean="0">
                              <a:latin typeface="Cambria Math" panose="02040503050406030204" pitchFamily="18" charset="0"/>
                            </a:rPr>
                            <m:t>1+</m:t>
                          </m:r>
                          <m:r>
                            <a:rPr lang="en-US" sz="2200" b="0" i="1" smtClean="0">
                              <a:latin typeface="Cambria Math" panose="02040503050406030204" pitchFamily="18" charset="0"/>
                            </a:rPr>
                            <m:t>𝑅</m:t>
                          </m:r>
                          <m:r>
                            <a:rPr lang="en-US" sz="2200" b="0" i="1" smtClean="0">
                              <a:latin typeface="Cambria Math" panose="02040503050406030204" pitchFamily="18" charset="0"/>
                            </a:rPr>
                            <m:t>2</m:t>
                          </m:r>
                        </m:den>
                      </m:f>
                    </m:oMath>
                  </m:oMathPara>
                </a14:m>
                <a:endParaRPr lang="en-US" sz="2200" dirty="0"/>
              </a:p>
            </p:txBody>
          </p:sp>
        </mc:Choice>
        <mc:Fallback xmlns="">
          <p:sp>
            <p:nvSpPr>
              <p:cNvPr id="14" name="TextBox 13">
                <a:extLst>
                  <a:ext uri="{FF2B5EF4-FFF2-40B4-BE49-F238E27FC236}">
                    <a16:creationId xmlns:a16="http://schemas.microsoft.com/office/drawing/2014/main" id="{49956235-D57A-52AF-A838-6B769D3BBD0C}"/>
                  </a:ext>
                </a:extLst>
              </p:cNvPr>
              <p:cNvSpPr txBox="1">
                <a:spLocks noRot="1" noChangeAspect="1" noMove="1" noResize="1" noEditPoints="1" noAdjustHandles="1" noChangeArrowheads="1" noChangeShapeType="1" noTextEdit="1"/>
              </p:cNvSpPr>
              <p:nvPr/>
            </p:nvSpPr>
            <p:spPr>
              <a:xfrm>
                <a:off x="5612208" y="3619526"/>
                <a:ext cx="2071786" cy="64171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E7C9ABA-CA6D-16A5-93C9-91BB75418513}"/>
                  </a:ext>
                </a:extLst>
              </p:cNvPr>
              <p:cNvSpPr txBox="1"/>
              <p:nvPr/>
            </p:nvSpPr>
            <p:spPr>
              <a:xfrm>
                <a:off x="7643029" y="3618577"/>
                <a:ext cx="1697772" cy="6417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100</m:t>
                          </m:r>
                          <m:r>
                            <a:rPr lang="en-US" sz="2200" b="0" i="1" smtClean="0">
                              <a:latin typeface="Cambria Math" panose="02040503050406030204" pitchFamily="18" charset="0"/>
                              <a:ea typeface="Cambria Math" panose="02040503050406030204" pitchFamily="18" charset="0"/>
                            </a:rPr>
                            <m:t>×200</m:t>
                          </m:r>
                        </m:num>
                        <m:den>
                          <m:r>
                            <a:rPr lang="en-US" sz="2200" b="0" i="1" smtClean="0">
                              <a:latin typeface="Cambria Math" panose="02040503050406030204" pitchFamily="18" charset="0"/>
                            </a:rPr>
                            <m:t>100+200</m:t>
                          </m:r>
                        </m:den>
                      </m:f>
                    </m:oMath>
                  </m:oMathPara>
                </a14:m>
                <a:endParaRPr lang="en-US" sz="2200" dirty="0"/>
              </a:p>
            </p:txBody>
          </p:sp>
        </mc:Choice>
        <mc:Fallback xmlns="">
          <p:sp>
            <p:nvSpPr>
              <p:cNvPr id="15" name="TextBox 14">
                <a:extLst>
                  <a:ext uri="{FF2B5EF4-FFF2-40B4-BE49-F238E27FC236}">
                    <a16:creationId xmlns:a16="http://schemas.microsoft.com/office/drawing/2014/main" id="{FE7C9ABA-CA6D-16A5-93C9-91BB75418513}"/>
                  </a:ext>
                </a:extLst>
              </p:cNvPr>
              <p:cNvSpPr txBox="1">
                <a:spLocks noRot="1" noChangeAspect="1" noMove="1" noResize="1" noEditPoints="1" noAdjustHandles="1" noChangeArrowheads="1" noChangeShapeType="1" noTextEdit="1"/>
              </p:cNvSpPr>
              <p:nvPr/>
            </p:nvSpPr>
            <p:spPr>
              <a:xfrm>
                <a:off x="7643029" y="3618577"/>
                <a:ext cx="1697772" cy="64171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4F06F1F-C92D-071C-BFCF-B0F326B0FB16}"/>
                  </a:ext>
                </a:extLst>
              </p:cNvPr>
              <p:cNvSpPr txBox="1"/>
              <p:nvPr/>
            </p:nvSpPr>
            <p:spPr>
              <a:xfrm>
                <a:off x="9317306" y="3594311"/>
                <a:ext cx="1264577"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20,000</m:t>
                          </m:r>
                        </m:num>
                        <m:den>
                          <m:r>
                            <a:rPr lang="en-US" sz="2200" b="0" i="1" smtClean="0">
                              <a:latin typeface="Cambria Math" panose="02040503050406030204" pitchFamily="18" charset="0"/>
                            </a:rPr>
                            <m:t>300</m:t>
                          </m:r>
                        </m:den>
                      </m:f>
                    </m:oMath>
                  </m:oMathPara>
                </a14:m>
                <a:endParaRPr lang="en-US" sz="2200" dirty="0"/>
              </a:p>
            </p:txBody>
          </p:sp>
        </mc:Choice>
        <mc:Fallback xmlns="">
          <p:sp>
            <p:nvSpPr>
              <p:cNvPr id="16" name="TextBox 15">
                <a:extLst>
                  <a:ext uri="{FF2B5EF4-FFF2-40B4-BE49-F238E27FC236}">
                    <a16:creationId xmlns:a16="http://schemas.microsoft.com/office/drawing/2014/main" id="{24F06F1F-C92D-071C-BFCF-B0F326B0FB16}"/>
                  </a:ext>
                </a:extLst>
              </p:cNvPr>
              <p:cNvSpPr txBox="1">
                <a:spLocks noRot="1" noChangeAspect="1" noMove="1" noResize="1" noEditPoints="1" noAdjustHandles="1" noChangeArrowheads="1" noChangeShapeType="1" noTextEdit="1"/>
              </p:cNvSpPr>
              <p:nvPr/>
            </p:nvSpPr>
            <p:spPr>
              <a:xfrm>
                <a:off x="9317306" y="3594311"/>
                <a:ext cx="1264577" cy="63600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2A9EDF4-E444-704E-C544-5EB92D2262E8}"/>
                  </a:ext>
                </a:extLst>
              </p:cNvPr>
              <p:cNvSpPr txBox="1"/>
              <p:nvPr/>
            </p:nvSpPr>
            <p:spPr>
              <a:xfrm>
                <a:off x="10565434" y="3728653"/>
                <a:ext cx="1301447"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=66.67 </m:t>
                      </m:r>
                      <m:r>
                        <m:rPr>
                          <m:sty m:val="p"/>
                        </m:rPr>
                        <a:rPr lang="en-US" sz="2200" b="0" i="0" smtClean="0">
                          <a:latin typeface="Cambria Math" panose="02040503050406030204" pitchFamily="18" charset="0"/>
                        </a:rPr>
                        <m:t>Ω</m:t>
                      </m:r>
                    </m:oMath>
                  </m:oMathPara>
                </a14:m>
                <a:endParaRPr lang="en-US" sz="2200" dirty="0"/>
              </a:p>
            </p:txBody>
          </p:sp>
        </mc:Choice>
        <mc:Fallback xmlns="">
          <p:sp>
            <p:nvSpPr>
              <p:cNvPr id="17" name="TextBox 16">
                <a:extLst>
                  <a:ext uri="{FF2B5EF4-FFF2-40B4-BE49-F238E27FC236}">
                    <a16:creationId xmlns:a16="http://schemas.microsoft.com/office/drawing/2014/main" id="{52A9EDF4-E444-704E-C544-5EB92D2262E8}"/>
                  </a:ext>
                </a:extLst>
              </p:cNvPr>
              <p:cNvSpPr txBox="1">
                <a:spLocks noRot="1" noChangeAspect="1" noMove="1" noResize="1" noEditPoints="1" noAdjustHandles="1" noChangeArrowheads="1" noChangeShapeType="1" noTextEdit="1"/>
              </p:cNvSpPr>
              <p:nvPr/>
            </p:nvSpPr>
            <p:spPr>
              <a:xfrm>
                <a:off x="10565434" y="3728653"/>
                <a:ext cx="1301447" cy="338554"/>
              </a:xfrm>
              <a:prstGeom prst="rect">
                <a:avLst/>
              </a:prstGeom>
              <a:blipFill>
                <a:blip r:embed="rId10"/>
                <a:stretch>
                  <a:fillRect l="-1402" r="-3738" b="-727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1AACFF3-C709-AF6C-C0AB-4FAC88AB5E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par>
                                <p:cTn id="45" presetID="14" presetClass="entr" presetSubtype="1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par>
                                <p:cTn id="53" presetID="14" presetClass="entr" presetSubtype="1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par>
                                <p:cTn id="56" presetID="14" presetClass="entr" presetSubtype="1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500"/>
                                        <p:tgtEl>
                                          <p:spTgt spid="10"/>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 grpId="0"/>
      <p:bldP spid="12" grpId="0"/>
      <p:bldP spid="13" grpId="0"/>
      <p:bldP spid="14" grpId="0"/>
      <p:bldP spid="15" grpId="0"/>
      <p:bldP spid="16" grpId="0"/>
      <p:bldP spid="1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2297-346F-7CC3-BD09-4B0C21581979}"/>
              </a:ext>
            </a:extLst>
          </p:cNvPr>
          <p:cNvSpPr>
            <a:spLocks noGrp="1"/>
          </p:cNvSpPr>
          <p:nvPr>
            <p:ph type="title"/>
          </p:nvPr>
        </p:nvSpPr>
        <p:spPr>
          <a:xfrm>
            <a:off x="228600" y="372979"/>
            <a:ext cx="11506200" cy="1375157"/>
          </a:xfrm>
        </p:spPr>
        <p:txBody>
          <a:bodyPr>
            <a:normAutofit/>
          </a:bodyPr>
          <a:lstStyle/>
          <a:p>
            <a:r>
              <a:rPr lang="en-US" sz="3800" dirty="0"/>
              <a:t>Calculating Series &amp; Parallel Equivalent Values (cont.)</a:t>
            </a:r>
          </a:p>
        </p:txBody>
      </p:sp>
      <p:sp>
        <p:nvSpPr>
          <p:cNvPr id="3" name="TextBox 2">
            <a:extLst>
              <a:ext uri="{FF2B5EF4-FFF2-40B4-BE49-F238E27FC236}">
                <a16:creationId xmlns:a16="http://schemas.microsoft.com/office/drawing/2014/main" id="{17093352-52A4-BE25-BF62-47EB6EE747BC}"/>
              </a:ext>
            </a:extLst>
          </p:cNvPr>
          <p:cNvSpPr txBox="1"/>
          <p:nvPr/>
        </p:nvSpPr>
        <p:spPr>
          <a:xfrm>
            <a:off x="457200" y="2362200"/>
            <a:ext cx="102108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What is the total inductance of three 10 mH inductors in </a:t>
            </a:r>
            <a:r>
              <a:rPr lang="en-US" sz="2400" dirty="0">
                <a:solidFill>
                  <a:srgbClr val="0000FF"/>
                </a:solidFill>
                <a:latin typeface="Calibri" panose="020F0502020204030204" pitchFamily="34" charset="0"/>
                <a:cs typeface="Calibri" panose="020F0502020204030204" pitchFamily="34" charset="0"/>
              </a:rPr>
              <a:t>parallel</a:t>
            </a:r>
            <a:r>
              <a:rPr lang="en-US" sz="2400" dirty="0">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6501626-1AF4-DB3C-D31B-2D69D82F5CD1}"/>
                  </a:ext>
                </a:extLst>
              </p:cNvPr>
              <p:cNvSpPr txBox="1"/>
              <p:nvPr/>
            </p:nvSpPr>
            <p:spPr>
              <a:xfrm>
                <a:off x="1219200" y="3042326"/>
                <a:ext cx="5185779" cy="99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baseline="-25000" smtClean="0">
                          <a:latin typeface="Cambria Math" panose="02040503050406030204" pitchFamily="18" charset="0"/>
                        </a:rPr>
                        <m:t>𝐸𝑄𝑈</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=3.3 </m:t>
                      </m:r>
                      <m:r>
                        <a:rPr lang="en-US" sz="2400" b="0" i="1" smtClean="0">
                          <a:latin typeface="Cambria Math" panose="02040503050406030204" pitchFamily="18" charset="0"/>
                        </a:rPr>
                        <m:t>𝑚𝐻</m:t>
                      </m:r>
                    </m:oMath>
                  </m:oMathPara>
                </a14:m>
                <a:endParaRPr lang="en-US" sz="2400" dirty="0"/>
              </a:p>
            </p:txBody>
          </p:sp>
        </mc:Choice>
        <mc:Fallback xmlns="">
          <p:sp>
            <p:nvSpPr>
              <p:cNvPr id="4" name="TextBox 3">
                <a:extLst>
                  <a:ext uri="{FF2B5EF4-FFF2-40B4-BE49-F238E27FC236}">
                    <a16:creationId xmlns:a16="http://schemas.microsoft.com/office/drawing/2014/main" id="{96501626-1AF4-DB3C-D31B-2D69D82F5CD1}"/>
                  </a:ext>
                </a:extLst>
              </p:cNvPr>
              <p:cNvSpPr txBox="1">
                <a:spLocks noRot="1" noChangeAspect="1" noMove="1" noResize="1" noEditPoints="1" noAdjustHandles="1" noChangeArrowheads="1" noChangeShapeType="1" noTextEdit="1"/>
              </p:cNvSpPr>
              <p:nvPr/>
            </p:nvSpPr>
            <p:spPr>
              <a:xfrm>
                <a:off x="1219200" y="3042326"/>
                <a:ext cx="5185779" cy="991810"/>
              </a:xfrm>
              <a:prstGeom prst="rect">
                <a:avLst/>
              </a:prstGeom>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279F0FA-61E7-D97D-8F19-E539A46BC2BC}"/>
              </a:ext>
            </a:extLst>
          </p:cNvPr>
          <p:cNvSpPr txBox="1"/>
          <p:nvPr/>
        </p:nvSpPr>
        <p:spPr>
          <a:xfrm>
            <a:off x="455428" y="4648200"/>
            <a:ext cx="102108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What is the total inductance of three 10 mH inductors in </a:t>
            </a:r>
            <a:r>
              <a:rPr lang="en-US" sz="2400" dirty="0">
                <a:solidFill>
                  <a:srgbClr val="0000FF"/>
                </a:solidFill>
                <a:latin typeface="Calibri" panose="020F0502020204030204" pitchFamily="34" charset="0"/>
                <a:cs typeface="Calibri" panose="020F0502020204030204" pitchFamily="34" charset="0"/>
              </a:rPr>
              <a:t>series</a:t>
            </a:r>
            <a:r>
              <a:rPr lang="en-US" sz="2400" dirty="0">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2F647D-04B1-3C04-724B-6432AB6CB12D}"/>
                  </a:ext>
                </a:extLst>
              </p:cNvPr>
              <p:cNvSpPr txBox="1"/>
              <p:nvPr/>
            </p:nvSpPr>
            <p:spPr>
              <a:xfrm>
                <a:off x="1219200" y="5354597"/>
                <a:ext cx="41139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baseline="-25000" smtClean="0">
                          <a:latin typeface="Cambria Math" panose="02040503050406030204" pitchFamily="18" charset="0"/>
                        </a:rPr>
                        <m:t>𝐸𝑄𝑈</m:t>
                      </m:r>
                      <m:r>
                        <a:rPr lang="en-US" sz="2400" b="0" i="1" smtClean="0">
                          <a:latin typeface="Cambria Math" panose="02040503050406030204" pitchFamily="18" charset="0"/>
                        </a:rPr>
                        <m:t>=10+10+10=30 </m:t>
                      </m:r>
                      <m:r>
                        <a:rPr lang="en-US" sz="2400" b="0" i="1" smtClean="0">
                          <a:latin typeface="Cambria Math" panose="02040503050406030204" pitchFamily="18" charset="0"/>
                        </a:rPr>
                        <m:t>𝑚𝐻</m:t>
                      </m:r>
                    </m:oMath>
                  </m:oMathPara>
                </a14:m>
                <a:endParaRPr lang="en-US" sz="2400" dirty="0"/>
              </a:p>
            </p:txBody>
          </p:sp>
        </mc:Choice>
        <mc:Fallback xmlns="">
          <p:sp>
            <p:nvSpPr>
              <p:cNvPr id="6" name="TextBox 5">
                <a:extLst>
                  <a:ext uri="{FF2B5EF4-FFF2-40B4-BE49-F238E27FC236}">
                    <a16:creationId xmlns:a16="http://schemas.microsoft.com/office/drawing/2014/main" id="{902F647D-04B1-3C04-724B-6432AB6CB12D}"/>
                  </a:ext>
                </a:extLst>
              </p:cNvPr>
              <p:cNvSpPr txBox="1">
                <a:spLocks noRot="1" noChangeAspect="1" noMove="1" noResize="1" noEditPoints="1" noAdjustHandles="1" noChangeArrowheads="1" noChangeShapeType="1" noTextEdit="1"/>
              </p:cNvSpPr>
              <p:nvPr/>
            </p:nvSpPr>
            <p:spPr>
              <a:xfrm>
                <a:off x="1219200" y="5354597"/>
                <a:ext cx="4113947" cy="369332"/>
              </a:xfrm>
              <a:prstGeom prst="rect">
                <a:avLst/>
              </a:prstGeom>
              <a:blipFill>
                <a:blip r:embed="rId3"/>
                <a:stretch>
                  <a:fillRect l="-1037" r="-889" b="-3442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1FE7DDFB-1F3F-62ED-DE54-41571B47E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278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933A44-A7C1-D8FF-C9F7-4D65CCB94BD5}"/>
              </a:ext>
            </a:extLst>
          </p:cNvPr>
          <p:cNvSpPr>
            <a:spLocks noGrp="1"/>
          </p:cNvSpPr>
          <p:nvPr>
            <p:ph type="title"/>
          </p:nvPr>
        </p:nvSpPr>
        <p:spPr>
          <a:xfrm>
            <a:off x="228600" y="465967"/>
            <a:ext cx="11506200" cy="1143000"/>
          </a:xfrm>
        </p:spPr>
        <p:txBody>
          <a:bodyPr>
            <a:normAutofit fontScale="90000"/>
          </a:bodyPr>
          <a:lstStyle/>
          <a:p>
            <a:r>
              <a:rPr lang="en-US" dirty="0"/>
              <a:t>Calculating Series &amp; Parallel Equivalent Values (cont.)</a:t>
            </a:r>
          </a:p>
        </p:txBody>
      </p:sp>
      <p:sp>
        <p:nvSpPr>
          <p:cNvPr id="4" name="TextBox 3">
            <a:extLst>
              <a:ext uri="{FF2B5EF4-FFF2-40B4-BE49-F238E27FC236}">
                <a16:creationId xmlns:a16="http://schemas.microsoft.com/office/drawing/2014/main" id="{448C4E79-2CE3-234C-0FC0-A8D394622161}"/>
              </a:ext>
            </a:extLst>
          </p:cNvPr>
          <p:cNvSpPr txBox="1"/>
          <p:nvPr/>
        </p:nvSpPr>
        <p:spPr>
          <a:xfrm>
            <a:off x="457200" y="2362200"/>
            <a:ext cx="105156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What is the total capacitance of two 5 nF and one 750 pF capacitors in </a:t>
            </a:r>
            <a:r>
              <a:rPr lang="en-US" sz="2400" dirty="0">
                <a:solidFill>
                  <a:srgbClr val="0000FF"/>
                </a:solidFill>
                <a:latin typeface="Calibri" panose="020F0502020204030204" pitchFamily="34" charset="0"/>
                <a:cs typeface="Calibri" panose="020F0502020204030204" pitchFamily="34" charset="0"/>
              </a:rPr>
              <a:t>series</a:t>
            </a:r>
            <a:r>
              <a:rPr lang="en-US" sz="24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D095C9A9-1049-0448-B0CD-D28918AD3ACA}"/>
              </a:ext>
            </a:extLst>
          </p:cNvPr>
          <p:cNvSpPr txBox="1"/>
          <p:nvPr/>
        </p:nvSpPr>
        <p:spPr>
          <a:xfrm>
            <a:off x="838200" y="2823865"/>
            <a:ext cx="10515600"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Note that the capacitors aren’t in the same units! First convert 5 nF to pF …</a:t>
            </a:r>
          </a:p>
          <a:p>
            <a:r>
              <a:rPr lang="en-US" sz="2400" dirty="0">
                <a:latin typeface="Calibri" panose="020F0502020204030204" pitchFamily="34" charset="0"/>
                <a:cs typeface="Calibri" panose="020F0502020204030204" pitchFamily="34" charset="0"/>
              </a:rPr>
              <a:t>	5 nF × 1,000 = 5,000 pF</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70DCC1D-78C5-497F-19F8-89C5A50BB870}"/>
                  </a:ext>
                </a:extLst>
              </p:cNvPr>
              <p:cNvSpPr txBox="1"/>
              <p:nvPr/>
            </p:nvSpPr>
            <p:spPr>
              <a:xfrm>
                <a:off x="609600" y="3964127"/>
                <a:ext cx="2187778" cy="743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baseline="-25000" smtClean="0">
                          <a:latin typeface="Cambria Math" panose="02040503050406030204" pitchFamily="18" charset="0"/>
                        </a:rPr>
                        <m:t>𝐸𝑄𝑈</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r>
                                <a:rPr lang="en-US" b="0" i="1" baseline="-25000" smtClean="0">
                                  <a:latin typeface="Cambria Math" panose="02040503050406030204" pitchFamily="18" charset="0"/>
                                </a:rPr>
                                <m:t>1</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r>
                                <a:rPr lang="en-US" b="0" i="1" baseline="-25000" smtClean="0">
                                  <a:latin typeface="Cambria Math" panose="02040503050406030204" pitchFamily="18" charset="0"/>
                                </a:rPr>
                                <m:t>2</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𝐶</m:t>
                              </m:r>
                              <m:r>
                                <a:rPr lang="en-US" b="0" i="1" baseline="-25000" smtClean="0">
                                  <a:latin typeface="Cambria Math" panose="02040503050406030204" pitchFamily="18" charset="0"/>
                                </a:rPr>
                                <m:t>3</m:t>
                              </m:r>
                            </m:den>
                          </m:f>
                        </m:den>
                      </m:f>
                    </m:oMath>
                  </m:oMathPara>
                </a14:m>
                <a:endParaRPr lang="en-US" dirty="0"/>
              </a:p>
            </p:txBody>
          </p:sp>
        </mc:Choice>
        <mc:Fallback xmlns="">
          <p:sp>
            <p:nvSpPr>
              <p:cNvPr id="7" name="TextBox 6">
                <a:extLst>
                  <a:ext uri="{FF2B5EF4-FFF2-40B4-BE49-F238E27FC236}">
                    <a16:creationId xmlns:a16="http://schemas.microsoft.com/office/drawing/2014/main" id="{370DCC1D-78C5-497F-19F8-89C5A50BB870}"/>
                  </a:ext>
                </a:extLst>
              </p:cNvPr>
              <p:cNvSpPr txBox="1">
                <a:spLocks noRot="1" noChangeAspect="1" noMove="1" noResize="1" noEditPoints="1" noAdjustHandles="1" noChangeArrowheads="1" noChangeShapeType="1" noTextEdit="1"/>
              </p:cNvSpPr>
              <p:nvPr/>
            </p:nvSpPr>
            <p:spPr>
              <a:xfrm>
                <a:off x="609600" y="3964127"/>
                <a:ext cx="2187778" cy="743922"/>
              </a:xfrm>
              <a:prstGeom prst="rect">
                <a:avLst/>
              </a:prstGeom>
              <a:blipFill>
                <a:blip r:embed="rId2"/>
                <a:stretch>
                  <a:fillRect b="-57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7924DAD-DEE5-9FA8-1371-684A2CC1E204}"/>
                  </a:ext>
                </a:extLst>
              </p:cNvPr>
              <p:cNvSpPr txBox="1"/>
              <p:nvPr/>
            </p:nvSpPr>
            <p:spPr>
              <a:xfrm>
                <a:off x="2978876" y="3964127"/>
                <a:ext cx="2502287" cy="7457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5000</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5000</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750</m:t>
                              </m:r>
                            </m:den>
                          </m:f>
                        </m:den>
                      </m:f>
                    </m:oMath>
                  </m:oMathPara>
                </a14:m>
                <a:endParaRPr lang="en-US" dirty="0"/>
              </a:p>
            </p:txBody>
          </p:sp>
        </mc:Choice>
        <mc:Fallback xmlns="">
          <p:sp>
            <p:nvSpPr>
              <p:cNvPr id="8" name="TextBox 7">
                <a:extLst>
                  <a:ext uri="{FF2B5EF4-FFF2-40B4-BE49-F238E27FC236}">
                    <a16:creationId xmlns:a16="http://schemas.microsoft.com/office/drawing/2014/main" id="{07924DAD-DEE5-9FA8-1371-684A2CC1E204}"/>
                  </a:ext>
                </a:extLst>
              </p:cNvPr>
              <p:cNvSpPr txBox="1">
                <a:spLocks noRot="1" noChangeAspect="1" noMove="1" noResize="1" noEditPoints="1" noAdjustHandles="1" noChangeArrowheads="1" noChangeShapeType="1" noTextEdit="1"/>
              </p:cNvSpPr>
              <p:nvPr/>
            </p:nvSpPr>
            <p:spPr>
              <a:xfrm>
                <a:off x="2978876" y="3964127"/>
                <a:ext cx="2502287" cy="7457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AE173EA-D5CC-1917-1EEC-2F21F1C59439}"/>
                  </a:ext>
                </a:extLst>
              </p:cNvPr>
              <p:cNvSpPr txBox="1"/>
              <p:nvPr/>
            </p:nvSpPr>
            <p:spPr>
              <a:xfrm>
                <a:off x="5523695" y="3962332"/>
                <a:ext cx="3100208"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0.0002+0.0002+0.00133</m:t>
                          </m:r>
                        </m:den>
                      </m:f>
                    </m:oMath>
                  </m:oMathPara>
                </a14:m>
                <a:endParaRPr lang="en-US" dirty="0"/>
              </a:p>
            </p:txBody>
          </p:sp>
        </mc:Choice>
        <mc:Fallback xmlns="">
          <p:sp>
            <p:nvSpPr>
              <p:cNvPr id="9" name="TextBox 8">
                <a:extLst>
                  <a:ext uri="{FF2B5EF4-FFF2-40B4-BE49-F238E27FC236}">
                    <a16:creationId xmlns:a16="http://schemas.microsoft.com/office/drawing/2014/main" id="{6AE173EA-D5CC-1917-1EEC-2F21F1C59439}"/>
                  </a:ext>
                </a:extLst>
              </p:cNvPr>
              <p:cNvSpPr txBox="1">
                <a:spLocks noRot="1" noChangeAspect="1" noMove="1" noResize="1" noEditPoints="1" noAdjustHandles="1" noChangeArrowheads="1" noChangeShapeType="1" noTextEdit="1"/>
              </p:cNvSpPr>
              <p:nvPr/>
            </p:nvSpPr>
            <p:spPr>
              <a:xfrm>
                <a:off x="5523695" y="3962332"/>
                <a:ext cx="3100208" cy="5250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6660C3-AB7E-541B-F322-DBA4A3922000}"/>
                  </a:ext>
                </a:extLst>
              </p:cNvPr>
              <p:cNvSpPr txBox="1"/>
              <p:nvPr/>
            </p:nvSpPr>
            <p:spPr>
              <a:xfrm>
                <a:off x="8673523" y="3962332"/>
                <a:ext cx="1298432"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0.001733</m:t>
                          </m:r>
                        </m:den>
                      </m:f>
                    </m:oMath>
                  </m:oMathPara>
                </a14:m>
                <a:endParaRPr lang="en-US" dirty="0"/>
              </a:p>
            </p:txBody>
          </p:sp>
        </mc:Choice>
        <mc:Fallback xmlns="">
          <p:sp>
            <p:nvSpPr>
              <p:cNvPr id="10" name="TextBox 9">
                <a:extLst>
                  <a:ext uri="{FF2B5EF4-FFF2-40B4-BE49-F238E27FC236}">
                    <a16:creationId xmlns:a16="http://schemas.microsoft.com/office/drawing/2014/main" id="{356660C3-AB7E-541B-F322-DBA4A3922000}"/>
                  </a:ext>
                </a:extLst>
              </p:cNvPr>
              <p:cNvSpPr txBox="1">
                <a:spLocks noRot="1" noChangeAspect="1" noMove="1" noResize="1" noEditPoints="1" noAdjustHandles="1" noChangeArrowheads="1" noChangeShapeType="1" noTextEdit="1"/>
              </p:cNvSpPr>
              <p:nvPr/>
            </p:nvSpPr>
            <p:spPr>
              <a:xfrm>
                <a:off x="8673523" y="3962332"/>
                <a:ext cx="1298432" cy="5203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5C6C579-034F-0931-3BFD-774FC3A50BC1}"/>
                  </a:ext>
                </a:extLst>
              </p:cNvPr>
              <p:cNvSpPr txBox="1"/>
              <p:nvPr/>
            </p:nvSpPr>
            <p:spPr>
              <a:xfrm>
                <a:off x="10082881" y="4110256"/>
                <a:ext cx="10157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=577 </m:t>
                      </m:r>
                      <m:r>
                        <a:rPr lang="en-US" b="0" i="1" smtClean="0">
                          <a:latin typeface="Cambria Math" panose="02040503050406030204" pitchFamily="18" charset="0"/>
                        </a:rPr>
                        <m:t>𝑝𝐹</m:t>
                      </m:r>
                    </m:oMath>
                  </m:oMathPara>
                </a14:m>
                <a:endParaRPr lang="en-US" dirty="0"/>
              </a:p>
            </p:txBody>
          </p:sp>
        </mc:Choice>
        <mc:Fallback xmlns="">
          <p:sp>
            <p:nvSpPr>
              <p:cNvPr id="11" name="TextBox 10">
                <a:extLst>
                  <a:ext uri="{FF2B5EF4-FFF2-40B4-BE49-F238E27FC236}">
                    <a16:creationId xmlns:a16="http://schemas.microsoft.com/office/drawing/2014/main" id="{15C6C579-034F-0931-3BFD-774FC3A50BC1}"/>
                  </a:ext>
                </a:extLst>
              </p:cNvPr>
              <p:cNvSpPr txBox="1">
                <a:spLocks noRot="1" noChangeAspect="1" noMove="1" noResize="1" noEditPoints="1" noAdjustHandles="1" noChangeArrowheads="1" noChangeShapeType="1" noTextEdit="1"/>
              </p:cNvSpPr>
              <p:nvPr/>
            </p:nvSpPr>
            <p:spPr>
              <a:xfrm>
                <a:off x="10082881" y="4110256"/>
                <a:ext cx="1015727" cy="276999"/>
              </a:xfrm>
              <a:prstGeom prst="rect">
                <a:avLst/>
              </a:prstGeom>
              <a:blipFill>
                <a:blip r:embed="rId6"/>
                <a:stretch>
                  <a:fillRect l="-1198" r="-5988" b="-3478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37332D1F-9C3E-C113-6983-104C8D05293C}"/>
              </a:ext>
            </a:extLst>
          </p:cNvPr>
          <p:cNvSpPr txBox="1"/>
          <p:nvPr/>
        </p:nvSpPr>
        <p:spPr>
          <a:xfrm>
            <a:off x="478555" y="5161328"/>
            <a:ext cx="105156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And, in </a:t>
            </a:r>
            <a:r>
              <a:rPr lang="en-US" sz="2400" dirty="0">
                <a:solidFill>
                  <a:srgbClr val="0000FF"/>
                </a:solidFill>
                <a:latin typeface="Calibri" panose="020F0502020204030204" pitchFamily="34" charset="0"/>
                <a:cs typeface="Calibri" panose="020F0502020204030204" pitchFamily="34" charset="0"/>
              </a:rPr>
              <a:t>parallel</a:t>
            </a:r>
            <a:r>
              <a:rPr lang="en-US" sz="2400" dirty="0">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7F898699-C753-729F-10F5-557F4B13646F}"/>
              </a:ext>
            </a:extLst>
          </p:cNvPr>
          <p:cNvSpPr txBox="1"/>
          <p:nvPr/>
        </p:nvSpPr>
        <p:spPr>
          <a:xfrm>
            <a:off x="1219200" y="5791200"/>
            <a:ext cx="7924800" cy="369332"/>
          </a:xfrm>
          <a:prstGeom prst="rect">
            <a:avLst/>
          </a:prstGeom>
          <a:noFill/>
        </p:spPr>
        <p:txBody>
          <a:bodyPr wrap="square" rtlCol="0">
            <a:spAutoFit/>
          </a:bodyPr>
          <a:lstStyle/>
          <a:p>
            <a:r>
              <a:rPr lang="en-US" i="1" dirty="0">
                <a:latin typeface="Cambria Math" panose="02040503050406030204" pitchFamily="18" charset="0"/>
                <a:ea typeface="Cambria Math" panose="02040503050406030204" pitchFamily="18" charset="0"/>
              </a:rPr>
              <a:t>C</a:t>
            </a:r>
            <a:r>
              <a:rPr lang="en-US" i="1" baseline="-25000" dirty="0">
                <a:latin typeface="Cambria Math" panose="02040503050406030204" pitchFamily="18" charset="0"/>
                <a:ea typeface="Cambria Math" panose="02040503050406030204" pitchFamily="18" charset="0"/>
              </a:rPr>
              <a:t>EQU</a:t>
            </a:r>
            <a:r>
              <a:rPr lang="en-US"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a:t>
            </a:r>
            <a:r>
              <a:rPr lang="en-US" i="1" dirty="0">
                <a:latin typeface="Cambria Math" panose="02040503050406030204" pitchFamily="18" charset="0"/>
                <a:ea typeface="Cambria Math" panose="02040503050406030204" pitchFamily="18" charset="0"/>
              </a:rPr>
              <a:t> C</a:t>
            </a:r>
            <a:r>
              <a:rPr lang="en-US" i="1" baseline="-25000" dirty="0">
                <a:latin typeface="Cambria Math" panose="02040503050406030204" pitchFamily="18" charset="0"/>
                <a:ea typeface="Cambria Math" panose="02040503050406030204" pitchFamily="18" charset="0"/>
              </a:rPr>
              <a:t>1 </a:t>
            </a:r>
            <a:r>
              <a:rPr lang="en-US" dirty="0">
                <a:latin typeface="Cambria Math" panose="02040503050406030204" pitchFamily="18" charset="0"/>
                <a:ea typeface="Cambria Math" panose="02040503050406030204" pitchFamily="18" charset="0"/>
              </a:rPr>
              <a:t>+</a:t>
            </a:r>
            <a:r>
              <a:rPr lang="en-US" i="1" dirty="0">
                <a:latin typeface="Cambria Math" panose="02040503050406030204" pitchFamily="18" charset="0"/>
                <a:ea typeface="Cambria Math" panose="02040503050406030204" pitchFamily="18" charset="0"/>
              </a:rPr>
              <a:t> C</a:t>
            </a:r>
            <a:r>
              <a:rPr lang="en-US" i="1" baseline="-25000" dirty="0">
                <a:latin typeface="Cambria Math" panose="02040503050406030204" pitchFamily="18" charset="0"/>
                <a:ea typeface="Cambria Math" panose="02040503050406030204" pitchFamily="18" charset="0"/>
              </a:rPr>
              <a:t>2</a:t>
            </a:r>
            <a:r>
              <a:rPr lang="en-US"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a:t>
            </a:r>
            <a:r>
              <a:rPr lang="en-US" i="1" dirty="0">
                <a:latin typeface="Cambria Math" panose="02040503050406030204" pitchFamily="18" charset="0"/>
                <a:ea typeface="Cambria Math" panose="02040503050406030204" pitchFamily="18" charset="0"/>
              </a:rPr>
              <a:t> C</a:t>
            </a:r>
            <a:r>
              <a:rPr lang="en-US" i="1" baseline="-25000" dirty="0">
                <a:latin typeface="Cambria Math" panose="02040503050406030204" pitchFamily="18" charset="0"/>
                <a:ea typeface="Cambria Math" panose="02040503050406030204" pitchFamily="18" charset="0"/>
              </a:rPr>
              <a:t>3</a:t>
            </a:r>
            <a:r>
              <a:rPr lang="en-US"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 5000 + 5000 + 750 = 10750 </a:t>
            </a:r>
            <a:r>
              <a:rPr lang="en-US" i="1" dirty="0">
                <a:latin typeface="Cambria Math" panose="02040503050406030204" pitchFamily="18" charset="0"/>
                <a:ea typeface="Cambria Math" panose="02040503050406030204" pitchFamily="18" charset="0"/>
              </a:rPr>
              <a:t>pF </a:t>
            </a:r>
            <a:r>
              <a:rPr lang="en-US" dirty="0">
                <a:latin typeface="Cambria Math" panose="02040503050406030204" pitchFamily="18" charset="0"/>
                <a:ea typeface="Cambria Math" panose="02040503050406030204" pitchFamily="18" charset="0"/>
              </a:rPr>
              <a:t>= 10.75 </a:t>
            </a:r>
            <a:r>
              <a:rPr lang="en-US" i="1" dirty="0">
                <a:latin typeface="Cambria Math" panose="02040503050406030204" pitchFamily="18" charset="0"/>
                <a:ea typeface="Cambria Math" panose="02040503050406030204" pitchFamily="18" charset="0"/>
              </a:rPr>
              <a:t>nF</a:t>
            </a:r>
          </a:p>
        </p:txBody>
      </p:sp>
      <p:pic>
        <p:nvPicPr>
          <p:cNvPr id="2" name="Picture 1">
            <a:extLst>
              <a:ext uri="{FF2B5EF4-FFF2-40B4-BE49-F238E27FC236}">
                <a16:creationId xmlns:a16="http://schemas.microsoft.com/office/drawing/2014/main" id="{6FB52437-A90E-92C4-5C3F-82500BEF94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88282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D4D1CAD1-EB3B-58BD-0B71-CFD66848B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How does the total current relate to the individual currents in a circuit of parallel resistors?</a:t>
            </a:r>
          </a:p>
        </p:txBody>
      </p:sp>
      <p:sp>
        <p:nvSpPr>
          <p:cNvPr id="10035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It equals the average of the branch currents</a:t>
            </a:r>
          </a:p>
          <a:p>
            <a:pPr marL="457200" indent="-457200">
              <a:buFont typeface="Times New Roman" pitchFamily="18" charset="0"/>
              <a:buAutoNum type="alphaUcPeriod"/>
            </a:pPr>
            <a:r>
              <a:rPr lang="en-US" dirty="0">
                <a:latin typeface="Calibri" pitchFamily="34" charset="0"/>
              </a:rPr>
              <a:t>It decreases as more parallel branches are added to the circuit</a:t>
            </a:r>
          </a:p>
          <a:p>
            <a:pPr marL="457200" indent="-457200">
              <a:buFont typeface="Times New Roman" pitchFamily="18" charset="0"/>
              <a:buAutoNum type="alphaUcPeriod"/>
            </a:pPr>
            <a:r>
              <a:rPr lang="en-US" dirty="0">
                <a:latin typeface="Calibri" pitchFamily="34" charset="0"/>
              </a:rPr>
              <a:t>It equals the sum of the currents through each branch</a:t>
            </a:r>
          </a:p>
          <a:p>
            <a:pPr marL="457200" indent="-457200">
              <a:buFont typeface="Times New Roman" pitchFamily="18" charset="0"/>
              <a:buAutoNum type="alphaUcPeriod"/>
            </a:pPr>
            <a:r>
              <a:rPr lang="en-US" dirty="0">
                <a:latin typeface="Calibri" pitchFamily="34" charset="0"/>
              </a:rPr>
              <a:t>It is the sum of the reciprocal of each individual voltage drop</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G5B02 (C) Page 4-17</a:t>
            </a:r>
            <a:endParaRPr lang="en-US" sz="1600" b="1" dirty="0">
              <a:solidFill>
                <a:srgbClr val="23408E"/>
              </a:solidFill>
            </a:endParaRPr>
          </a:p>
        </p:txBody>
      </p:sp>
      <p:sp>
        <p:nvSpPr>
          <p:cNvPr id="2" name="TextBox 1">
            <a:extLst>
              <a:ext uri="{FF2B5EF4-FFF2-40B4-BE49-F238E27FC236}">
                <a16:creationId xmlns:a16="http://schemas.microsoft.com/office/drawing/2014/main" id="{988A67A0-D51E-63FB-2B91-653360869D7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96</a:t>
            </a:fld>
            <a:endParaRPr lang="en-US" sz="1200" b="1" dirty="0">
              <a:solidFill>
                <a:srgbClr val="23408E"/>
              </a:solidFill>
            </a:endParaRPr>
          </a:p>
        </p:txBody>
      </p:sp>
      <p:pic>
        <p:nvPicPr>
          <p:cNvPr id="3" name="Picture 2">
            <a:extLst>
              <a:ext uri="{FF2B5EF4-FFF2-40B4-BE49-F238E27FC236}">
                <a16:creationId xmlns:a16="http://schemas.microsoft.com/office/drawing/2014/main" id="{BDA245DA-3973-63B8-CE85-D57B3D111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total resistance of a 10-, a 20-, and a 50-ohm resistor connected in parallel?</a:t>
            </a:r>
          </a:p>
        </p:txBody>
      </p:sp>
      <p:sp>
        <p:nvSpPr>
          <p:cNvPr id="1013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5.9 ohms</a:t>
            </a:r>
          </a:p>
          <a:p>
            <a:pPr marL="457200" indent="-457200">
              <a:buFont typeface="Times New Roman" pitchFamily="18" charset="0"/>
              <a:buAutoNum type="alphaUcPeriod"/>
            </a:pPr>
            <a:r>
              <a:rPr lang="en-US" dirty="0">
                <a:latin typeface="Calibri" pitchFamily="34" charset="0"/>
              </a:rPr>
              <a:t>0.17 ohms</a:t>
            </a:r>
          </a:p>
          <a:p>
            <a:pPr marL="457200" indent="-457200">
              <a:buFont typeface="Times New Roman" pitchFamily="18" charset="0"/>
              <a:buAutoNum type="alphaUcPeriod"/>
            </a:pPr>
            <a:r>
              <a:rPr lang="en-US" dirty="0">
                <a:latin typeface="Calibri" pitchFamily="34" charset="0"/>
              </a:rPr>
              <a:t>17 ohms</a:t>
            </a:r>
          </a:p>
          <a:p>
            <a:pPr marL="457200" indent="-457200">
              <a:buFont typeface="Times New Roman" pitchFamily="18" charset="0"/>
              <a:buAutoNum type="alphaUcPeriod"/>
            </a:pPr>
            <a:r>
              <a:rPr lang="en-US" dirty="0">
                <a:latin typeface="Calibri" pitchFamily="34" charset="0"/>
              </a:rPr>
              <a:t>80 ohms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G5C03 (A) Page 4-19</a:t>
            </a:r>
            <a:endParaRPr lang="en-US" sz="1600" b="1" dirty="0">
              <a:solidFill>
                <a:srgbClr val="23408E"/>
              </a:solidFill>
            </a:endParaRPr>
          </a:p>
        </p:txBody>
      </p:sp>
      <p:sp>
        <p:nvSpPr>
          <p:cNvPr id="2" name="TextBox 1">
            <a:extLst>
              <a:ext uri="{FF2B5EF4-FFF2-40B4-BE49-F238E27FC236}">
                <a16:creationId xmlns:a16="http://schemas.microsoft.com/office/drawing/2014/main" id="{17102566-0963-3BA7-6A77-D1EE32B4DF0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97</a:t>
            </a:fld>
            <a:endParaRPr lang="en-US" sz="1200" b="1" dirty="0">
              <a:solidFill>
                <a:srgbClr val="23408E"/>
              </a:solidFill>
            </a:endParaRPr>
          </a:p>
        </p:txBody>
      </p:sp>
      <p:pic>
        <p:nvPicPr>
          <p:cNvPr id="3" name="Picture 2">
            <a:extLst>
              <a:ext uri="{FF2B5EF4-FFF2-40B4-BE49-F238E27FC236}">
                <a16:creationId xmlns:a16="http://schemas.microsoft.com/office/drawing/2014/main" id="{E18DC5CF-FF69-7ACB-CB96-6D795ED25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approximate total resistance of a 100- and a 200-ohm resistor in parallel?</a:t>
            </a:r>
          </a:p>
        </p:txBody>
      </p:sp>
      <p:sp>
        <p:nvSpPr>
          <p:cNvPr id="10240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300 ohms</a:t>
            </a:r>
          </a:p>
          <a:p>
            <a:pPr marL="457200" indent="-457200">
              <a:buFont typeface="Times New Roman" pitchFamily="18" charset="0"/>
              <a:buAutoNum type="alphaUcPeriod"/>
            </a:pPr>
            <a:r>
              <a:rPr lang="en-US" dirty="0">
                <a:latin typeface="Calibri" pitchFamily="34" charset="0"/>
              </a:rPr>
              <a:t>150 ohms</a:t>
            </a:r>
          </a:p>
          <a:p>
            <a:pPr marL="457200" indent="-457200">
              <a:buFont typeface="Times New Roman" pitchFamily="18" charset="0"/>
              <a:buAutoNum type="alphaUcPeriod"/>
            </a:pPr>
            <a:r>
              <a:rPr lang="en-US" dirty="0">
                <a:latin typeface="Calibri" pitchFamily="34" charset="0"/>
              </a:rPr>
              <a:t>75 ohms</a:t>
            </a:r>
          </a:p>
          <a:p>
            <a:pPr marL="457200" indent="-457200">
              <a:buFont typeface="Times New Roman" pitchFamily="18" charset="0"/>
              <a:buAutoNum type="alphaUcPeriod"/>
            </a:pPr>
            <a:r>
              <a:rPr lang="en-US" dirty="0">
                <a:latin typeface="Calibri" pitchFamily="34" charset="0"/>
              </a:rPr>
              <a:t>67 ohms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G5C04 (D) Page 4-17</a:t>
            </a:r>
            <a:endParaRPr lang="en-US" sz="1600" b="1" dirty="0">
              <a:solidFill>
                <a:srgbClr val="23408E"/>
              </a:solidFill>
            </a:endParaRPr>
          </a:p>
        </p:txBody>
      </p:sp>
      <p:sp>
        <p:nvSpPr>
          <p:cNvPr id="2" name="TextBox 1">
            <a:extLst>
              <a:ext uri="{FF2B5EF4-FFF2-40B4-BE49-F238E27FC236}">
                <a16:creationId xmlns:a16="http://schemas.microsoft.com/office/drawing/2014/main" id="{A0142FD3-CB2F-C00D-6E27-AA40563863CB}"/>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98</a:t>
            </a:fld>
            <a:endParaRPr lang="en-US" sz="1200" b="1" dirty="0">
              <a:solidFill>
                <a:srgbClr val="23408E"/>
              </a:solidFill>
            </a:endParaRPr>
          </a:p>
        </p:txBody>
      </p:sp>
      <p:pic>
        <p:nvPicPr>
          <p:cNvPr id="3" name="Picture 2">
            <a:extLst>
              <a:ext uri="{FF2B5EF4-FFF2-40B4-BE49-F238E27FC236}">
                <a16:creationId xmlns:a16="http://schemas.microsoft.com/office/drawing/2014/main" id="{39BA7D63-A2C1-87B2-4822-87F1A1467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bwMode="auto">
          <a:xfrm>
            <a:off x="609600" y="1524000"/>
            <a:ext cx="109728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the equivalent capacitance of two 5.0-nanofarad capacitors and one 750-picofarad capacitor connected in parallel?</a:t>
            </a:r>
          </a:p>
        </p:txBody>
      </p:sp>
      <p:sp>
        <p:nvSpPr>
          <p:cNvPr id="1034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576.9 nanofarads</a:t>
            </a:r>
          </a:p>
          <a:p>
            <a:pPr marL="457200" indent="-457200">
              <a:buFont typeface="Times New Roman" pitchFamily="18" charset="0"/>
              <a:buAutoNum type="alphaUcPeriod"/>
            </a:pPr>
            <a:r>
              <a:rPr lang="en-US" dirty="0">
                <a:latin typeface="Calibri" pitchFamily="34" charset="0"/>
              </a:rPr>
              <a:t>1,733 picofarads</a:t>
            </a:r>
          </a:p>
          <a:p>
            <a:pPr marL="457200" indent="-457200">
              <a:buFont typeface="Times New Roman" pitchFamily="18" charset="0"/>
              <a:buAutoNum type="alphaUcPeriod"/>
            </a:pPr>
            <a:r>
              <a:rPr lang="en-US" dirty="0">
                <a:latin typeface="Calibri" pitchFamily="34" charset="0"/>
              </a:rPr>
              <a:t>3,583 picofarads</a:t>
            </a:r>
          </a:p>
          <a:p>
            <a:pPr marL="457200" indent="-457200">
              <a:buFont typeface="Times New Roman" pitchFamily="18" charset="0"/>
              <a:buAutoNum type="alphaUcPeriod"/>
            </a:pPr>
            <a:r>
              <a:rPr lang="en-US" dirty="0">
                <a:latin typeface="Calibri" pitchFamily="34" charset="0"/>
              </a:rPr>
              <a:t>10.750 nanofarads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G5C08 (D) Page 4-19</a:t>
            </a:r>
            <a:endParaRPr lang="en-US" sz="1600" b="1" dirty="0">
              <a:solidFill>
                <a:srgbClr val="23408E"/>
              </a:solidFill>
            </a:endParaRPr>
          </a:p>
        </p:txBody>
      </p:sp>
      <p:sp>
        <p:nvSpPr>
          <p:cNvPr id="2" name="TextBox 1">
            <a:extLst>
              <a:ext uri="{FF2B5EF4-FFF2-40B4-BE49-F238E27FC236}">
                <a16:creationId xmlns:a16="http://schemas.microsoft.com/office/drawing/2014/main" id="{3AC4769C-BF5C-E96B-7A05-AA9AB726F659}"/>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99</a:t>
            </a:fld>
            <a:endParaRPr lang="en-US" sz="1200" b="1" dirty="0">
              <a:solidFill>
                <a:srgbClr val="23408E"/>
              </a:solidFill>
            </a:endParaRPr>
          </a:p>
        </p:txBody>
      </p:sp>
      <p:pic>
        <p:nvPicPr>
          <p:cNvPr id="3" name="Picture 2">
            <a:extLst>
              <a:ext uri="{FF2B5EF4-FFF2-40B4-BE49-F238E27FC236}">
                <a16:creationId xmlns:a16="http://schemas.microsoft.com/office/drawing/2014/main" id="{023ED92B-3E5D-898D-C543-4D84C713D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4819</Words>
  <Application>Microsoft Office PowerPoint</Application>
  <PresentationFormat>Widescreen</PresentationFormat>
  <Paragraphs>684</Paragraphs>
  <Slides>107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107</vt:i4>
      </vt:variant>
    </vt:vector>
  </HeadingPairs>
  <TitlesOfParts>
    <vt:vector size="114" baseType="lpstr">
      <vt:lpstr>Arial</vt:lpstr>
      <vt:lpstr>Arial Narrow</vt:lpstr>
      <vt:lpstr>Bahnschrift SemiBold Condensed</vt:lpstr>
      <vt:lpstr>Calibri</vt:lpstr>
      <vt:lpstr>Cambria Math</vt:lpstr>
      <vt:lpstr>Times New Roman</vt:lpstr>
      <vt:lpstr>Office Theme</vt:lpstr>
      <vt:lpstr>PowerPoint Presentation</vt:lpstr>
      <vt:lpstr>Resource &amp; Reference</vt:lpstr>
      <vt:lpstr>Chapter 4 Part 1 of 3  ARRL General Class Components &amp; Circuits Sections 4.1, 4.2, 4.3  Power &amp; Decibels, AC Power, Basic Components</vt:lpstr>
      <vt:lpstr>Section 4.1 Power and Decibels</vt:lpstr>
      <vt:lpstr>Power and Decibels (cont.)</vt:lpstr>
      <vt:lpstr>Power and Decibels (cont.)</vt:lpstr>
      <vt:lpstr>Power Calculation Examples</vt:lpstr>
      <vt:lpstr>Power Calculation Examples (cont.)</vt:lpstr>
      <vt:lpstr>Power Calculation Examples (cont.)</vt:lpstr>
      <vt:lpstr>Calculating a Power or Voltage Ratio from dB</vt:lpstr>
      <vt:lpstr>Example Power &amp; Voltage Ratio Calculations</vt:lpstr>
      <vt:lpstr>Useful Power vs. dB Value to Remember</vt:lpstr>
      <vt:lpstr>Converting dB to Percentage &amp; Vice Versa</vt:lpstr>
      <vt:lpstr>Current, Voltage, and Power Review</vt:lpstr>
      <vt:lpstr>Resistance and Ohm’s Law Review</vt:lpstr>
      <vt:lpstr>Frequency Review</vt:lpstr>
      <vt:lpstr>Wavelength Review</vt:lpstr>
      <vt:lpstr>Series and Parallel Circuits</vt:lpstr>
      <vt:lpstr>Decibels (dB)</vt:lpstr>
      <vt:lpstr>PRACTICE QUESTIONS</vt:lpstr>
      <vt:lpstr>What dB change represents a factor of two increase or decrease in power?</vt:lpstr>
      <vt:lpstr>How many watts of electrical power are used if 400 VDC is supplied to an 800-ohm load?</vt:lpstr>
      <vt:lpstr>How many watts of electrical power are used by a 12 VDC light bulb that draws 0.2 amperes?</vt:lpstr>
      <vt:lpstr>How many watts are consumed when a current of 7.0 milliamperes flows through a 1,250-ohm resistance?</vt:lpstr>
      <vt:lpstr>What percentage of power loss is equivalent to a loss of 1 dB?</vt:lpstr>
      <vt:lpstr>Section 4.2 AC Power  /  RMS: Definition &amp; Measurement</vt:lpstr>
      <vt:lpstr>Figure 4.2  Relationships between RMS, average, peak, and peak-to-peak ac voltage and current</vt:lpstr>
      <vt:lpstr>Waveform Formulas (Note: Do not use these for non-sine waves!)</vt:lpstr>
      <vt:lpstr>Waveform Calculation Examples</vt:lpstr>
      <vt:lpstr>PEP: Definition and Measurement</vt:lpstr>
      <vt:lpstr>Clarification of Peak Envelope Power</vt:lpstr>
      <vt:lpstr>Clarification of Peak Envelope Power (cont.)</vt:lpstr>
      <vt:lpstr>PEP Calculations</vt:lpstr>
      <vt:lpstr>PowerPoint Presentation</vt:lpstr>
      <vt:lpstr>PEP Summary</vt:lpstr>
      <vt:lpstr>PRACTICE QUESTIONS</vt:lpstr>
      <vt:lpstr>What is the PEP produced by 200 volts peak-to-peak across a 50-ohm dummy load?</vt:lpstr>
      <vt:lpstr>What value of an AC signal produces the same power dissipation in a resistor as a DC voltage of the same value?</vt:lpstr>
      <vt:lpstr>What is the peak-to-peak voltage of a sine wave with an RMS voltage of 120 volts?</vt:lpstr>
      <vt:lpstr>What is the RMS voltage of a sine wave with a value of 17 volts peak?</vt:lpstr>
      <vt:lpstr>What is the ratio of PEP to average power for an unmodulated carrier?</vt:lpstr>
      <vt:lpstr>What is the RMS voltage across a 50-ohm dummy load dissipating 1200 watts?</vt:lpstr>
      <vt:lpstr>What is the output PEP of an unmodulated carrier if the average power is 1060 watts?</vt:lpstr>
      <vt:lpstr>What is the output PEP of 500 volts peak-to-peak across a 50-ohm load?</vt:lpstr>
      <vt:lpstr>Section 4.3 Basic Components</vt:lpstr>
      <vt:lpstr>Common Schematic Symbols: Resistors</vt:lpstr>
      <vt:lpstr>Common Schematic Symbols: Capacitors</vt:lpstr>
      <vt:lpstr>Common Schematic Symbols: Inductors</vt:lpstr>
      <vt:lpstr>Common Schematic Symbols: Tubes</vt:lpstr>
      <vt:lpstr>Common Schematic Symbols: Wiring</vt:lpstr>
      <vt:lpstr>Resistors and Resistance</vt:lpstr>
      <vt:lpstr>Converting Between Units</vt:lpstr>
      <vt:lpstr>Inductors and Inductance</vt:lpstr>
      <vt:lpstr>Inductor Design</vt:lpstr>
      <vt:lpstr>Inductor Design (cont.)</vt:lpstr>
      <vt:lpstr>Converting Between Units</vt:lpstr>
      <vt:lpstr>Inductor Coupling</vt:lpstr>
      <vt:lpstr>Inductor Design (cont.)</vt:lpstr>
      <vt:lpstr>PRACTICE QUESTIONS</vt:lpstr>
      <vt:lpstr>Which symbol in figure G7-1 represents a field effect transistor?</vt:lpstr>
      <vt:lpstr>Which symbol in figure G7-1 represents a Zener diode?</vt:lpstr>
      <vt:lpstr>Which symbol in figure G7-1 represents an NPN junction transistor?</vt:lpstr>
      <vt:lpstr>Which symbol in figure G7-1 represents a solid core transformer?</vt:lpstr>
      <vt:lpstr>Which symbol in figure G7-1 represents a tapped inductor?</vt:lpstr>
      <vt:lpstr>What determines the performance of a ferrite core at different frequencies?</vt:lpstr>
      <vt:lpstr>What is an advantage of using a ferrite core toroidal inductor?</vt:lpstr>
      <vt:lpstr>Capacitors and Capacitance</vt:lpstr>
      <vt:lpstr>Capacitors and Capacitance (cont.)</vt:lpstr>
      <vt:lpstr>Capacitors and Capacitance (cont.)</vt:lpstr>
      <vt:lpstr>Capacitors and Capacitance (cont.)</vt:lpstr>
      <vt:lpstr>Aluminum and Tantalum Electrolytic Capacitors</vt:lpstr>
      <vt:lpstr>PRACTICE QUESTIONS</vt:lpstr>
      <vt:lpstr>Which of the following is characteristic of an electrolytic capacitor?</vt:lpstr>
      <vt:lpstr>Which of the following is characteristic of low voltage ceramic capacitors?</vt:lpstr>
      <vt:lpstr>Transformers</vt:lpstr>
      <vt:lpstr>Transformers (cont.)</vt:lpstr>
      <vt:lpstr>Transformer “Math”</vt:lpstr>
      <vt:lpstr>Transformer “Math” Examples</vt:lpstr>
      <vt:lpstr>Transformer “Math” Examples (cont.)</vt:lpstr>
      <vt:lpstr>Transformer “Math” Examples (cont.)</vt:lpstr>
      <vt:lpstr>PRACTICE QUESTIONS</vt:lpstr>
      <vt:lpstr>What causes a voltage to appear across the secondary winding of a transformer when an AC voltage source is connected across its primary winding?</vt:lpstr>
      <vt:lpstr>What is the output voltage if an input signal is applied to the secondary winding of a 4:1 voltage step-down transformer instead of the primary winding?</vt:lpstr>
      <vt:lpstr>Why is the primary winding wire of a voltage step-up transformer usually a larger size than that of the secondary winding?</vt:lpstr>
      <vt:lpstr>What is the voltage output of a transformer with a 500-turn primary and a 1500-turn secondary when 120 VAC is applied to the primary?</vt:lpstr>
      <vt:lpstr>Components in Series and Parallel Circuits</vt:lpstr>
      <vt:lpstr>Components in Series and Parallel Circuits</vt:lpstr>
      <vt:lpstr>Calculating Series &amp; Parallel Equivalent Values</vt:lpstr>
      <vt:lpstr>Effect on Total Value of Adding Components in Series and Parallel</vt:lpstr>
      <vt:lpstr>PowerPoint Presentation</vt:lpstr>
      <vt:lpstr>Examples:  Calculating Series &amp; Parallel Equivalent Values</vt:lpstr>
      <vt:lpstr>Calculating Series &amp; Parallel Equivalent Values (cont.)</vt:lpstr>
      <vt:lpstr>Calculating Series &amp; Parallel Equivalent Values (cont.)</vt:lpstr>
      <vt:lpstr>Calculating Series &amp; Parallel Equivalent Values (cont.)</vt:lpstr>
      <vt:lpstr>PRACTICE QUESTIONS</vt:lpstr>
      <vt:lpstr>How does the total current relate to the individual currents in a circuit of parallel resistors?</vt:lpstr>
      <vt:lpstr>What is the total resistance of a 10-, a 20-, and a 50-ohm resistor connected in parallel?</vt:lpstr>
      <vt:lpstr>What is the approximate total resistance of a 100- and a 200-ohm resistor in parallel?</vt:lpstr>
      <vt:lpstr>What is the equivalent capacitance of two 5.0-nanofarad capacitors and one 750-picofarad capacitor connected in parallel?</vt:lpstr>
      <vt:lpstr>What is the capacitance of three 100-microfarad capacitors connected in series?</vt:lpstr>
      <vt:lpstr>What is the inductance of three 10-millihenry inductors connected in parallel?</vt:lpstr>
      <vt:lpstr>What is the inductance of a circuit with a 20-millihenry inductor connected in series with a 50-millihenry inductor?</vt:lpstr>
      <vt:lpstr>What is the capacitance of a 20-microfarad capacitor connected in series with a 50-microfarad capacitor?</vt:lpstr>
      <vt:lpstr>Which of the following components should be added to a capacitor to increase the capacitance?</vt:lpstr>
      <vt:lpstr>Which of the following components should be added to an inductor to increase the inductance?</vt:lpstr>
      <vt:lpstr>END OF CHAPTER 4 PART 1 of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33</cp:revision>
  <dcterms:created xsi:type="dcterms:W3CDTF">2023-04-13T22:40:08Z</dcterms:created>
  <dcterms:modified xsi:type="dcterms:W3CDTF">2023-11-07T18:42:47Z</dcterms:modified>
</cp:coreProperties>
</file>