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7" r:id="rId2"/>
    <p:sldId id="535" r:id="rId3"/>
    <p:sldId id="434" r:id="rId4"/>
    <p:sldId id="435" r:id="rId5"/>
    <p:sldId id="446" r:id="rId6"/>
    <p:sldId id="447" r:id="rId7"/>
    <p:sldId id="450" r:id="rId8"/>
    <p:sldId id="451" r:id="rId9"/>
    <p:sldId id="448" r:id="rId10"/>
    <p:sldId id="512" r:id="rId11"/>
    <p:sldId id="432" r:id="rId12"/>
    <p:sldId id="430" r:id="rId13"/>
    <p:sldId id="511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52" r:id="rId22"/>
    <p:sldId id="463" r:id="rId23"/>
    <p:sldId id="464" r:id="rId24"/>
    <p:sldId id="513" r:id="rId25"/>
    <p:sldId id="514" r:id="rId26"/>
    <p:sldId id="465" r:id="rId27"/>
    <p:sldId id="466" r:id="rId28"/>
    <p:sldId id="467" r:id="rId29"/>
    <p:sldId id="468" r:id="rId30"/>
    <p:sldId id="469" r:id="rId31"/>
    <p:sldId id="453" r:id="rId32"/>
    <p:sldId id="454" r:id="rId33"/>
    <p:sldId id="456" r:id="rId34"/>
    <p:sldId id="458" r:id="rId35"/>
    <p:sldId id="529" r:id="rId36"/>
    <p:sldId id="459" r:id="rId37"/>
    <p:sldId id="460" r:id="rId38"/>
    <p:sldId id="461" r:id="rId39"/>
    <p:sldId id="462" r:id="rId40"/>
    <p:sldId id="449" r:id="rId41"/>
    <p:sldId id="479" r:id="rId42"/>
    <p:sldId id="480" r:id="rId43"/>
    <p:sldId id="481" r:id="rId44"/>
    <p:sldId id="482" r:id="rId45"/>
    <p:sldId id="484" r:id="rId46"/>
    <p:sldId id="517" r:id="rId47"/>
    <p:sldId id="518" r:id="rId48"/>
    <p:sldId id="519" r:id="rId49"/>
    <p:sldId id="520" r:id="rId50"/>
    <p:sldId id="521" r:id="rId51"/>
    <p:sldId id="522" r:id="rId52"/>
    <p:sldId id="523" r:id="rId53"/>
    <p:sldId id="524" r:id="rId54"/>
    <p:sldId id="525" r:id="rId55"/>
    <p:sldId id="485" r:id="rId56"/>
    <p:sldId id="515" r:id="rId57"/>
    <p:sldId id="486" r:id="rId58"/>
    <p:sldId id="526" r:id="rId59"/>
    <p:sldId id="470" r:id="rId60"/>
    <p:sldId id="471" r:id="rId61"/>
    <p:sldId id="472" r:id="rId62"/>
    <p:sldId id="473" r:id="rId63"/>
    <p:sldId id="487" r:id="rId64"/>
    <p:sldId id="536" r:id="rId65"/>
    <p:sldId id="527" r:id="rId66"/>
    <p:sldId id="528" r:id="rId67"/>
    <p:sldId id="500" r:id="rId68"/>
    <p:sldId id="488" r:id="rId69"/>
    <p:sldId id="489" r:id="rId70"/>
    <p:sldId id="490" r:id="rId71"/>
    <p:sldId id="491" r:id="rId72"/>
    <p:sldId id="492" r:id="rId73"/>
    <p:sldId id="493" r:id="rId74"/>
    <p:sldId id="494" r:id="rId75"/>
    <p:sldId id="495" r:id="rId76"/>
    <p:sldId id="530" r:id="rId77"/>
    <p:sldId id="531" r:id="rId78"/>
    <p:sldId id="532" r:id="rId79"/>
    <p:sldId id="533" r:id="rId80"/>
    <p:sldId id="503" r:id="rId81"/>
    <p:sldId id="507" r:id="rId82"/>
    <p:sldId id="508" r:id="rId83"/>
    <p:sldId id="509" r:id="rId84"/>
    <p:sldId id="501" r:id="rId85"/>
    <p:sldId id="502" r:id="rId86"/>
    <p:sldId id="504" r:id="rId87"/>
    <p:sldId id="433" r:id="rId88"/>
    <p:sldId id="510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08E"/>
    <a:srgbClr val="87878D"/>
    <a:srgbClr val="F7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95391-646D-4121-9099-A8298B3927D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F7B53-2D5F-4CA4-BC19-5F5A20C24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B55178-4DF4-ECBD-9A7C-59CCA467065C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3990-C614-1D00-C104-BB24ECA7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E08E-B14E-76B6-BDFB-DBADADE30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0FCA-A355-BAE5-F019-ABB08C70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EF83B-D963-3B54-BB9E-27551E0B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26F77-6C17-5E73-9273-C9793131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88DA59-A941-7693-0A15-E67D416BAFC9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3B6317-F524-70FC-D86F-915168C36A34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86B23-0CDA-0791-4BCE-E19615BD18D9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4023D1-03EA-0AA7-4634-78F254C6429F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431-E2C4-EE6F-92A9-69786C19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AC9C0-FDDF-9147-474E-9DFB9329D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C267-BD65-5F1D-326C-9C6430DD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2AF6-679E-EAF3-73A8-1FD6C7AF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CE361-DCC1-17AA-BD7F-AD0839F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77C8F-8F0D-1461-D03E-5963043C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C53B2-668B-790B-E12D-3246B7C7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BE8C-E61C-B6E4-E639-A78B9E69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4D3F-EECC-E11F-20E1-3F60C52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684CE-3162-3A20-D36C-3E415E6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00400"/>
            <a:ext cx="10972800" cy="2925764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8366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B0B3-C061-C5D2-7749-A720CE9E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8891-DA93-E875-8C6D-8B47388A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CD9B-A2A6-B3EF-A8DA-B9B11906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8A77A-9A65-0C98-0CEC-AA814D59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FFD0-E334-05AF-5F42-1EF6D4AB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4F88-A13A-03CA-5555-CA6F57F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97F3-4401-B9C7-F84A-7A0BF4E5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3E0C-3183-E349-F4AD-2EE575E2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3920-9713-6AC0-7D0A-34DC2A0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F3E5-67FD-1114-3569-48DBE1A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4ED3-A92D-F825-3194-083BC57D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6996-87AD-8537-88EA-60940D84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FB682-DD5F-1260-2D97-E0DDB4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41596-BB42-5C12-C2EA-05C4271F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30F34-EFF9-1CF4-C8B1-1B1C6EC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8E3F5-E921-DC92-3FF9-67642FC5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CE0A-09AF-D0BA-4F28-A5F8A354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20E2-7EB6-B744-32D2-A3E94C9A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C4E8E-3A5E-006E-FA08-F2E1444C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C7E6D-72E3-4A37-1F31-F69ADB58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18ECA-1795-FA2B-59DC-3F9044D8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91A87-72C6-DC89-EBD6-8C2AA9EA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BE6B0-F7C0-9C2F-D87F-C15752A7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25998-FA11-2528-FCCB-D80089E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C861-D6FB-0095-1850-7C1908FC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C77BB-C2A0-A274-3808-E75A409A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D7951-B622-96FD-D306-5F237F4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5D520-F2D1-EC9F-D12C-3CFD6B9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5FF21-5383-5DE2-BFEA-9032A84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76280-615B-5514-56BF-8E3D96B8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2E98-964E-E544-BDA7-DFA9EE7B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16E-9279-7B89-E5CC-717677C7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B1E2-04B6-5073-DC12-3893EE03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01D7E-5DD8-4904-9851-3AD6DCFD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12B0B-2758-5D87-EA2D-BB314B77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096DB-312C-CD7E-082C-3A3557A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050E3-A92F-62F3-13EB-E10FD0D1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5117-F589-7026-9824-C1969093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B5527-7C00-B6D1-6C94-70B6AAD7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8B794-C9FF-8126-38BD-12A9A217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111C-47BD-8C47-9E47-0EB5919F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D2D9-3A7A-9336-CFF3-B59EC7D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06B4-AA23-6764-4A88-EFEF00A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B2F3-23EA-889E-E4FC-4E213094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622B-BB25-8166-20A5-2429C9E2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2715-B16E-CD1C-4708-0641E05FE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EDEA-0E9A-441B-8165-5B5A8D292561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FFFC-F536-7CA9-2C73-5ADFCA84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EB4A-D891-A607-7236-0E1177EC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C0B7-8BBD-4273-AA27-877FAEC5D9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A32206-C825-1E6B-26FC-71FBD77AD45A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FDB0E-226E-24B9-3B9E-9D9A559745E4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003E8A-C5C2-13F4-3167-B43906143EBF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A70860-3340-2EAA-ABF4-ECEA157BA64A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D67DC44-64FA-EF38-CDAB-69D6A9C8DE30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shop/Licensing-Education-and-Train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ops.org/" TargetMode="External"/><Relationship Id="rId2" Type="http://schemas.openxmlformats.org/officeDocument/2006/relationships/hyperlink" Target="http://www.f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lcwo.net/" TargetMode="External"/><Relationship Id="rId4" Type="http://schemas.openxmlformats.org/officeDocument/2006/relationships/hyperlink" Target="http://www.arrl.org/cw-mode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rl.org/ares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0ILP.NC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AA233E-AA3E-4FDD-7A99-F4B86BBCEC2B}"/>
              </a:ext>
            </a:extLst>
          </p:cNvPr>
          <p:cNvSpPr/>
          <p:nvPr/>
        </p:nvSpPr>
        <p:spPr>
          <a:xfrm>
            <a:off x="-6745" y="3377724"/>
            <a:ext cx="12198096" cy="474487"/>
          </a:xfrm>
          <a:prstGeom prst="rect">
            <a:avLst/>
          </a:prstGeom>
          <a:solidFill>
            <a:srgbClr val="878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DCE88-E9DB-0B9E-5C8E-C865854A86B8}"/>
              </a:ext>
            </a:extLst>
          </p:cNvPr>
          <p:cNvSpPr/>
          <p:nvPr/>
        </p:nvSpPr>
        <p:spPr>
          <a:xfrm>
            <a:off x="-4872" y="251244"/>
            <a:ext cx="12198096" cy="3127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EA185-0AF7-2CEA-61D9-125BD24EF643}"/>
              </a:ext>
            </a:extLst>
          </p:cNvPr>
          <p:cNvSpPr txBox="1"/>
          <p:nvPr/>
        </p:nvSpPr>
        <p:spPr>
          <a:xfrm>
            <a:off x="478565" y="871673"/>
            <a:ext cx="5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7735F-E768-E65C-68C5-C58E208D2A00}"/>
              </a:ext>
            </a:extLst>
          </p:cNvPr>
          <p:cNvSpPr txBox="1"/>
          <p:nvPr/>
        </p:nvSpPr>
        <p:spPr>
          <a:xfrm>
            <a:off x="850305" y="820397"/>
            <a:ext cx="157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7EA77"/>
                </a:solidFill>
                <a:latin typeface="Bahnschrift SemiBold Condensed" panose="020B0502040204020203" pitchFamily="34" charset="0"/>
                <a:ea typeface="Yu Gothic UI" panose="020B0500000000000000" pitchFamily="34" charset="-128"/>
              </a:rPr>
              <a:t>ARRL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BB73-5953-7B0B-EC4A-7087ED917660}"/>
              </a:ext>
            </a:extLst>
          </p:cNvPr>
          <p:cNvSpPr txBox="1"/>
          <p:nvPr/>
        </p:nvSpPr>
        <p:spPr>
          <a:xfrm>
            <a:off x="10642361" y="734876"/>
            <a:ext cx="128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TENTH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0DABC-DDFB-7460-866F-74511D41AA16}"/>
              </a:ext>
            </a:extLst>
          </p:cNvPr>
          <p:cNvSpPr txBox="1"/>
          <p:nvPr/>
        </p:nvSpPr>
        <p:spPr>
          <a:xfrm>
            <a:off x="478565" y="1518004"/>
            <a:ext cx="908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GENERAL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E6011-ED69-D9EF-CCDC-80A219ECB46C}"/>
              </a:ext>
            </a:extLst>
          </p:cNvPr>
          <p:cNvSpPr txBox="1"/>
          <p:nvPr/>
        </p:nvSpPr>
        <p:spPr>
          <a:xfrm>
            <a:off x="576841" y="2952091"/>
            <a:ext cx="4892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LICENSE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15708-65B3-B8B3-2031-303FAF48EDDC}"/>
              </a:ext>
            </a:extLst>
          </p:cNvPr>
          <p:cNvSpPr txBox="1"/>
          <p:nvPr/>
        </p:nvSpPr>
        <p:spPr>
          <a:xfrm>
            <a:off x="5584673" y="2953679"/>
            <a:ext cx="184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FOR </a:t>
            </a:r>
          </a:p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HAM RADIO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82B10-8A61-3F3B-5465-13542D779257}"/>
              </a:ext>
            </a:extLst>
          </p:cNvPr>
          <p:cNvSpPr/>
          <p:nvPr/>
        </p:nvSpPr>
        <p:spPr>
          <a:xfrm>
            <a:off x="4272" y="3842554"/>
            <a:ext cx="12192000" cy="792785"/>
          </a:xfrm>
          <a:prstGeom prst="rect">
            <a:avLst/>
          </a:prstGeom>
          <a:solidFill>
            <a:srgbClr val="F7E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40A69-4D01-CD3F-CA49-9B3641D6746C}"/>
              </a:ext>
            </a:extLst>
          </p:cNvPr>
          <p:cNvSpPr txBox="1"/>
          <p:nvPr/>
        </p:nvSpPr>
        <p:spPr>
          <a:xfrm>
            <a:off x="1380147" y="3943208"/>
            <a:ext cx="728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 You Need to Pass Your General Class Exam!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47E2C6-758C-93F4-9DBF-7BDF1FA0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21" y="4811811"/>
            <a:ext cx="2333951" cy="1571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340B4-A42A-C8E0-F3C8-8BDDCF27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217"/>
            <a:ext cx="1512605" cy="1512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7CD733-B363-CE30-5DA7-2AB43FBEC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69" y="4712153"/>
            <a:ext cx="2211061" cy="1671502"/>
          </a:xfrm>
          <a:prstGeom prst="rect">
            <a:avLst/>
          </a:prstGeom>
          <a:ln w="19050">
            <a:solidFill>
              <a:srgbClr val="23408E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176A0A-D55B-759F-35D2-4456E9FF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64" y="4712153"/>
            <a:ext cx="1683316" cy="1683316"/>
          </a:xfrm>
          <a:prstGeom prst="rect">
            <a:avLst/>
          </a:prstGeom>
          <a:ln w="19050">
            <a:solidFill>
              <a:srgbClr val="87878D"/>
            </a:solidFill>
          </a:ln>
        </p:spPr>
      </p:pic>
    </p:spTree>
    <p:extLst>
      <p:ext uri="{BB962C8B-B14F-4D97-AF65-F5344CB8AC3E}">
        <p14:creationId xmlns:p14="http://schemas.microsoft.com/office/powerpoint/2010/main" val="275420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1298-50F6-814D-DE1D-5E193A11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Common Q Codes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0ADF467-86C9-44DB-4EC0-6B7EA0835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59426"/>
              </p:ext>
            </p:extLst>
          </p:nvPr>
        </p:nvGraphicFramePr>
        <p:xfrm>
          <a:off x="1676400" y="2133600"/>
          <a:ext cx="8458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173420852"/>
                    </a:ext>
                  </a:extLst>
                </a:gridCol>
                <a:gridCol w="7494270">
                  <a:extLst>
                    <a:ext uri="{9D8B030D-6E8A-4147-A177-3AD203B41FA5}">
                      <a16:colId xmlns:a16="http://schemas.microsoft.com/office/drawing/2014/main" val="276739098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636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busy?  /  I am busy.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63067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you communicate?  /  I can communicate.  (Sometimes “conversation”)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504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I decrease transmit power?  /  Decrease transmit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630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I increase transmit power?  /  Increase transmit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85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you receive?  /  Confirm received.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700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bothered by non-natural noise/interference?  /  I am bothered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3708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bothered by natural noise/interference/static?  /  I am bothered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903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ready to receive?  /  I am ready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936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QRZ? (Who is calling me?)  /  QRZ  _ _ _ _ _  (QRZ  _ _ _ _ _ is calling you.)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832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your location?  /  My location 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280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9047F6-7D07-3B71-BE17-1AD7D36DB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676C9-CFFF-DC2E-2283-4102016245EB}"/>
              </a:ext>
            </a:extLst>
          </p:cNvPr>
          <p:cNvSpPr txBox="1"/>
          <p:nvPr/>
        </p:nvSpPr>
        <p:spPr>
          <a:xfrm>
            <a:off x="9344025" y="105727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Memorize these!</a:t>
            </a:r>
          </a:p>
        </p:txBody>
      </p:sp>
    </p:spTree>
    <p:extLst>
      <p:ext uri="{BB962C8B-B14F-4D97-AF65-F5344CB8AC3E}">
        <p14:creationId xmlns:p14="http://schemas.microsoft.com/office/powerpoint/2010/main" val="154464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B2BD3-A1CB-BE93-2D08-5DF151B98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true concerning access to frequencies?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Nets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QSOs in progress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Except during emergencies, no amateur station has priority access to any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Contest operations should yield to non-contest use of frequencies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G2B01 (C) [97.101(b), (c)]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13B08-79A1-C77A-F163-780CE73C0B7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D1D46-FE7C-C923-2CCA-7C76BDAB5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good amateur practice if propagation changes during a contact creating interference from other stations using the frequency?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Advise the interfering stations that you are on the frequency and that you have priority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Decrease power and continue to transmit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Attempt to resolve the interference problem with the other stations in a mutually acceptable manner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Switch to the opposite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G2B03 (C)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4C7F8-1E69-2D29-7920-DBD92D60739D}"/>
              </a:ext>
            </a:extLst>
          </p:cNvPr>
          <p:cNvSpPr txBox="1"/>
          <p:nvPr/>
        </p:nvSpPr>
        <p:spPr>
          <a:xfrm>
            <a:off x="11582400" y="659809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BFD70-3906-E423-2FCB-2F889B89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selecting a CW transmitting frequency, what minimum separation from other stations should be used to minimize interference to stations on adjacent frequencies?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5 Hz to 50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150 Hz to 500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 kHz to 3 kHz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3 kHz to 6 kHz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G2B04 (B)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3448A-BD3C-6848-F081-394741F9A13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B3F00-35FC-4EA1-749E-BC45B4394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selecting an SSB transmitting frequency, what minimum separation should be used to minimize interference to stations on adjacent frequencies?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5 Hz to 50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150 Hz to 500 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2 kHz to 3 kHz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Approximately 6 kHz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G2B05 (C)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ED8E4-E446-EE4C-E6A1-04A5D05355A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37402-8622-A335-4501-3945C799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How can you avoid harmful interference on an apparently clear frequency before calling CQ on CW or phone?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“QRL?” on CW, followed by your call sign; or, if using phone, ask if the frequency is in use, followed by your call sign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 for 2 minutes before calling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the letter “V” in Morse code several times and listen for a response, or say “test” several times and listen for a response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“QSY” on CW or if using phone, announce “the frequency is in use,” then give your call sign and listen for a response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G2B06 (A)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79DAA-7214-0F6A-5F97-6AF1D4AE0D3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911EB-8D68-FB27-7B0A-1FF09AA3B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complies with commonly accepted amateur practice when choosing a frequency on which to initiate a call?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 on the frequency for at least two minutes to be sure it is clear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Identify your station by transmitting your call sign at least 3 times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Follow the voluntary band plan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G2B07 (C)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D8C07-45FC-0121-AA4D-D418D6B7799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D6CB8-EA9E-A4D1-E9C7-7B0A994C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“QRL?” mean?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“Will you keep the frequency clear?”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operating full break-in?” or “Can you operate full break-in?”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listening only for a specific station?”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“Are you busy?” or “Is this frequency in use?”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G2C04 (D)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59C1E-64FF-4DBA-3648-0891D099CF7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59496-1E92-FFB9-BC08-014081CE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are examples of the NATO Phonetic Alphabet?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Able, Baker, Charlie, Dog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Adam, Boy, Charles, David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America, Boston, Canada, Denmark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Alpha, Bravo, Charlie, Delta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G2D07 (D) Page 2-2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E6736-3057-5270-D019-541B8E4BB3B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19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DC79B-789F-48C9-EDA6-BCF6166DD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2248-CE7E-820C-44AC-0AD37BC4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&amp;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43E6C-FEB3-FB30-EB87-A292834E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36" y="517021"/>
            <a:ext cx="5576131" cy="5576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569CE-BBD4-AE15-B722-F14F761AB2E6}"/>
              </a:ext>
            </a:extLst>
          </p:cNvPr>
          <p:cNvSpPr txBox="1"/>
          <p:nvPr/>
        </p:nvSpPr>
        <p:spPr>
          <a:xfrm>
            <a:off x="307649" y="3429000"/>
            <a:ext cx="56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" charset="0"/>
                <a:ea typeface="Gill Sans"/>
                <a:cs typeface="Gill Sans"/>
                <a:hlinkClick r:id="rId3"/>
              </a:rPr>
              <a:t>www.arrl.org/shop/Licensing-Education-and-Training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19D55-F517-1FE4-5249-B9298F5F4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a common use of the dual-VFO feature on a transceiver?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transmitting on two frequencies at once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permit full duplex operation -- that is, transmitting and receiving at the same time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transmit on one frequency and listen on another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improve frequency accuracy by allowing variable frequency output (VFO) operation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G4A12 (C) Page 2-4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0297E-E23D-B0C5-994C-621C8F8C2A4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20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A91C6-B9B8-A99D-3F40-DCE0FDE7F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587375" y="1114643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Making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Calling CQ is rare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on VHF/UHF FM channels, but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the method many contacts are initiated on HF</a:t>
            </a:r>
          </a:p>
          <a:p>
            <a:r>
              <a:rPr lang="en-US" dirty="0"/>
              <a:t>To call CQ on phone/voice …</a:t>
            </a:r>
          </a:p>
          <a:p>
            <a:pPr lvl="1"/>
            <a:r>
              <a:rPr lang="en-US" dirty="0"/>
              <a:t>“CQ CQ CQ, this is [your call repeated a few times </a:t>
            </a:r>
            <a:r>
              <a:rPr lang="en-US" b="1" u="sng" dirty="0"/>
              <a:t>with phonetics</a:t>
            </a:r>
            <a:r>
              <a:rPr lang="en-US" dirty="0"/>
              <a:t>]”</a:t>
            </a:r>
          </a:p>
          <a:p>
            <a:pPr lvl="2"/>
            <a:r>
              <a:rPr lang="en-US" dirty="0"/>
              <a:t>Example (KØILP): </a:t>
            </a:r>
            <a:r>
              <a:rPr lang="en-US" i="1" dirty="0">
                <a:solidFill>
                  <a:srgbClr val="23408E"/>
                </a:solidFill>
              </a:rPr>
              <a:t>CQ </a:t>
            </a:r>
            <a:r>
              <a:rPr lang="en-US" i="1" dirty="0" err="1">
                <a:solidFill>
                  <a:srgbClr val="23408E"/>
                </a:solidFill>
              </a:rPr>
              <a:t>CQ</a:t>
            </a:r>
            <a:r>
              <a:rPr lang="en-US" i="1" dirty="0">
                <a:solidFill>
                  <a:srgbClr val="23408E"/>
                </a:solidFill>
              </a:rPr>
              <a:t> </a:t>
            </a:r>
            <a:r>
              <a:rPr lang="en-US" i="1" dirty="0" err="1">
                <a:solidFill>
                  <a:srgbClr val="23408E"/>
                </a:solidFill>
              </a:rPr>
              <a:t>CQ</a:t>
            </a:r>
            <a:r>
              <a:rPr lang="en-US" i="1" dirty="0">
                <a:solidFill>
                  <a:srgbClr val="23408E"/>
                </a:solidFill>
              </a:rPr>
              <a:t>, this is kilo-zero-</a:t>
            </a:r>
            <a:r>
              <a:rPr lang="en-US" i="1" dirty="0" err="1">
                <a:solidFill>
                  <a:srgbClr val="23408E"/>
                </a:solidFill>
              </a:rPr>
              <a:t>india</a:t>
            </a:r>
            <a:r>
              <a:rPr lang="en-US" i="1" dirty="0">
                <a:solidFill>
                  <a:srgbClr val="23408E"/>
                </a:solidFill>
              </a:rPr>
              <a:t>-lima-papa, kilo-zero-</a:t>
            </a:r>
            <a:r>
              <a:rPr lang="en-US" i="1" dirty="0" err="1">
                <a:solidFill>
                  <a:srgbClr val="23408E"/>
                </a:solidFill>
              </a:rPr>
              <a:t>india</a:t>
            </a:r>
            <a:r>
              <a:rPr lang="en-US" i="1" dirty="0">
                <a:solidFill>
                  <a:srgbClr val="23408E"/>
                </a:solidFill>
              </a:rPr>
              <a:t>-lima-papa</a:t>
            </a:r>
          </a:p>
          <a:p>
            <a:pPr lvl="1"/>
            <a:r>
              <a:rPr lang="en-US" dirty="0"/>
              <a:t>Pause for a response</a:t>
            </a:r>
          </a:p>
          <a:p>
            <a:pPr lvl="1"/>
            <a:r>
              <a:rPr lang="en-US" dirty="0"/>
              <a:t>If no response, repeat your CQ</a:t>
            </a:r>
          </a:p>
          <a:p>
            <a:r>
              <a:rPr lang="en-US" dirty="0"/>
              <a:t>To call CQ on CW …</a:t>
            </a:r>
          </a:p>
          <a:p>
            <a:pPr lvl="1"/>
            <a:r>
              <a:rPr lang="en-US" dirty="0"/>
              <a:t>“CQ CQ CQ DE [your call </a:t>
            </a:r>
            <a:r>
              <a:rPr lang="en-US" b="1" u="sng" dirty="0"/>
              <a:t>without</a:t>
            </a:r>
            <a:r>
              <a:rPr lang="en-US" dirty="0"/>
              <a:t> phonetics]”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105FC-626C-F28D-7BCC-0250BB94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EABB6-181C-5C39-DC30-B898296804DF}"/>
              </a:ext>
            </a:extLst>
          </p:cNvPr>
          <p:cNvSpPr txBox="1"/>
          <p:nvPr/>
        </p:nvSpPr>
        <p:spPr>
          <a:xfrm>
            <a:off x="8362950" y="5543073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*</a:t>
            </a:r>
            <a:r>
              <a:rPr lang="en-US" i="1" dirty="0">
                <a:solidFill>
                  <a:srgbClr val="23408E"/>
                </a:solidFill>
              </a:rPr>
              <a:t> Calling CQ is rare on VHF/UHF, but acceptable to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520700" y="10287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Making Contacts, CQ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CQ DX (DX means </a:t>
            </a:r>
            <a:r>
              <a:rPr lang="en-US" i="1" dirty="0">
                <a:solidFill>
                  <a:srgbClr val="C00000"/>
                </a:solidFill>
              </a:rPr>
              <a:t>distant stations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you hear CQ DX from a station on the US mainland, it means the person calling is looking for stations </a:t>
            </a:r>
            <a:r>
              <a:rPr lang="en-US" u="sng" dirty="0"/>
              <a:t>outside</a:t>
            </a:r>
            <a:r>
              <a:rPr lang="en-US" dirty="0"/>
              <a:t> the lower 48 states</a:t>
            </a:r>
          </a:p>
          <a:p>
            <a:pPr lvl="1"/>
            <a:r>
              <a:rPr lang="en-US" dirty="0"/>
              <a:t>On HF, it generally refers to any station outside the caller’s country</a:t>
            </a:r>
          </a:p>
          <a:p>
            <a:r>
              <a:rPr lang="en-US" dirty="0"/>
              <a:t>During CQ contests, you’ll generally hear …</a:t>
            </a:r>
          </a:p>
          <a:p>
            <a:pPr lvl="1"/>
            <a:r>
              <a:rPr lang="en-US" dirty="0"/>
              <a:t>“CQ Contest”, “CQ test”, or “CQ from special event station”</a:t>
            </a:r>
          </a:p>
          <a:p>
            <a:r>
              <a:rPr lang="en-US" dirty="0"/>
              <a:t>CQ for stations from certain areas …</a:t>
            </a:r>
          </a:p>
          <a:p>
            <a:pPr lvl="1"/>
            <a:r>
              <a:rPr lang="en-US" dirty="0"/>
              <a:t>“CQ North America” or “CQ California”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36565-87BE-A08F-F1EE-4FAC5395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Joining an Ongoing QSO (Contact)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2362200"/>
            <a:ext cx="114300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Joining a QSO (also called </a:t>
            </a:r>
            <a:r>
              <a:rPr lang="en-US" i="1" dirty="0">
                <a:solidFill>
                  <a:srgbClr val="C00000"/>
                </a:solidFill>
              </a:rPr>
              <a:t>breaking in</a:t>
            </a:r>
            <a:r>
              <a:rPr lang="en-US" dirty="0"/>
              <a:t>) is common</a:t>
            </a:r>
          </a:p>
          <a:p>
            <a:r>
              <a:rPr lang="en-US" dirty="0"/>
              <a:t>On phone/voice, just say your call sign</a:t>
            </a:r>
          </a:p>
          <a:p>
            <a:r>
              <a:rPr lang="en-US" dirty="0"/>
              <a:t>On CW / digital modes, send </a:t>
            </a:r>
            <a:r>
              <a:rPr lang="en-US" i="1" dirty="0">
                <a:solidFill>
                  <a:srgbClr val="0000FF"/>
                </a:solidFill>
              </a:rPr>
              <a:t>BK</a:t>
            </a:r>
            <a:r>
              <a:rPr lang="en-US" dirty="0"/>
              <a:t> (break) followed by your call sign</a:t>
            </a:r>
          </a:p>
          <a:p>
            <a:r>
              <a:rPr lang="en-US" dirty="0"/>
              <a:t>Same rules apply during contests and competitive events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7B626-957C-3E1A-630B-94E34D1A0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61DE-9085-5701-EE0F-770F3B7A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/>
          <a:lstStyle/>
          <a:p>
            <a:r>
              <a:rPr lang="en-US" dirty="0"/>
              <a:t>DX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8BDB-469A-E324-929D-2504AD06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Originally designed to give operators from countries with restricted privileges band space to make DX contacts outside their countries</a:t>
            </a:r>
          </a:p>
          <a:p>
            <a:r>
              <a:rPr lang="en-US" dirty="0"/>
              <a:t>Only a few kHz wide on some bands</a:t>
            </a:r>
          </a:p>
          <a:p>
            <a:r>
              <a:rPr lang="en-US" dirty="0"/>
              <a:t>Now less common with increasing world-wide frequency allocations … but …</a:t>
            </a:r>
          </a:p>
          <a:p>
            <a:r>
              <a:rPr lang="en-US" dirty="0"/>
              <a:t>50.1 to 50.125 MHz is the place to listen for long-distance contacts outside the contiguous 48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6437D-92FB-DBFD-338D-707DE20F0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009D-25CA-093F-FAC0-C42A880C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 &amp;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7A141-8AB9-2197-DC70-13EEC5BC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2800" dirty="0"/>
              <a:t>There are many on-the-air activities scheduled in advance</a:t>
            </a:r>
          </a:p>
          <a:p>
            <a:pPr lvl="1"/>
            <a:r>
              <a:rPr lang="en-US" sz="2400" dirty="0"/>
              <a:t>Although no individual has exclusive access to frequencies, we should be courteous and accommodating</a:t>
            </a:r>
          </a:p>
          <a:p>
            <a:r>
              <a:rPr lang="en-US" sz="2800" dirty="0"/>
              <a:t>Avoid scheduling contacts on national calling frequencies and popular bands</a:t>
            </a:r>
          </a:p>
          <a:p>
            <a:r>
              <a:rPr lang="en-US" sz="2800" dirty="0"/>
              <a:t>Check contesting calendars on ARRL.org and other sites</a:t>
            </a:r>
          </a:p>
          <a:p>
            <a:r>
              <a:rPr lang="en-US" sz="2800" dirty="0"/>
              <a:t>If you’re “net control” and discover the net’s chosen frequency to be occupied, find a nearby clear frequency or change to the net’s backup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7771F-C441-DFEE-84A8-9D579805C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587375" y="901983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Logging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30808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No longer required, but most amateurs keep a log to verify contacts for awards and to record items of interest – see </a:t>
            </a:r>
            <a:r>
              <a:rPr lang="en-US" sz="2800" i="1" dirty="0">
                <a:solidFill>
                  <a:srgbClr val="C00000"/>
                </a:solidFill>
              </a:rPr>
              <a:t>NOTE</a:t>
            </a:r>
            <a:r>
              <a:rPr lang="en-US" sz="2800" dirty="0"/>
              <a:t> below</a:t>
            </a:r>
          </a:p>
          <a:p>
            <a:r>
              <a:rPr lang="en-US" sz="2800" dirty="0"/>
              <a:t>Typical log: time, date, frequency or band, mode of the contact (USB, PSK, etc.), call sign, signal reports, names, and equipment used</a:t>
            </a:r>
          </a:p>
          <a:p>
            <a:r>
              <a:rPr lang="en-US" sz="2800" dirty="0"/>
              <a:t>Establishes identify of control operator and can be useful in providing info requested by the FCC</a:t>
            </a:r>
          </a:p>
          <a:p>
            <a:pPr>
              <a:buClr>
                <a:schemeClr val="tx1"/>
              </a:buClr>
            </a:pPr>
            <a:r>
              <a:rPr lang="en-US" sz="2800" i="1" dirty="0">
                <a:solidFill>
                  <a:srgbClr val="C00000"/>
                </a:solidFill>
              </a:rPr>
              <a:t>NOTE: When operating on 60 meters with an antenna other than a dipole, FCC requires you to keep a record of antenna gain calculations or manufacturer’s data (ensures meeting 100 W ERP restrictions).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7CEA3-1A62-1C7D-07D7-BC973ECAB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Managing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Interference is going to occur on HF …</a:t>
            </a:r>
          </a:p>
          <a:p>
            <a:pPr lvl="1"/>
            <a:r>
              <a:rPr lang="en-US" dirty="0"/>
              <a:t>Frequencies aren’t channelized</a:t>
            </a:r>
          </a:p>
          <a:p>
            <a:pPr lvl="1"/>
            <a:r>
              <a:rPr lang="en-US" dirty="0"/>
              <a:t>There are many amateurs using the frequencies</a:t>
            </a:r>
          </a:p>
          <a:p>
            <a:pPr lvl="1"/>
            <a:r>
              <a:rPr lang="en-US" dirty="0"/>
              <a:t>Occurs due to crowding, propagation, personal choice, atmospheric conditions, and consumer electronics</a:t>
            </a:r>
          </a:p>
          <a:p>
            <a:r>
              <a:rPr lang="en-US" dirty="0"/>
              <a:t>Learning how to make contacts under these conditions is part of becoming a good operator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5D22E-4CF3-32EF-F5A5-8CB0E643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Types of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Harmful</a:t>
            </a:r>
          </a:p>
          <a:p>
            <a:pPr lvl="1"/>
            <a:r>
              <a:rPr lang="en-US" dirty="0"/>
              <a:t>Defined by FCC 97.3(a)(23) as “interference which … seriously degrades, obstructs or repeatedly interrupts a radio communication service operating in accordance with the Radio Regulations”</a:t>
            </a:r>
          </a:p>
          <a:p>
            <a:pPr lvl="2"/>
            <a:r>
              <a:rPr lang="en-US" dirty="0"/>
              <a:t>It’s not always illegal, but needs to be resolved to keep communicating</a:t>
            </a:r>
          </a:p>
          <a:p>
            <a:r>
              <a:rPr lang="en-US" dirty="0"/>
              <a:t>Malicious, deliberate or willful</a:t>
            </a:r>
          </a:p>
          <a:p>
            <a:pPr lvl="1"/>
            <a:r>
              <a:rPr lang="en-US" dirty="0"/>
              <a:t>Specifically forbidden by FCC 97.101(d)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54E41-89C7-4F9B-BD60-379C7352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Avoiding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Learn what bands are crowded and when</a:t>
            </a:r>
          </a:p>
          <a:p>
            <a:r>
              <a:rPr lang="en-US" dirty="0"/>
              <a:t>Learn characteristics of each band (propagation &amp; noise)</a:t>
            </a:r>
          </a:p>
          <a:p>
            <a:r>
              <a:rPr lang="en-US" dirty="0"/>
              <a:t>Learn how to use your equipment (understand strengths &amp; weaknesses)</a:t>
            </a:r>
          </a:p>
          <a:p>
            <a:r>
              <a:rPr lang="en-US" dirty="0"/>
              <a:t>Check published calendars for major operating events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2B226-E064-785F-513E-AE0FC8AFD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609600" y="1828800"/>
            <a:ext cx="10972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900" b="1" dirty="0"/>
              <a:t>Chapter 2 Part 1 of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ARRL General Class</a:t>
            </a:r>
            <a:br>
              <a:rPr lang="en-US" dirty="0"/>
            </a:br>
            <a:r>
              <a:rPr lang="en-US" dirty="0"/>
              <a:t>Procedures and Practices</a:t>
            </a:r>
            <a:br>
              <a:rPr lang="en-US" dirty="0"/>
            </a:br>
            <a:r>
              <a:rPr lang="en-US" dirty="0"/>
              <a:t> Sections 2.1, 2.2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HF Operating Techniques, Emergency Operation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03A2E-418B-F850-3368-773B0129B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Reacting to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Be flexible … no one has a claim to any frequency</a:t>
            </a:r>
          </a:p>
          <a:p>
            <a:r>
              <a:rPr lang="en-US" dirty="0"/>
              <a:t>Have a back-up plan (especially for scheduled events … nets, etc.)</a:t>
            </a:r>
          </a:p>
          <a:p>
            <a:pPr lvl="1"/>
            <a:r>
              <a:rPr lang="en-US" dirty="0"/>
              <a:t>Do this in advance!</a:t>
            </a:r>
          </a:p>
          <a:p>
            <a:r>
              <a:rPr lang="en-US" dirty="0"/>
              <a:t>Keep a cool head … don’t allow </a:t>
            </a:r>
            <a:r>
              <a:rPr lang="en-US" i="1" dirty="0">
                <a:solidFill>
                  <a:srgbClr val="C00000"/>
                </a:solidFill>
              </a:rPr>
              <a:t>harmful</a:t>
            </a:r>
            <a:r>
              <a:rPr lang="en-US" dirty="0"/>
              <a:t> interference to turn into </a:t>
            </a:r>
            <a:r>
              <a:rPr lang="en-US" i="1" dirty="0">
                <a:solidFill>
                  <a:srgbClr val="C00000"/>
                </a:solidFill>
              </a:rPr>
              <a:t>deliberate</a:t>
            </a:r>
            <a:r>
              <a:rPr lang="en-US" dirty="0"/>
              <a:t> interference!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D7E24-BFBE-7B41-938F-A2642EF9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CE5F8-496A-E12A-5264-A8A51391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required by the FCC rules when operating in the 60-meter band?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If you are using an antenna other than a dipole, you must keep a record of the gain of your antenna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the date, time, frequency, power level, and stations worked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all third-party traffic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must keep a record of the manufacturer of your equipment and the antenna used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G1C04 (A) [97.303(i)]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FD298-B217-CA04-D8D1-28F3A7D03412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62053-BD8F-ABEA-0B55-4AB086BA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recommended way to break in to a phone contact?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“QRZ” several times, followed by your call sign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your call sign once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“Breaker Breaker”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“CQ” followed by the call sign of either station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G2A08 (B)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93F87-512F-D3AA-773E-26B2E619E62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715C4-DB76-2FDA-546B-557AFADB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Generally, who should respond to a station in the contiguous 48 states calling “CQ DX”?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caller is welcome to respond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stations in Germany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stations outside the lower 48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contest stations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G2A11 (C) Page 2-5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5026F-8909-6B1A-E37D-C7E21EA2D69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86ED2-2247-0783-ED7C-E88857A4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voluntary band plan restriction for US stations transmitting within the 48 contiguous states in the 50.1 MHz to 50.125 MHz band segment?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76600"/>
            <a:ext cx="10972800" cy="284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contacts with stations not within the 48 contiguous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contacts with other stations within the 48 contiguous states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digital contacts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SSTV contacts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G2B08 (A)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5CCD7-B755-E0E4-9D39-E74F86D5E16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13D9E-40EB-DF1E-6F83-979D912A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good amateur practice for net management?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Always use multiple sets of phonetics during check-in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Have a backup frequency in case of interference or poor conditions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 the full net roster at the beginning of every session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G2B10 (B)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0263F-FEB1-214E-0E6D-3FF4BF9AA27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17827-4F38-EAA7-6B02-0A0F658A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indicates that you are looking for an HF contact with any station?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Sign your call sign once, followed by the words “listening for a call” -- if no answer, change frequency and repeat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Say “QTC” followed by “this is” and your call sign -- if no answer, change frequency and repeat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Repeat “CQ” a few times, followed by “this is,” then your call sign a few times, then pause to listen, repeat as necessary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 an unmodulated carried for approximately 10 seconds, followed by “this is” and your call sign, and pause to listen -- repeat as necessary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G2D05 (C) Page 2-5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3373E-8A8E-3CC4-3C79-88A4C520BCF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BE233-2A6D-F81C-2ADB-DCD87608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do many amateurs keep a station log?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667000"/>
            <a:ext cx="109728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FCC requires a log of all international contacts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FCC requires a log of all international third-party traffic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log provides evidence of operation needed to renew a license without retest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help with a reply if the FCC requests information about your station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5720" y="6550152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G2D08 (D) Page 2-7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7DA10-46EC-85C1-2B74-A1F4F7EB78F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9E6BF-91F9-072C-2B88-9E19D38F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required when participating in a contest on HF frequencies?</a:t>
            </a:r>
          </a:p>
        </p:txBody>
      </p:sp>
      <p:sp>
        <p:nvSpPr>
          <p:cNvPr id="532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667000"/>
            <a:ext cx="109728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Submit a log to the contest sponsor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a QSL card to the stations worked, or QSL via Logbook of The World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Identify your station per normal FCC regulations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All these choices are correct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G2D09 (C) Page 2-6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2C117-B0B4-F6FA-C1DB-674048BA108D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39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78FD9-08C8-8282-B2CF-3AFE4FAE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512947" y="816935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Section 2.1</a:t>
            </a:r>
            <a:br>
              <a:rPr lang="en-US" dirty="0"/>
            </a:br>
            <a:r>
              <a:rPr lang="en-US" dirty="0"/>
              <a:t>HF Operating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12014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Technician class operators focus skills for VHF and higher bands</a:t>
            </a:r>
          </a:p>
          <a:p>
            <a:pPr lvl="1"/>
            <a:r>
              <a:rPr lang="en-US" dirty="0"/>
              <a:t>Although 10 meters (voice) and 80, 40, and 15 meters (CW) are HF options for technicians</a:t>
            </a:r>
          </a:p>
          <a:p>
            <a:r>
              <a:rPr lang="en-US" dirty="0"/>
              <a:t>General class operators have the advantage of using HF</a:t>
            </a:r>
          </a:p>
          <a:p>
            <a:pPr lvl="1"/>
            <a:r>
              <a:rPr lang="en-US" dirty="0"/>
              <a:t>A General license opens up many more frequencies, modes, and activities</a:t>
            </a:r>
          </a:p>
          <a:p>
            <a:r>
              <a:rPr lang="en-US" dirty="0"/>
              <a:t>Almost everything you know about operating courtesy and good practices from VHF and UHF can be applied to HF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38D91-FC80-BD65-7417-95DBAF340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863324" y="1119097"/>
            <a:ext cx="2438401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593975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CW (</a:t>
            </a:r>
            <a:r>
              <a:rPr lang="en-US" i="1" dirty="0">
                <a:solidFill>
                  <a:srgbClr val="C00000"/>
                </a:solidFill>
              </a:rPr>
              <a:t>continuous wave</a:t>
            </a:r>
            <a:r>
              <a:rPr lang="en-US" dirty="0"/>
              <a:t>) … found in lower ranges for each HF band. However, CW operation is permitted throughout all amateur bands.</a:t>
            </a:r>
          </a:p>
          <a:p>
            <a:r>
              <a:rPr lang="en-US" dirty="0"/>
              <a:t>AM &amp; SSB (single-side band)</a:t>
            </a:r>
          </a:p>
          <a:p>
            <a:pPr lvl="1"/>
            <a:r>
              <a:rPr lang="en-US" dirty="0"/>
              <a:t>SSB is the most common voice mode or phone signal</a:t>
            </a:r>
          </a:p>
          <a:p>
            <a:pPr lvl="1"/>
            <a:r>
              <a:rPr lang="en-US" dirty="0"/>
              <a:t>Has displaced AM as the preferred HF voice modulation method</a:t>
            </a:r>
          </a:p>
          <a:p>
            <a:pPr lvl="1"/>
            <a:r>
              <a:rPr lang="en-US" dirty="0"/>
              <a:t>SSB signals use less spectrum space than AM (3 kHz vs. 6 kHz … this increases efficiency … results in SSB having a greater range than 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6A9B1-45F1-AA1B-5695-5FB2BE165FCC}"/>
              </a:ext>
            </a:extLst>
          </p:cNvPr>
          <p:cNvSpPr txBox="1"/>
          <p:nvPr/>
        </p:nvSpPr>
        <p:spPr>
          <a:xfrm>
            <a:off x="5105400" y="139364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Amateurs use many different modes of communication. The invention of these various modes is a example of amateur radio fulfilling its mission to “contribute to the state of the radio art.” (per Part 97.1b)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E1D64-887F-2E6A-A706-0E37F3B3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609600" y="1093381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USB vs. LSB (upper and lower side band)</a:t>
            </a:r>
          </a:p>
          <a:p>
            <a:pPr lvl="1"/>
            <a:r>
              <a:rPr lang="en-US" dirty="0"/>
              <a:t>Good amateur practices is to use USB above 9 MHz (20 thru 10 meters) and LSB elsewhere except on 60 meters</a:t>
            </a:r>
          </a:p>
          <a:p>
            <a:pPr lvl="2"/>
            <a:r>
              <a:rPr lang="en-US" dirty="0"/>
              <a:t>USB is used on VHF and UHF</a:t>
            </a:r>
          </a:p>
          <a:p>
            <a:r>
              <a:rPr lang="en-US" dirty="0"/>
              <a:t>FM is generally not used on HF because higher noise hurts intelligibility</a:t>
            </a:r>
          </a:p>
          <a:p>
            <a:pPr lvl="1"/>
            <a:r>
              <a:rPr lang="en-US" dirty="0"/>
              <a:t>Exception: FM repeaters can be found on the higher frequencies of 10 meters (above 29 MHz) where cross-continent and DX contacts can be made when the band is open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64D9E-26A7-8840-70FB-CB5B9AA7E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xfrm>
            <a:off x="609600" y="1029586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Voice …</a:t>
            </a:r>
          </a:p>
          <a:p>
            <a:pPr lvl="1"/>
            <a:r>
              <a:rPr lang="en-US" dirty="0"/>
              <a:t>Relatively new on HF bands</a:t>
            </a:r>
          </a:p>
          <a:p>
            <a:pPr lvl="1"/>
            <a:r>
              <a:rPr lang="en-US" dirty="0"/>
              <a:t>Operator’s voice converted to and from a digital stream via modem or sound card. Modem connects to a regular SSB transceiver.</a:t>
            </a:r>
          </a:p>
          <a:p>
            <a:pPr lvl="1"/>
            <a:r>
              <a:rPr lang="en-US" dirty="0"/>
              <a:t>Fidelity comparable to regular SSB signals, but less affected by fading</a:t>
            </a:r>
          </a:p>
          <a:p>
            <a:pPr lvl="1"/>
            <a:r>
              <a:rPr lang="en-US" dirty="0"/>
              <a:t>Most popular digital voice modes: FreeDV and protocol developed by G4GUO (Charles Brain)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CD67E-529C-8FC1-0DB5-1724E6CA2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609600" y="1061484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Modes …</a:t>
            </a:r>
          </a:p>
          <a:p>
            <a:pPr lvl="1"/>
            <a:r>
              <a:rPr lang="en-US" dirty="0"/>
              <a:t>Packet radio common on VHF and UHF to exchange digital data, but also common on HF</a:t>
            </a:r>
          </a:p>
          <a:p>
            <a:pPr lvl="1"/>
            <a:r>
              <a:rPr lang="en-US" dirty="0"/>
              <a:t>FT8: Most popular</a:t>
            </a:r>
          </a:p>
          <a:p>
            <a:pPr lvl="1"/>
            <a:r>
              <a:rPr lang="en-US" dirty="0"/>
              <a:t>FT8, PSK63 and PSK31: Effective at low power levels … all widely used</a:t>
            </a:r>
          </a:p>
          <a:p>
            <a:pPr lvl="1"/>
            <a:r>
              <a:rPr lang="en-US" dirty="0"/>
              <a:t>RTTY: Oldest, and still common (</a:t>
            </a:r>
            <a:r>
              <a:rPr lang="en-US" i="1" dirty="0">
                <a:solidFill>
                  <a:srgbClr val="C00000"/>
                </a:solidFill>
              </a:rPr>
              <a:t>radioteletype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PACTOR or WINMOR: Used for semi-automatic and automatic messaging for small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F9662-C1D6-CDE4-E682-EFF232129CF6}"/>
              </a:ext>
            </a:extLst>
          </p:cNvPr>
          <p:cNvSpPr txBox="1"/>
          <p:nvPr/>
        </p:nvSpPr>
        <p:spPr>
          <a:xfrm>
            <a:off x="6324600" y="595209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More info on digital modes in Chapter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1A81E-D0CB-B379-6E0E-8870C7C90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609600" y="912628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Modes (cont.)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10972800" cy="456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Image Modes</a:t>
            </a:r>
          </a:p>
          <a:p>
            <a:pPr lvl="1"/>
            <a:r>
              <a:rPr lang="en-US" dirty="0"/>
              <a:t>Image mode transmissions on HF encode photos &amp; graphics to tones</a:t>
            </a:r>
          </a:p>
          <a:p>
            <a:pPr lvl="1"/>
            <a:r>
              <a:rPr lang="en-US" dirty="0"/>
              <a:t>These tones are reconstructed as an image on a display</a:t>
            </a:r>
          </a:p>
          <a:p>
            <a:pPr lvl="1"/>
            <a:r>
              <a:rPr lang="en-US" dirty="0"/>
              <a:t>Allowed on same frequencies as voice, except for 60 meters</a:t>
            </a:r>
          </a:p>
          <a:p>
            <a:pPr lvl="1"/>
            <a:r>
              <a:rPr lang="en-US" dirty="0"/>
              <a:t>Most common image mode: </a:t>
            </a:r>
            <a:r>
              <a:rPr lang="en-US" i="1" dirty="0">
                <a:solidFill>
                  <a:srgbClr val="0000FF"/>
                </a:solidFill>
              </a:rPr>
              <a:t>Slow-scan television </a:t>
            </a:r>
            <a:r>
              <a:rPr lang="en-US" dirty="0"/>
              <a:t>(SSTV)</a:t>
            </a:r>
          </a:p>
          <a:p>
            <a:pPr lvl="2"/>
            <a:r>
              <a:rPr lang="en-US" dirty="0"/>
              <a:t>Called </a:t>
            </a:r>
            <a:r>
              <a:rPr lang="en-US" i="1" dirty="0">
                <a:solidFill>
                  <a:srgbClr val="0000FF"/>
                </a:solidFill>
              </a:rPr>
              <a:t>slow</a:t>
            </a:r>
            <a:r>
              <a:rPr lang="en-US" dirty="0"/>
              <a:t> because each image takes several seconds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Fast-scan amateur television</a:t>
            </a:r>
            <a:r>
              <a:rPr lang="en-US" dirty="0"/>
              <a:t> (ATV) allows full motion video</a:t>
            </a:r>
          </a:p>
          <a:p>
            <a:pPr lvl="2"/>
            <a:r>
              <a:rPr lang="en-US" dirty="0"/>
              <a:t>Restricted to 432 MHz and higher frequency bands (due to wide bandwidth)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D5E67-73FD-4D82-9309-553E4C2E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>
          <a:xfrm>
            <a:off x="76199" y="457200"/>
            <a:ext cx="4474536" cy="12022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rgbClr val="23408E"/>
                </a:solidFill>
              </a:rPr>
              <a:t>Mode Comparison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" y="1757325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More details in Chapters 5 &amp;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ED7D9-B7E7-B9EC-899C-9ADAC9B1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9161093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3A3D2-8D54-D79E-280B-FC32C08C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14A48B-CD69-EE82-5091-EC949901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frequencies of 14 MHz or higher?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G2A01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5977C-6B1F-6A34-CC3A-2715D14E65E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47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CC653-3BF9-B122-2F1D-C0452C0F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the 160-, 75-, and 40-meter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G2A02 (B)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0E71A-D5A1-3F24-F2AF-0EB80F2914A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48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E95C0-9950-2B98-6B4C-26F1E6202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SSB voice communications in the VHF and UHF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G2A03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19DB7-84AC-7ED0-2FC1-B93249D7827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49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933D4-41DB-228C-E3A3-D3686281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609600" y="722377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Selecting a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57400"/>
            <a:ext cx="99822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/>
              <a:t>Check FCC Part 97 for frequency &amp; mode restrictions</a:t>
            </a:r>
          </a:p>
          <a:p>
            <a:pPr lvl="1"/>
            <a:r>
              <a:rPr lang="en-US" sz="2600" dirty="0"/>
              <a:t>Refer to Band Plan in Chapter 1</a:t>
            </a:r>
          </a:p>
          <a:p>
            <a:r>
              <a:rPr lang="en-US" sz="3000" dirty="0"/>
              <a:t>Remember that no group or amateur has priority access to any frequency except in the case of emergency communications</a:t>
            </a:r>
          </a:p>
          <a:p>
            <a:r>
              <a:rPr lang="en-US" sz="3000" dirty="0"/>
              <a:t>On HF, perfectly clear channels are rare</a:t>
            </a:r>
          </a:p>
          <a:p>
            <a:r>
              <a:rPr lang="en-US" sz="3000" dirty="0"/>
              <a:t>Goal: Find a frequency that minimizes interference to adjacent stations (and, vice versa) – see recommended signal separation table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42832" y="374904"/>
            <a:ext cx="3124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RECOMMENDED SIGNAL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CW:	        150-500 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SSB:	        2-3 kHz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RTTY:       250-500 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PSK31:     150-500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23F0D-5B64-0CC5-C3DB-848F18B5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is most commonly used for voice communications on the 17- and 12-meter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Upper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Suppressed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G2A04 (A)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C4E8F-7BB5-502E-7244-A1C85C80DBF3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50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73CC8-BCFF-2460-9065-0D771D71A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mode of voice communication is most commonly used on the HF amateur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Frequency modulation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Double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Single sideband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Single phase modulation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G2A05 (C)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5581E-57D6-AD70-A705-1D2D9419467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51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32EC-E647-939D-1A1C-0A8BED96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is an advantage of using single sideband, as compared to other analog voice modes on the HF amateur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Very high-fidelity voice modulation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Less subject to interference from atmospheric static crashes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Ease of tuning on receive and immunity to impulse noise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Less bandwidth used and greater power efficiency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G2A06 (D)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4B601-2B55-DBDD-6338-072556A0590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52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3F207-02D1-22EC-3FA1-9EFB6096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statements is true of single sideband (SSB)?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one sideband and the carrier are transmitted; the other sideband is suppressed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one sideband is transmitted; the other sideband and carrier are suppressed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SSB is the only voice mode authorized on the 20-, 15-, and 10-meter amateur bands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SSB is the only voice mode authorized on the 160-, 75-, and 40-meter amateur bands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G2A07 (B) Page 2-9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09705-BB37-A1BF-116B-23E00273E0F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53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6FC51-04A5-8A4D-54F1-59F08135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do most amateur stations use lower sideband on the 160-, 75-, and 40-meter bands?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 is more efficient than upper sideband at these frequencies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Lower sideband is the only sideband legal on these frequency bands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Because it is fully compatible with an AM detector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is commonly accepted amateur practice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G2A09 (D) Page 2-10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DCEB1-348D-4595-5F00-E4E97018662E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54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C72EA-0801-0A34-0ED6-E4B4A5AF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491682" y="721242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HF Receiving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70113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On VHF, FM receivers have 3 basic controls …</a:t>
            </a:r>
          </a:p>
          <a:p>
            <a:pPr lvl="1"/>
            <a:r>
              <a:rPr lang="en-US" dirty="0"/>
              <a:t>Frequency (channel), squelch, volume</a:t>
            </a:r>
          </a:p>
          <a:p>
            <a:r>
              <a:rPr lang="en-US" dirty="0"/>
              <a:t>SSC/CW receivers have additional controls to accommodate non-channelized, continuous-tuning operation (must be able to receive signals in the presence of noise and interference from adjacent channels). Examples …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Selectivity</a:t>
            </a:r>
            <a:r>
              <a:rPr lang="en-US" dirty="0"/>
              <a:t>: Ability to discriminate between closely-spaces signals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0000FF"/>
                </a:solidFill>
              </a:rPr>
              <a:t>Sensitivity</a:t>
            </a:r>
            <a:r>
              <a:rPr lang="en-US" dirty="0"/>
              <a:t>: Ability to detect a signal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59431-66D7-ED61-B9EA-2201007C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43C5E-4C77-8CCA-C224-A0D04771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16" y="1335505"/>
            <a:ext cx="6730452" cy="522580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858175-B5A7-DA85-6765-075CBBC4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716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Additional HF Transceiver Controls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7B5A8-BDA9-1311-F958-D7CAF33B45FE}"/>
              </a:ext>
            </a:extLst>
          </p:cNvPr>
          <p:cNvSpPr txBox="1"/>
          <p:nvPr/>
        </p:nvSpPr>
        <p:spPr>
          <a:xfrm>
            <a:off x="240632" y="385812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Natural or atmospheric noise (QRN) is much more common on HF than VHF/UHF. This natural noise includes some man-made sources (sparks from motors &amp; generators). Hence, the importance of </a:t>
            </a:r>
            <a:r>
              <a:rPr lang="en-US" sz="2000" b="1" i="1" dirty="0">
                <a:solidFill>
                  <a:srgbClr val="0000FF"/>
                </a:solidFill>
              </a:rPr>
              <a:t>SELECTIVITY</a:t>
            </a:r>
            <a:r>
              <a:rPr lang="en-US" sz="2000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D928E-0301-A8FF-83ED-75114E04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xfrm>
            <a:off x="539750" y="1038225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Signal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10972800" cy="4492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Exchanged between stations at beginning of a contact (lets stations know how well they’re being received so adjustments can be made)</a:t>
            </a:r>
          </a:p>
          <a:p>
            <a:r>
              <a:rPr lang="en-US" dirty="0"/>
              <a:t>Most common is </a:t>
            </a:r>
            <a:r>
              <a:rPr lang="en-US" i="1" dirty="0">
                <a:solidFill>
                  <a:srgbClr val="0000FF"/>
                </a:solidFill>
              </a:rPr>
              <a:t>RST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R</a:t>
            </a:r>
            <a:r>
              <a:rPr lang="en-US" sz="2600" dirty="0"/>
              <a:t>eadability: Scale of 1 to 5 (5 = best)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S</a:t>
            </a:r>
            <a:r>
              <a:rPr lang="en-US" sz="2600" dirty="0"/>
              <a:t>trength: Scale of 1 to 9 (9 = best)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0000FF"/>
                </a:solidFill>
              </a:rPr>
              <a:t>T</a:t>
            </a:r>
            <a:r>
              <a:rPr lang="en-US" sz="2600" dirty="0"/>
              <a:t>one: Also 1 to 9 scale. Only used for CW and digital mode contacts.</a:t>
            </a:r>
          </a:p>
          <a:p>
            <a:pPr lvl="2">
              <a:buClr>
                <a:schemeClr val="tx1"/>
              </a:buClr>
            </a:pPr>
            <a:r>
              <a:rPr lang="en-US" sz="2200" dirty="0"/>
              <a:t>Indicates signal purity; Values less than 9 indicate transmitter problems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A </a:t>
            </a:r>
            <a:r>
              <a:rPr lang="en-US" sz="2600" i="1" dirty="0">
                <a:solidFill>
                  <a:srgbClr val="0000FF"/>
                </a:solidFill>
              </a:rPr>
              <a:t>C</a:t>
            </a:r>
            <a:r>
              <a:rPr lang="en-US" sz="2600" dirty="0"/>
              <a:t> added after RST indicates an unstable signal or </a:t>
            </a:r>
            <a:r>
              <a:rPr lang="en-US" sz="2600" i="1" dirty="0">
                <a:solidFill>
                  <a:srgbClr val="0000FF"/>
                </a:solidFill>
              </a:rPr>
              <a:t>chirp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1A1700-8827-AACD-1BD6-29E1B30D2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056D-C243-E0D7-AE04-E6789CF4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Receiving …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3269-E715-2045-B3C9-D68A676A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HF receivers use sharp filters to reject unwanted signals</a:t>
            </a:r>
          </a:p>
          <a:p>
            <a:r>
              <a:rPr lang="en-US" dirty="0"/>
              <a:t>Because HF operation is not channelized, you’ll encounter signals close enough in frequency to be audible as low- or high-pitched speech fragments. This is </a:t>
            </a:r>
            <a:r>
              <a:rPr lang="en-US" i="1" dirty="0">
                <a:solidFill>
                  <a:srgbClr val="0000FF"/>
                </a:solidFill>
              </a:rPr>
              <a:t>QRM interference.</a:t>
            </a:r>
            <a:endParaRPr lang="en-US" dirty="0"/>
          </a:p>
          <a:p>
            <a:r>
              <a:rPr lang="en-US" dirty="0"/>
              <a:t>A steady tone from a station tuning up or a broadcast carrier can be rejected by a </a:t>
            </a:r>
            <a:r>
              <a:rPr lang="en-US" i="1" dirty="0">
                <a:solidFill>
                  <a:srgbClr val="0000FF"/>
                </a:solidFill>
              </a:rPr>
              <a:t>notch</a:t>
            </a:r>
            <a:r>
              <a:rPr lang="en-US" dirty="0"/>
              <a:t>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5158D-D782-D069-D274-1447C024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6B1A4-FFF5-2597-89A2-60D3646F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Selecting a Frequency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Once a frequency is found, check if another station is using it …</a:t>
            </a:r>
          </a:p>
          <a:p>
            <a:pPr lvl="1"/>
            <a:r>
              <a:rPr lang="en-US" dirty="0"/>
              <a:t>Listen for 10-20 seconds ... then …</a:t>
            </a:r>
          </a:p>
          <a:p>
            <a:pPr lvl="2"/>
            <a:r>
              <a:rPr lang="en-US" dirty="0"/>
              <a:t>Voice Mode: </a:t>
            </a:r>
            <a:r>
              <a:rPr lang="en-US" i="1" dirty="0">
                <a:solidFill>
                  <a:srgbClr val="C00000"/>
                </a:solidFill>
              </a:rPr>
              <a:t>Is this frequency in use? This is [your call].</a:t>
            </a:r>
          </a:p>
          <a:p>
            <a:pPr lvl="2"/>
            <a:r>
              <a:rPr lang="en-US" dirty="0"/>
              <a:t>CW/Digital Modes: </a:t>
            </a:r>
            <a:r>
              <a:rPr lang="en-US" i="1" dirty="0">
                <a:solidFill>
                  <a:srgbClr val="C00000"/>
                </a:solidFill>
              </a:rPr>
              <a:t>QRL? DE [your call].</a:t>
            </a:r>
          </a:p>
          <a:p>
            <a:r>
              <a:rPr lang="en-US" dirty="0"/>
              <a:t>Frequency selection summary …</a:t>
            </a:r>
          </a:p>
          <a:p>
            <a:pPr lvl="1"/>
            <a:r>
              <a:rPr lang="en-US" dirty="0"/>
              <a:t>Confirm frequency is authorized for your license privileges</a:t>
            </a:r>
          </a:p>
          <a:p>
            <a:pPr lvl="1"/>
            <a:r>
              <a:rPr lang="en-US" dirty="0"/>
              <a:t>Follow the band plan under normal circumstances</a:t>
            </a:r>
          </a:p>
          <a:p>
            <a:pPr lvl="1"/>
            <a:r>
              <a:rPr lang="en-US" dirty="0"/>
              <a:t>Listen to avoid interfering with ongoing communications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43FB6-606A-855C-5D6B-7D9A7819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When sending CW, what does a “C” mean when added to the RST report?</a:t>
            </a: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Chirpy or unstable signal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Report was read from an S meter rather than estimated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100 percent copy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Key clicks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G2C07 (A) Page 2-12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CDA9E-217E-B7F4-3457-41F49EEB7D9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60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6E458-1C98-EF14-2F24-FF8D54AF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“QRN” mean?</a:t>
            </a:r>
          </a:p>
        </p:txBody>
      </p:sp>
      <p:sp>
        <p:nvSpPr>
          <p:cNvPr id="645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more slowly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Stop sending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Zero beat my signal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troubled by static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G2C10 (D) Page 2-11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70DC7-1056-10B8-5255-3FA4D33DD3A8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61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63286-F3AF-4DD2-D629-A2C0BF0A1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Why are signal reports typically exchanged at the beginning of an HF contact?</a:t>
            </a:r>
          </a:p>
        </p:txBody>
      </p:sp>
      <p:sp>
        <p:nvSpPr>
          <p:cNvPr id="655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124200"/>
            <a:ext cx="10972800" cy="3001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each station to operate according to conditions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be sure the contact will count for award programs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follow standard radiogram structure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each station to calibrate their frequency display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G2D11 (A) Page 2-11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BABF2-C564-F1D1-8135-04732B5449C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62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34B01-B7AD-E06A-8E3B-0246155B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xfrm>
            <a:off x="523580" y="965791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HF Transmitting – </a:t>
            </a:r>
            <a:r>
              <a:rPr lang="en-US" dirty="0">
                <a:solidFill>
                  <a:srgbClr val="0000FF"/>
                </a:solidFill>
              </a:rPr>
              <a:t>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Putting transceiver into transmit mode is called </a:t>
            </a:r>
            <a:r>
              <a:rPr lang="en-US" i="1" dirty="0">
                <a:solidFill>
                  <a:srgbClr val="0000FF"/>
                </a:solidFill>
              </a:rPr>
              <a:t>keying</a:t>
            </a:r>
            <a:r>
              <a:rPr lang="en-US" dirty="0"/>
              <a:t> the transmitter</a:t>
            </a:r>
          </a:p>
          <a:p>
            <a:pPr lvl="1"/>
            <a:r>
              <a:rPr lang="en-US" dirty="0"/>
              <a:t>The PTT (</a:t>
            </a:r>
            <a:r>
              <a:rPr lang="en-US" i="1" dirty="0">
                <a:solidFill>
                  <a:srgbClr val="0000FF"/>
                </a:solidFill>
              </a:rPr>
              <a:t>push-to-talk</a:t>
            </a:r>
            <a:r>
              <a:rPr lang="en-US" dirty="0"/>
              <a:t>) button works the same as on FM</a:t>
            </a:r>
          </a:p>
          <a:p>
            <a:pPr lvl="1"/>
            <a:r>
              <a:rPr lang="en-US" dirty="0"/>
              <a:t>Foot switches are often used during busy operating periods</a:t>
            </a:r>
          </a:p>
          <a:p>
            <a:r>
              <a:rPr lang="en-US" dirty="0"/>
              <a:t>Some HF operators use </a:t>
            </a:r>
            <a:r>
              <a:rPr lang="en-US" i="1" dirty="0">
                <a:solidFill>
                  <a:srgbClr val="0000FF"/>
                </a:solidFill>
              </a:rPr>
              <a:t>voice-operated transmit</a:t>
            </a:r>
            <a:r>
              <a:rPr lang="en-US" dirty="0"/>
              <a:t> or </a:t>
            </a:r>
            <a:r>
              <a:rPr lang="en-US" i="1" dirty="0">
                <a:solidFill>
                  <a:srgbClr val="0000FF"/>
                </a:solidFill>
              </a:rPr>
              <a:t>VOX</a:t>
            </a:r>
          </a:p>
          <a:p>
            <a:pPr lvl="1"/>
            <a:r>
              <a:rPr lang="en-US" dirty="0"/>
              <a:t>Allows hands-free operation</a:t>
            </a:r>
          </a:p>
          <a:p>
            <a:pPr lvl="1"/>
            <a:r>
              <a:rPr lang="en-US" dirty="0"/>
              <a:t>Common for mobile operators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4E48C-82CC-5008-D6F6-E8AC5D62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CFF1-656D-4020-48AB-F470120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Transmitting – </a:t>
            </a:r>
            <a:r>
              <a:rPr lang="en-US" b="1" dirty="0">
                <a:solidFill>
                  <a:srgbClr val="C00000"/>
                </a:solidFill>
              </a:rPr>
              <a:t>CW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B10F-2FA5-3288-B217-16830312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CW operators use </a:t>
            </a:r>
            <a:r>
              <a:rPr lang="en-US" i="1" dirty="0" err="1">
                <a:solidFill>
                  <a:srgbClr val="23408E"/>
                </a:solidFill>
              </a:rPr>
              <a:t>prosigns</a:t>
            </a:r>
            <a:r>
              <a:rPr lang="en-US" dirty="0"/>
              <a:t> (2-letter shortcuts)</a:t>
            </a:r>
          </a:p>
          <a:p>
            <a:pPr lvl="1"/>
            <a:r>
              <a:rPr lang="en-US" dirty="0"/>
              <a:t>Example:  </a:t>
            </a:r>
            <a:r>
              <a:rPr lang="en-US" dirty="0">
                <a:solidFill>
                  <a:srgbClr val="C00000"/>
                </a:solidFill>
              </a:rPr>
              <a:t>A̅R</a:t>
            </a:r>
            <a:r>
              <a:rPr lang="en-US" dirty="0"/>
              <a:t>̅ (means </a:t>
            </a:r>
            <a:r>
              <a:rPr lang="en-US" i="1" dirty="0">
                <a:solidFill>
                  <a:srgbClr val="23408E"/>
                </a:solidFill>
              </a:rPr>
              <a:t>End of Message</a:t>
            </a:r>
            <a:r>
              <a:rPr lang="en-US" dirty="0"/>
              <a:t>)</a:t>
            </a:r>
          </a:p>
          <a:p>
            <a:r>
              <a:rPr lang="en-US" dirty="0"/>
              <a:t>Respond to a CQ at the fastest speed you’re comfortable, up to the speed of the CQ (sending station)</a:t>
            </a:r>
          </a:p>
          <a:p>
            <a:pPr lvl="1"/>
            <a:r>
              <a:rPr lang="en-US" dirty="0"/>
              <a:t>Reply with </a:t>
            </a:r>
            <a:r>
              <a:rPr lang="en-US" dirty="0">
                <a:solidFill>
                  <a:srgbClr val="C00000"/>
                </a:solidFill>
              </a:rPr>
              <a:t>QRS</a:t>
            </a:r>
            <a:r>
              <a:rPr lang="en-US" dirty="0"/>
              <a:t> to request sender slow down (</a:t>
            </a:r>
            <a:r>
              <a:rPr lang="en-US" dirty="0">
                <a:solidFill>
                  <a:srgbClr val="C00000"/>
                </a:solidFill>
              </a:rPr>
              <a:t>QRQ</a:t>
            </a:r>
            <a:r>
              <a:rPr lang="en-US" dirty="0"/>
              <a:t> = speed up!)</a:t>
            </a:r>
          </a:p>
          <a:p>
            <a:r>
              <a:rPr lang="en-US" dirty="0"/>
              <a:t>As with voice, give call sign every 10 minutes and end of contact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E7BB-B082-BEB0-4F07-912646E5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240C-4B69-AF37-CB6A-AF477FE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E4BD7-D056-7DAC-0BCB-E5C0191A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Most CW operators begin by using a </a:t>
            </a:r>
            <a:r>
              <a:rPr lang="en-US" i="1" dirty="0">
                <a:solidFill>
                  <a:srgbClr val="0000FF"/>
                </a:solidFill>
              </a:rPr>
              <a:t>straight key </a:t>
            </a:r>
            <a:r>
              <a:rPr lang="en-US" dirty="0"/>
              <a:t>but most graduate to an </a:t>
            </a:r>
            <a:r>
              <a:rPr lang="en-US" i="1" dirty="0">
                <a:solidFill>
                  <a:srgbClr val="0000FF"/>
                </a:solidFill>
              </a:rPr>
              <a:t>electronic keyer</a:t>
            </a:r>
          </a:p>
          <a:p>
            <a:r>
              <a:rPr lang="en-US" dirty="0"/>
              <a:t>The keyer is operated by a </a:t>
            </a:r>
            <a:r>
              <a:rPr lang="en-US" i="1" dirty="0">
                <a:solidFill>
                  <a:srgbClr val="0000FF"/>
                </a:solidFill>
              </a:rPr>
              <a:t>paddle</a:t>
            </a:r>
            <a:r>
              <a:rPr lang="en-US" dirty="0"/>
              <a:t> to automatically generate the strings of Morse code elements — dots and dashes</a:t>
            </a:r>
          </a:p>
          <a:p>
            <a:r>
              <a:rPr lang="en-US" dirty="0"/>
              <a:t>Under some circumstances, it is more convenient to be able to hear what is going on between Morse characters</a:t>
            </a:r>
          </a:p>
          <a:p>
            <a:pPr lvl="1"/>
            <a:r>
              <a:rPr lang="en-US" dirty="0"/>
              <a:t>Some radios include a full break-in option in which the radio switches between transmit and receive … full break-in is referred to as </a:t>
            </a:r>
            <a:r>
              <a:rPr lang="en-US" i="1" dirty="0">
                <a:solidFill>
                  <a:srgbClr val="0000FF"/>
                </a:solidFill>
              </a:rPr>
              <a:t>QSK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4B4CB-CF68-D19F-8F3E-15A705B69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240C-4B69-AF37-CB6A-AF477FE8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4" y="701741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CW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E4BD7-D056-7DAC-0BCB-E5C0191A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492822"/>
          </a:xfrm>
        </p:spPr>
        <p:txBody>
          <a:bodyPr/>
          <a:lstStyle/>
          <a:p>
            <a:r>
              <a:rPr lang="en-US" sz="2800" dirty="0"/>
              <a:t>When communicating, try to match your transmitting frequency with the received signal (called </a:t>
            </a:r>
            <a:r>
              <a:rPr lang="en-US" sz="2800" i="1" dirty="0">
                <a:solidFill>
                  <a:srgbClr val="0000FF"/>
                </a:solidFill>
              </a:rPr>
              <a:t>zero beat</a:t>
            </a:r>
            <a:r>
              <a:rPr lang="en-US" sz="2800" dirty="0"/>
              <a:t>)</a:t>
            </a:r>
          </a:p>
          <a:p>
            <a:r>
              <a:rPr lang="en-US" sz="2800" dirty="0"/>
              <a:t>Once you are in contact with another station, the prosign </a:t>
            </a:r>
            <a:r>
              <a:rPr lang="en-US" sz="2800" i="1" dirty="0">
                <a:solidFill>
                  <a:srgbClr val="0000FF"/>
                </a:solidFill>
              </a:rPr>
              <a:t>KN</a:t>
            </a:r>
            <a:r>
              <a:rPr lang="en-US" sz="2800" dirty="0"/>
              <a:t> is used instead of </a:t>
            </a:r>
            <a:r>
              <a:rPr lang="en-US" sz="2800" i="1" dirty="0">
                <a:solidFill>
                  <a:srgbClr val="0000FF"/>
                </a:solidFill>
              </a:rPr>
              <a:t>K</a:t>
            </a:r>
            <a:r>
              <a:rPr lang="en-US" sz="2800" dirty="0"/>
              <a:t> to prevent other stations from breaking in during the contact</a:t>
            </a:r>
          </a:p>
          <a:p>
            <a:pPr lvl="1"/>
            <a:r>
              <a:rPr lang="en-US" sz="2400" dirty="0"/>
              <a:t>“Only the specific station or stations I am contacting should respond.”</a:t>
            </a:r>
          </a:p>
          <a:p>
            <a:pPr lvl="1"/>
            <a:r>
              <a:rPr lang="en-US" sz="2400" dirty="0"/>
              <a:t>Prosign </a:t>
            </a:r>
            <a:r>
              <a:rPr lang="en-US" sz="2400" i="1" dirty="0">
                <a:solidFill>
                  <a:srgbClr val="0000FF"/>
                </a:solidFill>
              </a:rPr>
              <a:t>SK</a:t>
            </a:r>
            <a:r>
              <a:rPr lang="en-US" sz="2400" dirty="0"/>
              <a:t> ends the message</a:t>
            </a:r>
          </a:p>
          <a:p>
            <a:r>
              <a:rPr lang="en-US" sz="2800" dirty="0"/>
              <a:t>Other useful CW Q codes: </a:t>
            </a:r>
          </a:p>
          <a:p>
            <a:pPr lvl="1"/>
            <a:r>
              <a:rPr lang="en-US" sz="2400" dirty="0"/>
              <a:t>QRV = I’m ready to receive</a:t>
            </a:r>
          </a:p>
          <a:p>
            <a:pPr lvl="1"/>
            <a:r>
              <a:rPr lang="en-US" sz="2400" dirty="0"/>
              <a:t>QSL = I acknowledge receipt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D16E5-EA93-73FC-9E40-D73CF81C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>
          <a:xfrm>
            <a:off x="587375" y="1114639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CW Additional Information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FISTS: 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www.fists.org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CWOps: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www.cwops.org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ARRL: </a:t>
            </a: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www.arrl.org/cw-mode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Learn CW Online: </a:t>
            </a:r>
            <a:r>
              <a:rPr lang="en-US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https://lcwo.net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5BB0B-5B29-4A81-1FCE-0AB21C3FE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C11B9B-829E-98CB-E565-6FDFF0A4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statements is true of voice VOX operation versus PTT operation?</a:t>
            </a:r>
          </a:p>
        </p:txBody>
      </p:sp>
      <p:sp>
        <p:nvSpPr>
          <p:cNvPr id="757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received signal is more natural sounding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allows “hands free” operation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occupies less bandwidth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It provides more power output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G2A10 (B) Page 2-13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01905-20BF-1AAB-05F6-37A7867D9579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69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E410E-FC3A-5B36-BA0D-4BB660F1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Split / Dual Frequency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When a rare or interesting station is on the air with many calling stations, it’s common to operate </a:t>
            </a:r>
            <a:r>
              <a:rPr lang="en-US" i="1" dirty="0">
                <a:solidFill>
                  <a:srgbClr val="C00000"/>
                </a:solidFill>
              </a:rPr>
              <a:t>split </a:t>
            </a:r>
            <a:r>
              <a:rPr lang="en-US" i="1" dirty="0"/>
              <a:t>…</a:t>
            </a:r>
          </a:p>
          <a:p>
            <a:pPr lvl="1"/>
            <a:r>
              <a:rPr lang="en-US" dirty="0"/>
              <a:t>Set transceiver to listen on one frequency and transmit on another</a:t>
            </a:r>
          </a:p>
          <a:p>
            <a:pPr lvl="1"/>
            <a:r>
              <a:rPr lang="en-US" dirty="0"/>
              <a:t>Allows for more orderly/effective operating</a:t>
            </a:r>
          </a:p>
          <a:p>
            <a:pPr lvl="1"/>
            <a:r>
              <a:rPr lang="en-US" dirty="0"/>
              <a:t>Doesn’t work on all transceivers</a:t>
            </a:r>
          </a:p>
          <a:p>
            <a:pPr lvl="1"/>
            <a:r>
              <a:rPr lang="en-US" dirty="0"/>
              <a:t>Referred to as a </a:t>
            </a:r>
            <a:r>
              <a:rPr lang="en-US" i="1" dirty="0">
                <a:solidFill>
                  <a:srgbClr val="C00000"/>
                </a:solidFill>
              </a:rPr>
              <a:t>dual-VFO feature</a:t>
            </a:r>
            <a:r>
              <a:rPr lang="en-US" dirty="0"/>
              <a:t> on a transceiver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B81D0-F784-2D17-2EF2-DF0E6642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How often may RACES training drills and tests be routinely conducted without special authorization?</a:t>
            </a:r>
          </a:p>
        </p:txBody>
      </p:sp>
      <p:sp>
        <p:nvSpPr>
          <p:cNvPr id="768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1 hour per month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2 hours per month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1 hour per week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more than 2 hours per week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G2B11 (C) [97.407(d)(4)] Page 2-17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A9F30-B93B-AF52-C3EA-F5FD4B6C9DD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70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E0D4F-9004-F3FC-A7EF-21ABF17E7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Which of the following describes full break-in CW operation (QSK)?</a:t>
            </a:r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00400"/>
            <a:ext cx="10972800" cy="292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Breaking stations send the Morse code prosign “BK”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keyers, instead of hand keys, are used to send Morse code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 operator must activate a manual send/receive switch before and after every transmission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Transmitting stations can receive between code characters and elements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G2C01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13759-25EC-EDA8-196E-D8A4262EB03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D04FB-F1D7-49B4-513F-43E2E214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should you do if a CW station sends “QRS?”</a:t>
            </a:r>
          </a:p>
        </p:txBody>
      </p:sp>
      <p:sp>
        <p:nvSpPr>
          <p:cNvPr id="788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slower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Change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Increase your power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Repeat everything twice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G2C02 (A)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031D7-B9BC-0CCD-62C4-B28E26703730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35B06-DBF6-84A1-B390-18A64A35F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it mean when a CW operator sends “KN” at the end of a transmission?</a:t>
            </a:r>
          </a:p>
        </p:txBody>
      </p:sp>
      <p:sp>
        <p:nvSpPr>
          <p:cNvPr id="798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No US stations should call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Operating full break-in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Listening only for a specific station or stations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Closing station now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G2C03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4F7B2-6545-7988-0253-080953935A0C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C5335-A1C1-F055-2EB1-BAB58725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best speed to use when answering a CQ in Morse code?</a:t>
            </a:r>
          </a:p>
        </p:txBody>
      </p:sp>
      <p:sp>
        <p:nvSpPr>
          <p:cNvPr id="808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fastest speed at which you are comfortable copying, but no slower than the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 fastest speed at which you are comfortable copying, but no faster than the CQ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 the standard calling speed of 10 wpm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At the standard calling speed of 5 wpm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G2C05 (B)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95A40-992D-0C4E-258D-87A1EBFC4476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76BB4-AED8-340F-CE55-71D22AD7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term “zero beat” mean in CW operation?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Matching the speed of the transmitting station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Operating split to avoid interference on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Sending without error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Matching the transmit frequency to the frequency of a received signal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G2C06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76265-A27D-79A6-ED68-A51F69BBDFD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A8ADE-B9F6-3443-FCE1-866B61B7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prosign is sent to indicate the end of a formal message when using CW?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SK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BK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AR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nn-NO" dirty="0">
                <a:latin typeface="Calibri" pitchFamily="34" charset="0"/>
              </a:rPr>
              <a:t>KN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G2C08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0CB26-51AC-B3C6-452A-5212EBCFBB9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6B5E0-EC2D-93D2-6C4C-A8EF759D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“QSL” mean?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Send slower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We have already confirmed the contact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have received and understood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We have worked before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05575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G2C09 (C)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A4A0A-14E8-5292-FC00-8AC008828E17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77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16A2E-753A-2EA1-A73A-A1AB74B1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does the Q signal “QRV” mean?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You are sending too fast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There is interference on the frequency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quitting for the day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 am ready to receive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G2C11 (D)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23914-49C0-6430-B0A0-BD4151D5DC8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78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2EE9-C455-A82D-3050-860E1CBB3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0972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function of an electronic keyer?</a:t>
            </a:r>
          </a:p>
        </p:txBody>
      </p:sp>
      <p:sp>
        <p:nvSpPr>
          <p:cNvPr id="819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transmit/receive switching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Automatic generation of dots and dashes for CW operation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To allow time for switching the antenna from the receiver to the transmitter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Computer interface for PSK and RTTY operation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8021" y="6491287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G4A10 (B) Page 2-14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EFD46-6938-30BA-35CA-ECDC07C71201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79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E5FA6-3A5D-A4B9-7FBA-631167633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587375" y="1091604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More Info … HF Operating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878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HF equipment is designed for continuous tuning</a:t>
            </a:r>
          </a:p>
          <a:p>
            <a:r>
              <a:rPr lang="en-US" sz="2800" dirty="0"/>
              <a:t>The control used for continuous tuning is called a </a:t>
            </a:r>
            <a:r>
              <a:rPr lang="en-US" sz="2400" i="1" dirty="0">
                <a:solidFill>
                  <a:srgbClr val="C00000"/>
                </a:solidFill>
              </a:rPr>
              <a:t>VFO</a:t>
            </a:r>
            <a:r>
              <a:rPr lang="en-US" sz="2400" dirty="0"/>
              <a:t> or </a:t>
            </a:r>
            <a:r>
              <a:rPr lang="en-US" sz="2400" i="1" dirty="0">
                <a:solidFill>
                  <a:srgbClr val="C00000"/>
                </a:solidFill>
              </a:rPr>
              <a:t>Variable Frequency Oscillator</a:t>
            </a:r>
            <a:endParaRPr lang="en-US" sz="2400" dirty="0"/>
          </a:p>
          <a:p>
            <a:pPr lvl="1"/>
            <a:r>
              <a:rPr lang="en-US" sz="2400" dirty="0"/>
              <a:t>The minimum frequency change is called </a:t>
            </a:r>
            <a:r>
              <a:rPr lang="en-US" sz="2400" i="1" dirty="0">
                <a:solidFill>
                  <a:srgbClr val="C00000"/>
                </a:solidFill>
              </a:rPr>
              <a:t>step size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C00000"/>
                </a:solidFill>
              </a:rPr>
              <a:t>step rate</a:t>
            </a:r>
          </a:p>
          <a:p>
            <a:r>
              <a:rPr lang="en-US" sz="2800" dirty="0"/>
              <a:t>For short-range contacts, use 80 or 40 meters</a:t>
            </a:r>
          </a:p>
          <a:p>
            <a:pPr lvl="1"/>
            <a:r>
              <a:rPr lang="en-US" sz="2400" dirty="0"/>
              <a:t>Using long-distance bands for short-range contacts needlessly occupies radio spectrum space (signal will be heard over much wider range than you’re using)</a:t>
            </a:r>
          </a:p>
          <a:p>
            <a:r>
              <a:rPr lang="en-US" sz="2800" dirty="0"/>
              <a:t>Longer range contacts, use 30 through 10 meters</a:t>
            </a:r>
          </a:p>
          <a:p>
            <a:pPr lvl="1">
              <a:buFontTx/>
              <a:buNone/>
            </a:pPr>
            <a:endParaRPr lang="en-US" sz="3000" dirty="0">
              <a:solidFill>
                <a:srgbClr val="CC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30622-7601-6289-F1AE-929F0ADC4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 bwMode="auto">
          <a:xfrm>
            <a:off x="470417" y="806302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Section 2.2</a:t>
            </a:r>
            <a:br>
              <a:rPr lang="en-US" dirty="0"/>
            </a:br>
            <a:r>
              <a:rPr lang="en-US" dirty="0"/>
              <a:t>Emergency Operation</a:t>
            </a:r>
            <a:endParaRPr lang="en-US" sz="32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Amateurs should be familiar with emergency rules and procedures </a:t>
            </a:r>
          </a:p>
          <a:p>
            <a:r>
              <a:rPr lang="en-US" dirty="0"/>
              <a:t>See Table 2.4 (General Class License Manual, Pages 2-16, 2-17)</a:t>
            </a:r>
          </a:p>
          <a:p>
            <a:pPr lvl="1"/>
            <a:r>
              <a:rPr lang="en-US" dirty="0"/>
              <a:t>FCC 47 CFR § 97.401 Operating during a disaster</a:t>
            </a:r>
          </a:p>
          <a:p>
            <a:pPr lvl="1"/>
            <a:r>
              <a:rPr lang="en-US" dirty="0"/>
              <a:t>FCC 47 CFR § 97.403 Safety of life and protection of property</a:t>
            </a:r>
          </a:p>
          <a:p>
            <a:pPr lvl="1"/>
            <a:r>
              <a:rPr lang="en-US" dirty="0"/>
              <a:t>FCC 47 CFR § 97.405 Station in distress</a:t>
            </a:r>
          </a:p>
          <a:p>
            <a:pPr lvl="1"/>
            <a:r>
              <a:rPr lang="en-US" dirty="0"/>
              <a:t>FCC 47 CFR § 97.407 Radio amateur civil emergency service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F4A46E-689A-F575-0209-F5F0F573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587375" y="877824"/>
            <a:ext cx="10972800" cy="12922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ARES &amp; RACES</a:t>
            </a:r>
            <a:br>
              <a:rPr lang="en-US" dirty="0"/>
            </a:br>
            <a:r>
              <a:rPr lang="en-US" sz="2800" i="1" dirty="0"/>
              <a:t>Amateur Radio two primary emergency response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2438400"/>
            <a:ext cx="11430000" cy="3959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ARES = Amateur Radio Emergency Services (sponsored by ARRL)</a:t>
            </a:r>
          </a:p>
          <a:p>
            <a:pPr lvl="1"/>
            <a:r>
              <a:rPr lang="en-US" dirty="0"/>
              <a:t>Mission: provide communications assistance to local and regional government and relief agencies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www.arrl.org/ares</a:t>
            </a:r>
            <a:endParaRPr lang="en-US" dirty="0"/>
          </a:p>
          <a:p>
            <a:r>
              <a:rPr lang="en-US" dirty="0"/>
              <a:t>RACES (sponsored by FEMA)</a:t>
            </a:r>
          </a:p>
          <a:p>
            <a:pPr lvl="1"/>
            <a:r>
              <a:rPr lang="en-US" dirty="0"/>
              <a:t>Mission: provide essential communications for State and local governments in time of emergency</a:t>
            </a:r>
          </a:p>
          <a:p>
            <a:pPr lvl="1"/>
            <a:r>
              <a:rPr lang="en-US" dirty="0"/>
              <a:t>Only a licensed amateur may be the control operator of a RACES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49B17-3FB9-5442-CC01-3F158FAA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 bwMode="auto">
          <a:xfrm>
            <a:off x="587375" y="12954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Distress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362200"/>
            <a:ext cx="10972800" cy="4187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If you receive a call for help …</a:t>
            </a:r>
          </a:p>
          <a:p>
            <a:pPr lvl="1"/>
            <a:r>
              <a:rPr lang="en-US" dirty="0"/>
              <a:t>Immediately suspend your existing contact</a:t>
            </a:r>
          </a:p>
          <a:p>
            <a:pPr lvl="1"/>
            <a:r>
              <a:rPr lang="en-US" dirty="0"/>
              <a:t>Immediately acknowledge to the station calling for help</a:t>
            </a:r>
          </a:p>
          <a:p>
            <a:pPr lvl="1"/>
            <a:r>
              <a:rPr lang="en-US" dirty="0"/>
              <a:t>Stand by to receive the location of the emergency and the name of the assistance required</a:t>
            </a:r>
          </a:p>
          <a:p>
            <a:pPr lvl="1"/>
            <a:r>
              <a:rPr lang="en-US" dirty="0"/>
              <a:t>Relay the info to the proper authorities and stay on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A40BE-FCE6-D573-468D-3B53E45D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xfrm>
            <a:off x="520700" y="952500"/>
            <a:ext cx="10972800" cy="8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Distress Calls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057400"/>
            <a:ext cx="10972800" cy="4379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If you’re the station making the distress call …</a:t>
            </a:r>
          </a:p>
          <a:p>
            <a:pPr lvl="1"/>
            <a:r>
              <a:rPr lang="en-US" sz="2600" dirty="0"/>
              <a:t>On voice mode, say </a:t>
            </a:r>
            <a:r>
              <a:rPr lang="en-US" sz="2600" i="1" dirty="0">
                <a:solidFill>
                  <a:srgbClr val="C00000"/>
                </a:solidFill>
              </a:rPr>
              <a:t>MAYDAY MAYDAY MAYDAY</a:t>
            </a:r>
            <a:r>
              <a:rPr lang="en-US" sz="2600" dirty="0"/>
              <a:t>. On CW or digital send </a:t>
            </a:r>
            <a:r>
              <a:rPr lang="en-US" sz="2600" i="1" dirty="0">
                <a:solidFill>
                  <a:srgbClr val="C00000"/>
                </a:solidFill>
              </a:rPr>
              <a:t>SOS SOS SOS </a:t>
            </a:r>
            <a:r>
              <a:rPr lang="en-US" sz="2600" dirty="0"/>
              <a:t>followed by </a:t>
            </a:r>
            <a:r>
              <a:rPr lang="en-US" sz="2600" i="1" dirty="0">
                <a:solidFill>
                  <a:srgbClr val="C00000"/>
                </a:solidFill>
              </a:rPr>
              <a:t>Any station come in please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Identify the transmission with your call sign</a:t>
            </a:r>
          </a:p>
          <a:p>
            <a:pPr lvl="1"/>
            <a:r>
              <a:rPr lang="en-US" sz="2600" dirty="0"/>
              <a:t>State your location and the nature of the situation</a:t>
            </a:r>
          </a:p>
          <a:p>
            <a:pPr lvl="1"/>
            <a:r>
              <a:rPr lang="en-US" sz="2600" dirty="0"/>
              <a:t>Describe the type of assistance required</a:t>
            </a:r>
          </a:p>
          <a:p>
            <a:r>
              <a:rPr lang="en-US" dirty="0"/>
              <a:t>FCC 47 CFR § 97.405 allows the distress station to use ANY means of communication available, even frequencies, mode, or power level outside your normal privileges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E48A7-0FE5-EAEC-B1A4-51D3EDFB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0085A-E941-09D9-410C-D4C40861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1353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What is the first thing you should do if you are communicating with another amateur station and hear a station in distress break in?</a:t>
            </a:r>
          </a:p>
        </p:txBody>
      </p:sp>
      <p:sp>
        <p:nvSpPr>
          <p:cNvPr id="911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Inform your local emergency coordinator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Acknowledge the station in distress and determine what assistance may be needed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Immediately decrease power to avoid interfering with the station in distress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Immediately cease all transmissions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23408E"/>
                </a:solidFill>
              </a:rPr>
              <a:t>G2B02 (B) Page 2-18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BB370-CCA3-B579-B93D-BE4A60FEA854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85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F142D-AAE6-3792-D3B5-039D74A93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 bwMode="auto">
          <a:xfrm>
            <a:off x="609600" y="1524000"/>
            <a:ext cx="11353800" cy="836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dirty="0">
                <a:solidFill>
                  <a:srgbClr val="23408E"/>
                </a:solidFill>
                <a:latin typeface="Calibri" pitchFamily="34" charset="0"/>
              </a:rPr>
              <a:t>Who may be the control operator of an amateur station transmitting in RACES to assist relief operations during a disaster?</a:t>
            </a:r>
          </a:p>
        </p:txBody>
      </p:sp>
      <p:sp>
        <p:nvSpPr>
          <p:cNvPr id="921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971800"/>
            <a:ext cx="10972800" cy="3154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a person holding an FCC-issued amateur operator license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Only a RACES net control operator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 person holding an FCC-issued amateur operator license or an appropriate government official</a:t>
            </a:r>
          </a:p>
          <a:p>
            <a:pPr marL="457200" indent="-457200">
              <a:buFont typeface="Times New Roman" pitchFamily="18" charset="0"/>
              <a:buAutoNum type="alphaUcPeriod"/>
            </a:pPr>
            <a:r>
              <a:rPr lang="en-US" dirty="0">
                <a:latin typeface="Calibri" pitchFamily="34" charset="0"/>
              </a:rPr>
              <a:t>Any control operator when normal communication systems are operational</a:t>
            </a:r>
            <a:endParaRPr lang="pt-BR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770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</a:rPr>
              <a:t>G2B09 (A) [97.407(a)] Page 2-18</a:t>
            </a:r>
            <a:endParaRPr lang="en-US" sz="1600" b="1" dirty="0">
              <a:solidFill>
                <a:srgbClr val="23408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0F00F-85FD-DE04-E22E-6225AADF209D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t>86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B860F-8151-F332-497D-59CA42EF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457200" y="3124200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END OF </a:t>
            </a:r>
            <a:r>
              <a:rPr lang="en-US"/>
              <a:t>CHAPTER 2 PART 1 OF 1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2A7A4-862A-3A68-9056-F930D9A9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103386-1A88-A5E1-ECD8-EB051B2FF8B0}"/>
              </a:ext>
            </a:extLst>
          </p:cNvPr>
          <p:cNvSpPr txBox="1"/>
          <p:nvPr/>
        </p:nvSpPr>
        <p:spPr>
          <a:xfrm>
            <a:off x="1371600" y="2057400"/>
            <a:ext cx="518160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created by 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Jerry D. Kilpatrick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KØILP (Amateur Radio)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PGØØØ72373 (Commercial Operator)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u="sng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K0ILP.NC@gmail.com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contact me if you find errors or have suggestions for improvement.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15E38-CFBC-ADBA-0E8D-69BFD6421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220200" y="5334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Band-by-Band Frequency Guide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General Class License Manual, Tenth Edition, Page 2-3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0A05F-89FC-1333-1584-1B4D56D2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" y="0"/>
            <a:ext cx="903780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10th Template" id="{BD7DD028-DF36-4C7C-BD6F-4A7489FC31F5}" vid="{1EEC3219-4331-4E37-BE4C-E92264AF7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10th Template with title</Template>
  <TotalTime>180</TotalTime>
  <Words>4971</Words>
  <Application>Microsoft Office PowerPoint</Application>
  <PresentationFormat>Widescreen</PresentationFormat>
  <Paragraphs>556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Arial Narrow</vt:lpstr>
      <vt:lpstr>Bahnschrift SemiBold Condensed</vt:lpstr>
      <vt:lpstr>Calibri</vt:lpstr>
      <vt:lpstr>Times New Roman</vt:lpstr>
      <vt:lpstr>Office Theme</vt:lpstr>
      <vt:lpstr>PowerPoint Presentation</vt:lpstr>
      <vt:lpstr>Resource &amp; Reference</vt:lpstr>
      <vt:lpstr>Chapter 2 Part 1 of 1  ARRL General Class Procedures and Practices  Sections 2.1, 2.2  HF Operating Techniques, Emergency Operation </vt:lpstr>
      <vt:lpstr>Section 2.1 HF Operating Techniques</vt:lpstr>
      <vt:lpstr>Selecting a Frequency</vt:lpstr>
      <vt:lpstr>Selecting a Frequency (cont.)</vt:lpstr>
      <vt:lpstr>Split / Dual Frequency Operation</vt:lpstr>
      <vt:lpstr>More Info … HF Operating Techniques</vt:lpstr>
      <vt:lpstr>PowerPoint Presentation</vt:lpstr>
      <vt:lpstr>Very Common Q Codes</vt:lpstr>
      <vt:lpstr>PRACTICE QUESTIONS</vt:lpstr>
      <vt:lpstr>Which of the following is true concerning access to frequencies?</vt:lpstr>
      <vt:lpstr>What is good amateur practice if propagation changes during a contact creating interference from other stations using the frequency?</vt:lpstr>
      <vt:lpstr>When selecting a CW transmitting frequency, what minimum separation from other stations should be used to minimize interference to stations on adjacent frequencies?</vt:lpstr>
      <vt:lpstr>When selecting an SSB transmitting frequency, what minimum separation should be used to minimize interference to stations on adjacent frequencies?</vt:lpstr>
      <vt:lpstr>How can you avoid harmful interference on an apparently clear frequency before calling CQ on CW or phone?</vt:lpstr>
      <vt:lpstr>Which of the following complies with commonly accepted amateur practice when choosing a frequency on which to initiate a call?</vt:lpstr>
      <vt:lpstr>What does the Q signal “QRL?” mean?</vt:lpstr>
      <vt:lpstr>Which of the following are examples of the NATO Phonetic Alphabet?</vt:lpstr>
      <vt:lpstr>Which of the following is a common use of the dual-VFO feature on a transceiver?</vt:lpstr>
      <vt:lpstr>Making Contacts</vt:lpstr>
      <vt:lpstr>Making Contacts, CQ Variations</vt:lpstr>
      <vt:lpstr>Joining an Ongoing QSO (Contact)</vt:lpstr>
      <vt:lpstr>DX Windows</vt:lpstr>
      <vt:lpstr>Nets &amp; Schedules</vt:lpstr>
      <vt:lpstr>Logging Contacts</vt:lpstr>
      <vt:lpstr>Managing Interference</vt:lpstr>
      <vt:lpstr>Types of Interference</vt:lpstr>
      <vt:lpstr>Avoiding Interference</vt:lpstr>
      <vt:lpstr>Reacting to Interference</vt:lpstr>
      <vt:lpstr>PRACTICE QUESTIONS</vt:lpstr>
      <vt:lpstr>Which of the following is required by the FCC rules when operating in the 60-meter band?</vt:lpstr>
      <vt:lpstr>What is the recommended way to break in to a phone contact?</vt:lpstr>
      <vt:lpstr>Generally, who should respond to a station in the contiguous 48 states calling “CQ DX”?</vt:lpstr>
      <vt:lpstr>What is the voluntary band plan restriction for US stations transmitting within the 48 contiguous states in the 50.1 MHz to 50.125 MHz band segment?</vt:lpstr>
      <vt:lpstr>Which of the following is good amateur practice for net management?</vt:lpstr>
      <vt:lpstr>Which of the following indicates that you are looking for an HF contact with any station?</vt:lpstr>
      <vt:lpstr>Why do many amateurs keep a station log?</vt:lpstr>
      <vt:lpstr>Which of the following is required when participating in a contest on HF frequencies?</vt:lpstr>
      <vt:lpstr>Modes</vt:lpstr>
      <vt:lpstr>Modes (cont.)</vt:lpstr>
      <vt:lpstr>Modes (cont.)</vt:lpstr>
      <vt:lpstr>Modes (cont.)</vt:lpstr>
      <vt:lpstr>Modes (cont.)</vt:lpstr>
      <vt:lpstr>Mode Comparison</vt:lpstr>
      <vt:lpstr>PRACTICE QUESTIONS</vt:lpstr>
      <vt:lpstr>Which mode is most commonly used for voice communications on frequencies of 14 MHz or higher?</vt:lpstr>
      <vt:lpstr>Which mode is most commonly used for voice communications on the 160-, 75-, and 40-meter bands?</vt:lpstr>
      <vt:lpstr>Which mode is most commonly used for SSB voice communications in the VHF and UHF bands?</vt:lpstr>
      <vt:lpstr>Which mode is most commonly used for voice communications on the 17- and 12-meter bands?</vt:lpstr>
      <vt:lpstr>Which mode of voice communication is most commonly used on the HF amateur bands?</vt:lpstr>
      <vt:lpstr>Which of the following is an advantage of using single sideband, as compared to other analog voice modes on the HF amateur bands?</vt:lpstr>
      <vt:lpstr>Which of the following statements is true of single sideband (SSB)?</vt:lpstr>
      <vt:lpstr>Why do most amateur stations use lower sideband on the 160-, 75-, and 40-meter bands?</vt:lpstr>
      <vt:lpstr>HF Receiving</vt:lpstr>
      <vt:lpstr>Examples of Additional HF Transceiver Controls</vt:lpstr>
      <vt:lpstr>Signal Reporting</vt:lpstr>
      <vt:lpstr>HF Receiving … More Information</vt:lpstr>
      <vt:lpstr>PRACTICE QUESTIONS</vt:lpstr>
      <vt:lpstr>When sending CW, what does a “C” mean when added to the RST report?</vt:lpstr>
      <vt:lpstr>What does the Q signal “QRN” mean?</vt:lpstr>
      <vt:lpstr>Why are signal reports typically exchanged at the beginning of an HF contact?</vt:lpstr>
      <vt:lpstr>HF Transmitting – PHONE</vt:lpstr>
      <vt:lpstr>HF Transmitting – CW </vt:lpstr>
      <vt:lpstr>CW (cont.)</vt:lpstr>
      <vt:lpstr>CW (cont.)</vt:lpstr>
      <vt:lpstr>CW Additional Information</vt:lpstr>
      <vt:lpstr>PRACTICE QUESTIONS</vt:lpstr>
      <vt:lpstr>Which of the following statements is true of voice VOX operation versus PTT operation?</vt:lpstr>
      <vt:lpstr>How often may RACES training drills and tests be routinely conducted without special authorization?</vt:lpstr>
      <vt:lpstr>Which of the following describes full break-in CW operation (QSK)?</vt:lpstr>
      <vt:lpstr>What should you do if a CW station sends “QRS?”</vt:lpstr>
      <vt:lpstr>What does it mean when a CW operator sends “KN” at the end of a transmission?</vt:lpstr>
      <vt:lpstr>What is the best speed to use when answering a CQ in Morse code?</vt:lpstr>
      <vt:lpstr>What does the term “zero beat” mean in CW operation?</vt:lpstr>
      <vt:lpstr>What prosign is sent to indicate the end of a formal message when using CW?</vt:lpstr>
      <vt:lpstr>What does the Q signal “QSL” mean?</vt:lpstr>
      <vt:lpstr>What does the Q signal “QRV” mean?</vt:lpstr>
      <vt:lpstr>What is the function of an electronic keyer?</vt:lpstr>
      <vt:lpstr>Section 2.2 Emergency Operation</vt:lpstr>
      <vt:lpstr>ARES &amp; RACES Amateur Radio two primary emergency response organizations</vt:lpstr>
      <vt:lpstr>Distress Calls</vt:lpstr>
      <vt:lpstr>Distress Calls (cont.)</vt:lpstr>
      <vt:lpstr>PRACTICE QUESTIONS</vt:lpstr>
      <vt:lpstr>What is the first thing you should do if you are communicating with another amateur station and hear a station in distress break in?</vt:lpstr>
      <vt:lpstr>Who may be the control operator of an amateur station transmitting in RACES to assist relief operations during a disaster?</vt:lpstr>
      <vt:lpstr>END OF CHAPTER 2 PART 1 OF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Kilpatrick</dc:creator>
  <cp:lastModifiedBy>Jerry Kilpatrick</cp:lastModifiedBy>
  <cp:revision>24</cp:revision>
  <dcterms:created xsi:type="dcterms:W3CDTF">2023-04-13T23:53:01Z</dcterms:created>
  <dcterms:modified xsi:type="dcterms:W3CDTF">2023-06-17T12:52:30Z</dcterms:modified>
</cp:coreProperties>
</file>