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446" r:id="rId3"/>
    <p:sldId id="434" r:id="rId4"/>
    <p:sldId id="431" r:id="rId5"/>
    <p:sldId id="435" r:id="rId6"/>
    <p:sldId id="436" r:id="rId7"/>
    <p:sldId id="453" r:id="rId8"/>
    <p:sldId id="437" r:id="rId9"/>
    <p:sldId id="438" r:id="rId10"/>
    <p:sldId id="447" r:id="rId11"/>
    <p:sldId id="448" r:id="rId12"/>
    <p:sldId id="449" r:id="rId13"/>
    <p:sldId id="444" r:id="rId14"/>
    <p:sldId id="450" r:id="rId15"/>
    <p:sldId id="451" r:id="rId16"/>
    <p:sldId id="452" r:id="rId17"/>
    <p:sldId id="433" r:id="rId18"/>
    <p:sldId id="44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408E"/>
    <a:srgbClr val="87878D"/>
    <a:srgbClr val="F7E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B55178-4DF4-ECBD-9A7C-59CCA467065C}"/>
              </a:ext>
            </a:extLst>
          </p:cNvPr>
          <p:cNvSpPr/>
          <p:nvPr userDrawn="1"/>
        </p:nvSpPr>
        <p:spPr>
          <a:xfrm>
            <a:off x="0" y="6482292"/>
            <a:ext cx="12192000" cy="365125"/>
          </a:xfrm>
          <a:prstGeom prst="rect">
            <a:avLst/>
          </a:prstGeom>
          <a:solidFill>
            <a:srgbClr val="F7EA77"/>
          </a:solidFill>
          <a:ln>
            <a:solidFill>
              <a:srgbClr val="F7EA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383990-C614-1D00-C104-BB24ECA79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52E08E-B14E-76B6-BDFB-DBADADE30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80FCA-A355-BAE5-F019-ABB08C70F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EF83B-D963-3B54-BB9E-27551E0BA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26F77-6C17-5E73-9273-C97931311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388DA59-A941-7693-0A15-E67D416BAFC9}"/>
              </a:ext>
            </a:extLst>
          </p:cNvPr>
          <p:cNvGrpSpPr/>
          <p:nvPr userDrawn="1"/>
        </p:nvGrpSpPr>
        <p:grpSpPr>
          <a:xfrm>
            <a:off x="0" y="-42333"/>
            <a:ext cx="12192000" cy="286808"/>
            <a:chOff x="0" y="-42333"/>
            <a:chExt cx="12192000" cy="28680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3B6317-F524-70FC-D86F-915168C36A34}"/>
                </a:ext>
              </a:extLst>
            </p:cNvPr>
            <p:cNvSpPr/>
            <p:nvPr userDrawn="1"/>
          </p:nvSpPr>
          <p:spPr>
            <a:xfrm>
              <a:off x="0" y="-42333"/>
              <a:ext cx="12192000" cy="194733"/>
            </a:xfrm>
            <a:prstGeom prst="rect">
              <a:avLst/>
            </a:prstGeom>
            <a:solidFill>
              <a:srgbClr val="23408E"/>
            </a:solidFill>
            <a:ln>
              <a:solidFill>
                <a:srgbClr val="2340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6886B23-0CDA-0791-4BCE-E19615BD18D9}"/>
                </a:ext>
              </a:extLst>
            </p:cNvPr>
            <p:cNvSpPr/>
            <p:nvPr userDrawn="1"/>
          </p:nvSpPr>
          <p:spPr>
            <a:xfrm>
              <a:off x="0" y="147636"/>
              <a:ext cx="12192000" cy="96839"/>
            </a:xfrm>
            <a:prstGeom prst="rect">
              <a:avLst/>
            </a:prstGeom>
            <a:solidFill>
              <a:srgbClr val="F7EA77"/>
            </a:solidFill>
            <a:ln>
              <a:solidFill>
                <a:srgbClr val="F7EA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F4023D1-03EA-0AA7-4634-78F254C6429F}"/>
              </a:ext>
            </a:extLst>
          </p:cNvPr>
          <p:cNvSpPr txBox="1"/>
          <p:nvPr userDrawn="1"/>
        </p:nvSpPr>
        <p:spPr>
          <a:xfrm>
            <a:off x="11658600" y="6570134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DAB6DC-39C0-40F6-AEBC-A62217DBB888}" type="slidenum">
              <a:rPr lang="en-US" sz="1200" b="1" smtClean="0">
                <a:solidFill>
                  <a:srgbClr val="23408E"/>
                </a:solidFill>
              </a:rPr>
              <a:pPr algn="r"/>
              <a:t>‹#›</a:t>
            </a:fld>
            <a:endParaRPr lang="en-US" sz="1200" b="1" dirty="0">
              <a:solidFill>
                <a:srgbClr val="2340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30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6D431-E2C4-EE6F-92A9-69786C194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AC9C0-FDDF-9147-474E-9DFB9329D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BC267-BD65-5F1D-326C-9C6430DDE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12AF6-679E-EAF3-73A8-1FD6C7AFA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CE361-DCC1-17AA-BD7F-AD0839F5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1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C77C8F-8F0D-1461-D03E-5963043CB2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DC53B2-668B-790B-E12D-3246B7C73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3BE8C-E61C-B6E4-E639-A78B9E69F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54D3F-EECC-E11F-20E1-3F60C522D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684CE-3162-3A20-D36C-3E415E6B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21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AB0B3-C061-C5D2-7749-A720CE9E4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A8891-DA93-E875-8C6D-8B47388A5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6CD9B-A2A6-B3EF-A8DA-B9B119062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8A77A-9A65-0C98-0CEC-AA814D598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0FFD0-E334-05AF-5F42-1EF6D4ABB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17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14F88-A13A-03CA-5555-CA6F57FCF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A97F3-4401-B9C7-F84A-7A0BF4E55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23E0C-3183-E349-F4AD-2EE575E23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43920-9713-6AC0-7D0A-34DC2A0BD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7F3E5-67FD-1114-3569-48DBE1A91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1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44ED3-A92D-F825-3194-083BC57DB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76996-87AD-8537-88EA-60940D84A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FB682-DD5F-1260-2D97-E0DDB4524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41596-BB42-5C12-C2EA-05C4271F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30F34-EFF9-1CF4-C8B1-1B1C6ECF4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8E3F5-E921-DC92-3FF9-67642FC55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42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4CE0A-09AF-D0BA-4F28-A5F8A354B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C20E2-7EB6-B744-32D2-A3E94C9A5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FC4E8E-3A5E-006E-FA08-F2E1444C9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DC7E6D-72E3-4A37-1F31-F69ADB587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D18ECA-1795-FA2B-59DC-3F9044D8FD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491A87-72C6-DC89-EBD6-8C2AA9EA5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0BE6B0-F7C0-9C2F-D87F-C15752A7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D25998-FA11-2528-FCCB-D80089E1E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04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CC861-D6FB-0095-1850-7C1908FC1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9C77BB-C2A0-A274-3808-E75A409A7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7D7951-B622-96FD-D306-5F237F4B6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5D520-F2D1-EC9F-D12C-3CFD6B900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22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B5FF21-5383-5DE2-BFEA-9032A84FD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976280-615B-5514-56BF-8E3D96B8D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52E98-964E-E544-BDA7-DFA9EE7B7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96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4D16E-9279-7B89-E5CC-717677C7E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B1E2-04B6-5073-DC12-3893EE034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01D7E-5DD8-4904-9851-3AD6DCFD5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12B0B-2758-5D87-EA2D-BB314B77C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A096DB-312C-CD7E-082C-3A3557AA4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050E3-A92F-62F3-13EB-E10FD0D17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728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55117-F589-7026-9824-C1969093B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B5527-7C00-B6D1-6C94-70B6AAD7C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8B794-C9FF-8126-38BD-12A9A217E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A111C-47BD-8C47-9E47-0EB5919F0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7D2D9-3A7A-9336-CFF3-B59EC7DC4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406B4-AA23-6764-4A88-EFEF00A0F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9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EDB2F3-23EA-889E-E4FC-4E2130948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E622B-BB25-8166-20A5-2429C9E2F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32715-B16E-CD1C-4708-0641E05FE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2EDEA-0E9A-441B-8165-5B5A8D292561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FFFFC-F536-7CA9-2C73-5ADFCA847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4EB4A-D891-A607-7236-0E1177ECF9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EC0B7-8BBD-4273-AA27-877FAEC5D9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A32206-C825-1E6B-26FC-71FBD77AD45A}"/>
              </a:ext>
            </a:extLst>
          </p:cNvPr>
          <p:cNvSpPr/>
          <p:nvPr userDrawn="1"/>
        </p:nvSpPr>
        <p:spPr>
          <a:xfrm>
            <a:off x="0" y="6482292"/>
            <a:ext cx="12192000" cy="365125"/>
          </a:xfrm>
          <a:prstGeom prst="rect">
            <a:avLst/>
          </a:prstGeom>
          <a:solidFill>
            <a:srgbClr val="F7EA77"/>
          </a:solidFill>
          <a:ln>
            <a:solidFill>
              <a:srgbClr val="F7EA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FBFDB0E-226E-24B9-3B9E-9D9A559745E4}"/>
              </a:ext>
            </a:extLst>
          </p:cNvPr>
          <p:cNvGrpSpPr/>
          <p:nvPr userDrawn="1"/>
        </p:nvGrpSpPr>
        <p:grpSpPr>
          <a:xfrm>
            <a:off x="0" y="-42333"/>
            <a:ext cx="12192000" cy="286808"/>
            <a:chOff x="0" y="-42333"/>
            <a:chExt cx="12192000" cy="28680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003E8A-C5C2-13F4-3167-B43906143EBF}"/>
                </a:ext>
              </a:extLst>
            </p:cNvPr>
            <p:cNvSpPr/>
            <p:nvPr userDrawn="1"/>
          </p:nvSpPr>
          <p:spPr>
            <a:xfrm>
              <a:off x="0" y="-42333"/>
              <a:ext cx="12192000" cy="194733"/>
            </a:xfrm>
            <a:prstGeom prst="rect">
              <a:avLst/>
            </a:prstGeom>
            <a:solidFill>
              <a:srgbClr val="23408E"/>
            </a:solidFill>
            <a:ln>
              <a:solidFill>
                <a:srgbClr val="2340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2A70860-3340-2EAA-ABF4-ECEA157BA64A}"/>
                </a:ext>
              </a:extLst>
            </p:cNvPr>
            <p:cNvSpPr/>
            <p:nvPr userDrawn="1"/>
          </p:nvSpPr>
          <p:spPr>
            <a:xfrm>
              <a:off x="0" y="147636"/>
              <a:ext cx="12192000" cy="96839"/>
            </a:xfrm>
            <a:prstGeom prst="rect">
              <a:avLst/>
            </a:prstGeom>
            <a:solidFill>
              <a:srgbClr val="F7EA77"/>
            </a:solidFill>
            <a:ln>
              <a:solidFill>
                <a:srgbClr val="F7EA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D67DC44-64FA-EF38-CDAB-69D6A9C8DE30}"/>
              </a:ext>
            </a:extLst>
          </p:cNvPr>
          <p:cNvSpPr txBox="1"/>
          <p:nvPr userDrawn="1"/>
        </p:nvSpPr>
        <p:spPr>
          <a:xfrm>
            <a:off x="11658600" y="6570134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DAB6DC-39C0-40F6-AEBC-A62217DBB888}" type="slidenum">
              <a:rPr lang="en-US" sz="1200" b="1" smtClean="0">
                <a:solidFill>
                  <a:srgbClr val="23408E"/>
                </a:solidFill>
              </a:rPr>
              <a:pPr algn="r"/>
              <a:t>‹#›</a:t>
            </a:fld>
            <a:endParaRPr lang="en-US" sz="1200" b="1" dirty="0">
              <a:solidFill>
                <a:srgbClr val="2340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35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rl.org/examreview" TargetMode="External"/><Relationship Id="rId2" Type="http://schemas.openxmlformats.org/officeDocument/2006/relationships/hyperlink" Target="http://www.arrl.org/general-class-license-manua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rl.org/online-exam-session" TargetMode="External"/><Relationship Id="rId2" Type="http://schemas.openxmlformats.org/officeDocument/2006/relationships/hyperlink" Target="http://www.arrl.org/exa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K0ILP.NC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rl.org/shop/Licensing-Education-and-Training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9AA233E-AA3E-4FDD-7A99-F4B86BBCEC2B}"/>
              </a:ext>
            </a:extLst>
          </p:cNvPr>
          <p:cNvSpPr/>
          <p:nvPr/>
        </p:nvSpPr>
        <p:spPr>
          <a:xfrm>
            <a:off x="4272" y="3377724"/>
            <a:ext cx="12192000" cy="474487"/>
          </a:xfrm>
          <a:prstGeom prst="rect">
            <a:avLst/>
          </a:prstGeom>
          <a:solidFill>
            <a:srgbClr val="8787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3408E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7DCE88-E9DB-0B9E-5C8E-C865854A86B8}"/>
              </a:ext>
            </a:extLst>
          </p:cNvPr>
          <p:cNvSpPr/>
          <p:nvPr/>
        </p:nvSpPr>
        <p:spPr>
          <a:xfrm>
            <a:off x="4272" y="260389"/>
            <a:ext cx="12192000" cy="31173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3408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AEA185-0AF7-2CEA-61D9-125BD24EF643}"/>
              </a:ext>
            </a:extLst>
          </p:cNvPr>
          <p:cNvSpPr txBox="1"/>
          <p:nvPr/>
        </p:nvSpPr>
        <p:spPr>
          <a:xfrm>
            <a:off x="478565" y="871673"/>
            <a:ext cx="589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7EA77"/>
                </a:solidFill>
                <a:latin typeface="Bahnschrift SemiBold Condensed" panose="020B0502040204020203" pitchFamily="34" charset="0"/>
              </a:rPr>
              <a:t>THE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E7735F-E768-E65C-68C5-C58E208D2A00}"/>
              </a:ext>
            </a:extLst>
          </p:cNvPr>
          <p:cNvSpPr txBox="1"/>
          <p:nvPr/>
        </p:nvSpPr>
        <p:spPr>
          <a:xfrm>
            <a:off x="850305" y="820397"/>
            <a:ext cx="1572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>
                <a:solidFill>
                  <a:srgbClr val="F7EA77"/>
                </a:solidFill>
                <a:latin typeface="Bahnschrift SemiBold Condensed" panose="020B0502040204020203" pitchFamily="34" charset="0"/>
                <a:ea typeface="Yu Gothic UI" panose="020B0500000000000000" pitchFamily="34" charset="-128"/>
              </a:rPr>
              <a:t>ARRL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96BB73-5953-7B0B-EC4A-7087ED917660}"/>
              </a:ext>
            </a:extLst>
          </p:cNvPr>
          <p:cNvSpPr txBox="1"/>
          <p:nvPr/>
        </p:nvSpPr>
        <p:spPr>
          <a:xfrm>
            <a:off x="10642361" y="734876"/>
            <a:ext cx="12875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TENTH EDITION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20DABC-DDFB-7460-866F-74511D41AA16}"/>
              </a:ext>
            </a:extLst>
          </p:cNvPr>
          <p:cNvSpPr txBox="1"/>
          <p:nvPr/>
        </p:nvSpPr>
        <p:spPr>
          <a:xfrm>
            <a:off x="478565" y="1518004"/>
            <a:ext cx="9084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GENERAL CLASS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9E6011-ED69-D9EF-CCDC-80A219ECB46C}"/>
              </a:ext>
            </a:extLst>
          </p:cNvPr>
          <p:cNvSpPr txBox="1"/>
          <p:nvPr/>
        </p:nvSpPr>
        <p:spPr>
          <a:xfrm>
            <a:off x="576841" y="2952091"/>
            <a:ext cx="48924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chemeClr val="bg1"/>
                </a:solidFill>
                <a:latin typeface="Arial Narrow" panose="020B0606020202030204" pitchFamily="34" charset="0"/>
              </a:rPr>
              <a:t>LICENSE COURSE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D15708-65B3-B8B3-2031-303FAF48EDDC}"/>
              </a:ext>
            </a:extLst>
          </p:cNvPr>
          <p:cNvSpPr txBox="1"/>
          <p:nvPr/>
        </p:nvSpPr>
        <p:spPr>
          <a:xfrm>
            <a:off x="5584673" y="2953679"/>
            <a:ext cx="1845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7EA77"/>
                </a:solidFill>
                <a:latin typeface="Bahnschrift SemiBold Condensed" panose="020B0502040204020203" pitchFamily="34" charset="0"/>
              </a:rPr>
              <a:t>FOR </a:t>
            </a:r>
          </a:p>
          <a:p>
            <a:r>
              <a:rPr lang="en-US" sz="2400" b="1" dirty="0">
                <a:solidFill>
                  <a:srgbClr val="F7EA77"/>
                </a:solidFill>
                <a:latin typeface="Bahnschrift SemiBold Condensed" panose="020B0502040204020203" pitchFamily="34" charset="0"/>
              </a:rPr>
              <a:t>HAM RADIO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E82B10-8A61-3F3B-5465-13542D779257}"/>
              </a:ext>
            </a:extLst>
          </p:cNvPr>
          <p:cNvSpPr/>
          <p:nvPr/>
        </p:nvSpPr>
        <p:spPr>
          <a:xfrm>
            <a:off x="4272" y="3842554"/>
            <a:ext cx="12192000" cy="792785"/>
          </a:xfrm>
          <a:prstGeom prst="rect">
            <a:avLst/>
          </a:prstGeom>
          <a:solidFill>
            <a:srgbClr val="F7EA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3408E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740A69-4D01-CD3F-CA49-9B3641D6746C}"/>
              </a:ext>
            </a:extLst>
          </p:cNvPr>
          <p:cNvSpPr txBox="1"/>
          <p:nvPr/>
        </p:nvSpPr>
        <p:spPr>
          <a:xfrm>
            <a:off x="1380147" y="3943208"/>
            <a:ext cx="7281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All You Need to Pass Your General Class Exam!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F47E2C6-758C-93F4-9DBF-7BDF1FA0C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821" y="4811811"/>
            <a:ext cx="2333951" cy="15718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DB340B4-A42A-C8E0-F3C8-8BDDCF2721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3217"/>
            <a:ext cx="1512605" cy="151260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F7CD733-B363-CE30-5DA7-2AB43FBECF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169" y="4712153"/>
            <a:ext cx="2211061" cy="1671502"/>
          </a:xfrm>
          <a:prstGeom prst="rect">
            <a:avLst/>
          </a:prstGeom>
          <a:ln w="19050">
            <a:solidFill>
              <a:srgbClr val="23408E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C176A0A-D55B-759F-35D2-4456E9FF04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364" y="4712153"/>
            <a:ext cx="1683316" cy="1683316"/>
          </a:xfrm>
          <a:prstGeom prst="rect">
            <a:avLst/>
          </a:prstGeom>
          <a:ln w="19050">
            <a:solidFill>
              <a:srgbClr val="87878D"/>
            </a:solidFill>
          </a:ln>
        </p:spPr>
      </p:pic>
    </p:spTree>
    <p:extLst>
      <p:ext uri="{BB962C8B-B14F-4D97-AF65-F5344CB8AC3E}">
        <p14:creationId xmlns:p14="http://schemas.microsoft.com/office/powerpoint/2010/main" val="2754208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 bwMode="auto">
          <a:xfrm>
            <a:off x="269358" y="407744"/>
            <a:ext cx="10972800" cy="121779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b="1" dirty="0"/>
              <a:t>Section 1.2</a:t>
            </a:r>
            <a:br>
              <a:rPr lang="en-US" dirty="0"/>
            </a:br>
            <a:r>
              <a:rPr lang="en-US" dirty="0"/>
              <a:t>How to Use the ARRL General Manual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2094614"/>
            <a:ext cx="10972800" cy="390677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/>
              <a:t>Chapters begin with brief review of Technician material for this topic</a:t>
            </a:r>
          </a:p>
          <a:p>
            <a:r>
              <a:rPr lang="en-US" dirty="0"/>
              <a:t>Covers exam questions (and correct answer), along with examples</a:t>
            </a:r>
          </a:p>
          <a:p>
            <a:r>
              <a:rPr lang="en-US" dirty="0"/>
              <a:t>Questions to be covered are listed at the beginning of the section</a:t>
            </a:r>
          </a:p>
          <a:p>
            <a:r>
              <a:rPr lang="en-US" dirty="0"/>
              <a:t>ARRL General webpage:</a:t>
            </a:r>
          </a:p>
          <a:p>
            <a:pPr lvl="1"/>
            <a:r>
              <a:rPr lang="en-US" dirty="0">
                <a:hlinkClick r:id="rId2"/>
              </a:rPr>
              <a:t>www.arrl.org/general-class-license-manual</a:t>
            </a:r>
            <a:endParaRPr lang="en-US" dirty="0"/>
          </a:p>
          <a:p>
            <a:pPr lvl="1"/>
            <a:r>
              <a:rPr lang="en-US" dirty="0"/>
              <a:t>Includes supplements and clarifications</a:t>
            </a:r>
          </a:p>
          <a:p>
            <a:r>
              <a:rPr lang="en-US" dirty="0"/>
              <a:t>After completing a chapter/section, review the questions in the Question Pool</a:t>
            </a:r>
          </a:p>
          <a:p>
            <a:r>
              <a:rPr lang="en-US" dirty="0"/>
              <a:t>Online practice exams at:</a:t>
            </a:r>
          </a:p>
          <a:p>
            <a:pPr lvl="1"/>
            <a:r>
              <a:rPr lang="en-US" dirty="0">
                <a:hlinkClick r:id="rId3"/>
              </a:rPr>
              <a:t>www.arrl.org/examreview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FECBC0-FE28-DA01-4D99-352D4741DF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896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 bwMode="auto">
          <a:xfrm>
            <a:off x="269358" y="407744"/>
            <a:ext cx="10972800" cy="121779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b="1" dirty="0"/>
              <a:t>Section 1.3</a:t>
            </a:r>
            <a:br>
              <a:rPr lang="en-US" dirty="0"/>
            </a:br>
            <a:r>
              <a:rPr lang="en-US" dirty="0"/>
              <a:t>The Upgrade Trail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2094614"/>
            <a:ext cx="10972800" cy="390677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/>
              <a:t>Primary topics of focus as a General</a:t>
            </a:r>
          </a:p>
          <a:p>
            <a:pPr lvl="1"/>
            <a:r>
              <a:rPr lang="en-US" dirty="0"/>
              <a:t>Operating effectively on HF</a:t>
            </a:r>
          </a:p>
          <a:p>
            <a:pPr lvl="1"/>
            <a:r>
              <a:rPr lang="en-US" dirty="0"/>
              <a:t>Digital modes such as FT8, PSK31, PACTOR, and VARA</a:t>
            </a:r>
          </a:p>
          <a:p>
            <a:pPr lvl="1"/>
            <a:r>
              <a:rPr lang="en-US" dirty="0"/>
              <a:t>Solar effects on HF propagation</a:t>
            </a:r>
          </a:p>
          <a:p>
            <a:pPr lvl="1"/>
            <a:r>
              <a:rPr lang="en-US" dirty="0"/>
              <a:t>Test instruments</a:t>
            </a:r>
          </a:p>
          <a:p>
            <a:pPr lvl="1"/>
            <a:r>
              <a:rPr lang="en-US" dirty="0"/>
              <a:t>Practical electronic circuits</a:t>
            </a:r>
          </a:p>
          <a:p>
            <a:pPr lvl="1"/>
            <a:r>
              <a:rPr lang="en-US" dirty="0"/>
              <a:t>Common antennas used on HF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FECBC0-FE28-DA01-4D99-352D4741DF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53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 bwMode="auto">
          <a:xfrm>
            <a:off x="269358" y="407744"/>
            <a:ext cx="10972800" cy="121779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b="1" dirty="0"/>
              <a:t>Section 1.3</a:t>
            </a:r>
            <a:br>
              <a:rPr lang="en-US" dirty="0"/>
            </a:br>
            <a:r>
              <a:rPr lang="en-US" dirty="0"/>
              <a:t>The Upgrade Trail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09599" y="2094614"/>
            <a:ext cx="11330763" cy="390677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/>
              <a:t>Testing</a:t>
            </a:r>
          </a:p>
          <a:p>
            <a:pPr lvl="1"/>
            <a:r>
              <a:rPr lang="en-US" dirty="0"/>
              <a:t>When you pass the General exam, you will have the opportunity to take the Extra exam at the same time … no additional fee</a:t>
            </a:r>
          </a:p>
          <a:p>
            <a:pPr lvl="1"/>
            <a:r>
              <a:rPr lang="en-US" dirty="0"/>
              <a:t>Find a test session</a:t>
            </a:r>
          </a:p>
          <a:p>
            <a:pPr lvl="2"/>
            <a:r>
              <a:rPr lang="en-US" dirty="0">
                <a:hlinkClick r:id="rId2"/>
              </a:rPr>
              <a:t>www.arrl.org/exam</a:t>
            </a:r>
            <a:endParaRPr lang="en-US" dirty="0"/>
          </a:p>
          <a:p>
            <a:pPr lvl="2"/>
            <a:r>
              <a:rPr lang="en-US" dirty="0"/>
              <a:t>Online testing is available: </a:t>
            </a:r>
            <a:r>
              <a:rPr lang="en-US" dirty="0">
                <a:hlinkClick r:id="rId3"/>
              </a:rPr>
              <a:t>www.arrl.org/online-exam-session</a:t>
            </a:r>
            <a:endParaRPr lang="en-US" dirty="0"/>
          </a:p>
          <a:p>
            <a:pPr lvl="1"/>
            <a:r>
              <a:rPr lang="en-US" dirty="0"/>
              <a:t>Bring a copy of your license and two forms of ID to the test session (one must be a photo ID)</a:t>
            </a:r>
          </a:p>
          <a:p>
            <a:pPr lvl="1"/>
            <a:r>
              <a:rPr lang="en-US" dirty="0"/>
              <a:t>Once you pass, the VEC will submit your results to the FCC, and the FCC will update you in the database … you’ll be able to use your new General privileges immediately upon passing, even though the FCC database may not be updated … just append </a:t>
            </a:r>
            <a:r>
              <a:rPr lang="en-US" b="1" dirty="0">
                <a:solidFill>
                  <a:srgbClr val="C00000"/>
                </a:solidFill>
              </a:rPr>
              <a:t>/AG </a:t>
            </a:r>
            <a:r>
              <a:rPr lang="en-US" dirty="0"/>
              <a:t>to your call sign … KØILP/AG (for voice operation, say </a:t>
            </a:r>
            <a:r>
              <a:rPr lang="en-US" b="1" dirty="0">
                <a:solidFill>
                  <a:srgbClr val="23408E"/>
                </a:solidFill>
              </a:rPr>
              <a:t>KØILP</a:t>
            </a:r>
            <a:r>
              <a:rPr lang="en-US" dirty="0"/>
              <a:t> </a:t>
            </a:r>
            <a:r>
              <a:rPr lang="en-US" b="1" dirty="0">
                <a:solidFill>
                  <a:srgbClr val="23408E"/>
                </a:solidFill>
              </a:rPr>
              <a:t>SLASH AG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Test consists of 35 questions … must answer 26 correctly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FECBC0-FE28-DA01-4D99-352D4741DF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69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Box 3"/>
          <p:cNvSpPr txBox="1">
            <a:spLocks noChangeArrowheads="1"/>
          </p:cNvSpPr>
          <p:nvPr/>
        </p:nvSpPr>
        <p:spPr bwMode="auto">
          <a:xfrm rot="5400000">
            <a:off x="8569355" y="3228945"/>
            <a:ext cx="612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http://www.arrl.org/graphical-frequency-allocations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CAA624-DF76-C772-FDF2-472AC7344C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5" y="0"/>
            <a:ext cx="910785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 bwMode="auto">
          <a:xfrm>
            <a:off x="269358" y="269366"/>
            <a:ext cx="10972800" cy="13561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b="1" dirty="0"/>
              <a:t>General Privileges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FECBC0-FE28-DA01-4D99-352D4741DF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6C576B4-B8AF-FA58-8EAA-A617F548B6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2440855"/>
              </p:ext>
            </p:extLst>
          </p:nvPr>
        </p:nvGraphicFramePr>
        <p:xfrm>
          <a:off x="733647" y="947453"/>
          <a:ext cx="10731794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902">
                  <a:extLst>
                    <a:ext uri="{9D8B030D-6E8A-4147-A177-3AD203B41FA5}">
                      <a16:colId xmlns:a16="http://schemas.microsoft.com/office/drawing/2014/main" val="334978904"/>
                    </a:ext>
                  </a:extLst>
                </a:gridCol>
                <a:gridCol w="2169041">
                  <a:extLst>
                    <a:ext uri="{9D8B030D-6E8A-4147-A177-3AD203B41FA5}">
                      <a16:colId xmlns:a16="http://schemas.microsoft.com/office/drawing/2014/main" val="1365003928"/>
                    </a:ext>
                  </a:extLst>
                </a:gridCol>
                <a:gridCol w="3824177">
                  <a:extLst>
                    <a:ext uri="{9D8B030D-6E8A-4147-A177-3AD203B41FA5}">
                      <a16:colId xmlns:a16="http://schemas.microsoft.com/office/drawing/2014/main" val="1718391681"/>
                    </a:ext>
                  </a:extLst>
                </a:gridCol>
                <a:gridCol w="3703674">
                  <a:extLst>
                    <a:ext uri="{9D8B030D-6E8A-4147-A177-3AD203B41FA5}">
                      <a16:colId xmlns:a16="http://schemas.microsoft.com/office/drawing/2014/main" val="13365176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FREQUENCIES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773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2200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135.7-137.8 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Phone, Image,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W EIRP maximum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844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630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472-479 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Phone, Image,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W EIRP max (see AK exception)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160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1.800-2.000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Image,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03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3.525-3.600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364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3.800-4.000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Phone,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697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5330.5 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W PEP max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624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5346.5 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W PEP max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011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5357.5 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W PEP max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580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5371.5 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W PEP max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876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5403.5 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W PEP max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48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7.025-7.125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7.175-7.300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Phone,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12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10.100-10.150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033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58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 bwMode="auto">
          <a:xfrm>
            <a:off x="269358" y="269366"/>
            <a:ext cx="10972800" cy="13561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b="1" dirty="0"/>
              <a:t>General Privileges (cont.)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FECBC0-FE28-DA01-4D99-352D4741DF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6C576B4-B8AF-FA58-8EAA-A617F548B6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6347846"/>
              </p:ext>
            </p:extLst>
          </p:nvPr>
        </p:nvGraphicFramePr>
        <p:xfrm>
          <a:off x="733647" y="947453"/>
          <a:ext cx="10731794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358">
                  <a:extLst>
                    <a:ext uri="{9D8B030D-6E8A-4147-A177-3AD203B41FA5}">
                      <a16:colId xmlns:a16="http://schemas.microsoft.com/office/drawing/2014/main" val="334978904"/>
                    </a:ext>
                  </a:extLst>
                </a:gridCol>
                <a:gridCol w="2172585">
                  <a:extLst>
                    <a:ext uri="{9D8B030D-6E8A-4147-A177-3AD203B41FA5}">
                      <a16:colId xmlns:a16="http://schemas.microsoft.com/office/drawing/2014/main" val="1365003928"/>
                    </a:ext>
                  </a:extLst>
                </a:gridCol>
                <a:gridCol w="3696587">
                  <a:extLst>
                    <a:ext uri="{9D8B030D-6E8A-4147-A177-3AD203B41FA5}">
                      <a16:colId xmlns:a16="http://schemas.microsoft.com/office/drawing/2014/main" val="1718391681"/>
                    </a:ext>
                  </a:extLst>
                </a:gridCol>
                <a:gridCol w="3831264">
                  <a:extLst>
                    <a:ext uri="{9D8B030D-6E8A-4147-A177-3AD203B41FA5}">
                      <a16:colId xmlns:a16="http://schemas.microsoft.com/office/drawing/2014/main" val="13365176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FREQUENCIES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773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14.025 -14.150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14.225 -14.350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Phone,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03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17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18.068-18.110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364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17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18.110-18.168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Phone,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697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21.025-21.200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624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21.275-21.450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011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24.890-24.930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580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24.930-24.990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876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28.000-28.300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48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28.300-29.700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50.0-50.1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12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50.1-54.0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Phone, Image, MCW,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033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05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 bwMode="auto">
          <a:xfrm>
            <a:off x="269358" y="269366"/>
            <a:ext cx="10972800" cy="13561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b="1" dirty="0"/>
              <a:t>General Privileges (cont.)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FECBC0-FE28-DA01-4D99-352D4741DF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6C576B4-B8AF-FA58-8EAA-A617F548B6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188867"/>
              </p:ext>
            </p:extLst>
          </p:nvPr>
        </p:nvGraphicFramePr>
        <p:xfrm>
          <a:off x="733647" y="947453"/>
          <a:ext cx="1073179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358">
                  <a:extLst>
                    <a:ext uri="{9D8B030D-6E8A-4147-A177-3AD203B41FA5}">
                      <a16:colId xmlns:a16="http://schemas.microsoft.com/office/drawing/2014/main" val="334978904"/>
                    </a:ext>
                  </a:extLst>
                </a:gridCol>
                <a:gridCol w="2169042">
                  <a:extLst>
                    <a:ext uri="{9D8B030D-6E8A-4147-A177-3AD203B41FA5}">
                      <a16:colId xmlns:a16="http://schemas.microsoft.com/office/drawing/2014/main" val="136500392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718391681"/>
                    </a:ext>
                  </a:extLst>
                </a:gridCol>
                <a:gridCol w="3416594">
                  <a:extLst>
                    <a:ext uri="{9D8B030D-6E8A-4147-A177-3AD203B41FA5}">
                      <a16:colId xmlns:a16="http://schemas.microsoft.com/office/drawing/2014/main" val="13365176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FREQUENCIES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773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144.0-144.1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144.1-148.0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CW, Phone, Image, MCW,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303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1.25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222.00-225.00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Image, MCW,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364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1.25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219-220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 digital message forwarding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697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420.0-450.0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Image, MCW,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624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33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902.0-928.0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Image, MCW,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011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23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1240-1300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CW, Phone, Image, MCW, RTTY/Data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1500 watts PEP max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58079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09B108D-B8F0-1F06-5468-DCD17ED45B8C}"/>
              </a:ext>
            </a:extLst>
          </p:cNvPr>
          <p:cNvSpPr txBox="1"/>
          <p:nvPr/>
        </p:nvSpPr>
        <p:spPr>
          <a:xfrm>
            <a:off x="988827" y="4518837"/>
            <a:ext cx="97713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modes, 1500 watts PEP max: 2300-2310 MHz, 2390-2450 MHz, 3300-3450 MHz, 5650-5925 MHz, 10.0-10.5 GHz, 24.0-24.25 GHz, 47.0-47.2 GHz, 76.0-81.0 GHz*, 122.25 -123.00 GHz, 134-141 GHz, 241-250 GHz, All above 300 GHz (* Amateur operation at 76-77 GHz has been suspended till the FCC can determine that interference will not be caused to vehicle radar systems)</a:t>
            </a:r>
          </a:p>
        </p:txBody>
      </p:sp>
    </p:spTree>
    <p:extLst>
      <p:ext uri="{BB962C8B-B14F-4D97-AF65-F5344CB8AC3E}">
        <p14:creationId xmlns:p14="http://schemas.microsoft.com/office/powerpoint/2010/main" val="975217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 bwMode="auto">
          <a:xfrm>
            <a:off x="457200" y="3124200"/>
            <a:ext cx="109728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END OF CHAPTER 1 PART 1 OF 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5969F2-BDDD-1A8D-5338-F07D65E10F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20103386-1A88-A5E1-ECD8-EB051B2FF8B0}"/>
              </a:ext>
            </a:extLst>
          </p:cNvPr>
          <p:cNvSpPr txBox="1"/>
          <p:nvPr/>
        </p:nvSpPr>
        <p:spPr>
          <a:xfrm>
            <a:off x="1828800" y="1905000"/>
            <a:ext cx="5181600" cy="2338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Slides created by …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Jerry D. Kilpatrick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KØILP (Amateur Radio)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PGØØØ72373 (Commercial Operator)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800" u="sng" kern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K0ILP.NC@gmail.com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Feel free to contact me if you find errors or have suggestions for improvement.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EC9FF0-7550-629C-E785-30B9B842EA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629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2248-CE7E-820C-44AC-0AD37BC4E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&amp; Reference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943E6C-FEB3-FB30-EB87-A292834E2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336" y="517021"/>
            <a:ext cx="5576131" cy="55761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38569CE-BBD4-AE15-B722-F14F761AB2E6}"/>
              </a:ext>
            </a:extLst>
          </p:cNvPr>
          <p:cNvSpPr txBox="1"/>
          <p:nvPr/>
        </p:nvSpPr>
        <p:spPr>
          <a:xfrm>
            <a:off x="307649" y="3429000"/>
            <a:ext cx="5682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rgbClr val="0000FF"/>
                </a:solidFill>
                <a:latin typeface="Arial" charset="0"/>
                <a:ea typeface="Gill Sans"/>
                <a:cs typeface="Gill Sans"/>
                <a:hlinkClick r:id="rId3"/>
              </a:rPr>
              <a:t>www.arrl.org/shop/Licensing-Education-and-Training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C2D1D46-FE7C-C923-2CCA-7C76BDAB53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45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 bwMode="auto">
          <a:xfrm>
            <a:off x="609600" y="1828800"/>
            <a:ext cx="10972800" cy="409343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sz="6000" b="1" dirty="0"/>
              <a:t>Chapter 1 Part 1 of 1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ARRL General Class</a:t>
            </a:r>
            <a:br>
              <a:rPr lang="en-US" dirty="0"/>
            </a:br>
            <a:r>
              <a:rPr lang="en-US" dirty="0"/>
              <a:t>Sections 1.1, 1.2, 1.3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Introduction</a:t>
            </a:r>
            <a:br>
              <a:rPr lang="en-US" dirty="0"/>
            </a:b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34D4FD-789D-C0C0-91D0-85B26A03D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 bwMode="auto">
          <a:xfrm>
            <a:off x="587375" y="1295400"/>
            <a:ext cx="10972800" cy="8747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2362200"/>
            <a:ext cx="10972800" cy="4187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Instructors</a:t>
            </a:r>
          </a:p>
          <a:p>
            <a:r>
              <a:rPr lang="en-US" dirty="0"/>
              <a:t>Students</a:t>
            </a:r>
          </a:p>
          <a:p>
            <a:pPr lvl="1"/>
            <a:r>
              <a:rPr lang="en-US" dirty="0"/>
              <a:t>What is your name?</a:t>
            </a:r>
          </a:p>
          <a:p>
            <a:pPr lvl="1"/>
            <a:r>
              <a:rPr lang="en-US" dirty="0"/>
              <a:t>Tell us about yourself.</a:t>
            </a:r>
          </a:p>
          <a:p>
            <a:pPr lvl="1"/>
            <a:r>
              <a:rPr lang="en-US" dirty="0"/>
              <a:t>Why are you taking this course?</a:t>
            </a:r>
          </a:p>
          <a:p>
            <a:pPr lvl="1"/>
            <a:r>
              <a:rPr lang="en-US" dirty="0"/>
              <a:t>What do you know about ham radio?</a:t>
            </a:r>
          </a:p>
          <a:p>
            <a:pPr lvl="1"/>
            <a:r>
              <a:rPr lang="en-US" dirty="0"/>
              <a:t>What are your expectations for yourself &amp; instructors?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ABC799-6710-8B64-313D-A800CD8C9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 bwMode="auto">
          <a:xfrm>
            <a:off x="587375" y="1295400"/>
            <a:ext cx="10972800" cy="8747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Instructors’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2362200"/>
            <a:ext cx="10972800" cy="4187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Class will start and end on time</a:t>
            </a:r>
          </a:p>
          <a:p>
            <a:r>
              <a:rPr lang="en-US" dirty="0"/>
              <a:t>Instructor will be prepared for each topic</a:t>
            </a:r>
          </a:p>
          <a:p>
            <a:r>
              <a:rPr lang="en-US" dirty="0"/>
              <a:t>Students are expected to read assigned material before class and be ready to learn</a:t>
            </a:r>
          </a:p>
          <a:p>
            <a:r>
              <a:rPr lang="en-US" dirty="0"/>
              <a:t>Ham radio is NOT a spectator sport</a:t>
            </a:r>
          </a:p>
          <a:p>
            <a:pPr lvl="1"/>
            <a:r>
              <a:rPr lang="en-US" dirty="0"/>
              <a:t>Active participation in class is vital to success in obtaining your General Class license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EB4092-3E5E-5386-9742-449ED49E9A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 bwMode="auto">
          <a:xfrm>
            <a:off x="609600" y="1295400"/>
            <a:ext cx="10972800" cy="106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Course Overview (book chapters)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09600" y="2514600"/>
            <a:ext cx="5384800" cy="2895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 typeface="Times New Roman" pitchFamily="18" charset="0"/>
              <a:buAutoNum type="arabicPeriod"/>
            </a:pPr>
            <a:r>
              <a:rPr lang="en-US" dirty="0"/>
              <a:t>Introduction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en-US" dirty="0"/>
              <a:t>Procedures &amp; Practices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en-US" dirty="0"/>
              <a:t>Rules &amp; Regulations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en-US" dirty="0"/>
              <a:t>Components &amp; Circuits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en-US" dirty="0"/>
              <a:t>Radio Signals &amp; Equipment</a:t>
            </a:r>
          </a:p>
        </p:txBody>
      </p:sp>
      <p:sp>
        <p:nvSpPr>
          <p:cNvPr id="19459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97600" y="2514600"/>
            <a:ext cx="5384800" cy="3048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 typeface="Times New Roman" pitchFamily="18" charset="0"/>
              <a:buAutoNum type="arabicPeriod" startAt="6"/>
            </a:pPr>
            <a:r>
              <a:rPr lang="en-US" dirty="0"/>
              <a:t>Digital Modes</a:t>
            </a:r>
          </a:p>
          <a:p>
            <a:pPr marL="514350" indent="-514350">
              <a:buFont typeface="Times New Roman" pitchFamily="18" charset="0"/>
              <a:buAutoNum type="arabicPeriod" startAt="6"/>
            </a:pPr>
            <a:r>
              <a:rPr lang="en-US" dirty="0"/>
              <a:t>Antennas</a:t>
            </a:r>
          </a:p>
          <a:p>
            <a:pPr marL="514350" indent="-514350">
              <a:buFont typeface="Times New Roman" pitchFamily="18" charset="0"/>
              <a:buAutoNum type="arabicPeriod" startAt="6"/>
            </a:pPr>
            <a:r>
              <a:rPr lang="en-US" dirty="0"/>
              <a:t>Propagation</a:t>
            </a:r>
          </a:p>
          <a:p>
            <a:pPr marL="514350" indent="-514350">
              <a:buFont typeface="Times New Roman" pitchFamily="18" charset="0"/>
              <a:buAutoNum type="arabicPeriod" startAt="6"/>
            </a:pPr>
            <a:r>
              <a:rPr lang="en-US" dirty="0"/>
              <a:t>Electrical &amp; RF Safety</a:t>
            </a:r>
          </a:p>
          <a:p>
            <a:pPr marL="514350" indent="-514350">
              <a:buFont typeface="Times New Roman" pitchFamily="18" charset="0"/>
              <a:buAutoNum type="arabicPeriod" startAt="6"/>
            </a:pPr>
            <a:r>
              <a:rPr lang="en-US" dirty="0"/>
              <a:t>General Question Pool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5ECA80-682F-36B4-BF13-4DAE59F450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4EABD-3781-51A4-AE84-53D03F319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Question Pool Subelements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25EF25A-A4AC-A6E3-9201-BBA63951E6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992606"/>
              </p:ext>
            </p:extLst>
          </p:nvPr>
        </p:nvGraphicFramePr>
        <p:xfrm>
          <a:off x="1283369" y="1597025"/>
          <a:ext cx="6212306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905">
                  <a:extLst>
                    <a:ext uri="{9D8B030D-6E8A-4147-A177-3AD203B41FA5}">
                      <a16:colId xmlns:a16="http://schemas.microsoft.com/office/drawing/2014/main" val="2028523550"/>
                    </a:ext>
                  </a:extLst>
                </a:gridCol>
                <a:gridCol w="3140242">
                  <a:extLst>
                    <a:ext uri="{9D8B030D-6E8A-4147-A177-3AD203B41FA5}">
                      <a16:colId xmlns:a16="http://schemas.microsoft.com/office/drawing/2014/main" val="3580048367"/>
                    </a:ext>
                  </a:extLst>
                </a:gridCol>
                <a:gridCol w="2346159">
                  <a:extLst>
                    <a:ext uri="{9D8B030D-6E8A-4147-A177-3AD203B41FA5}">
                      <a16:colId xmlns:a16="http://schemas.microsoft.com/office/drawing/2014/main" val="2218677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# Exam 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076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Commission’s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311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Operating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09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Radio Wave Propagation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043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Amateur Radio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18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Electrical Principles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779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Circuit Components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710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Practical Circuits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Signals and Emissions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801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Antennas and Feed 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026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Electrical and RF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917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419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 bwMode="auto">
          <a:xfrm>
            <a:off x="587375" y="1295400"/>
            <a:ext cx="10972800" cy="8747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Let’s Get Started!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2362200"/>
            <a:ext cx="10972800" cy="4187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Our goal during this class is for each of you to achieve the General class Amateur Radio license!  </a:t>
            </a:r>
          </a:p>
          <a:p>
            <a:r>
              <a:rPr lang="en-US" dirty="0"/>
              <a:t>This license will authorize you to operate an Amateur Radio (ham radio) transmitter on frequencies well beyond that allowed with a technician class license</a:t>
            </a:r>
          </a:p>
          <a:p>
            <a:pPr>
              <a:buFontTx/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E3DF1D9-E8A0-B9A5-55D5-DDFE0CC3F8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 bwMode="auto">
          <a:xfrm>
            <a:off x="269358" y="407744"/>
            <a:ext cx="10972800" cy="121779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b="1" dirty="0"/>
              <a:t>Section 1.1</a:t>
            </a:r>
            <a:br>
              <a:rPr lang="en-US" dirty="0"/>
            </a:br>
            <a:r>
              <a:rPr lang="en-US" dirty="0"/>
              <a:t>The General Class License and Amateur Radio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2094614"/>
            <a:ext cx="10972800" cy="390677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Reasons to upgrade</a:t>
            </a:r>
          </a:p>
          <a:p>
            <a:pPr lvl="1"/>
            <a:r>
              <a:rPr lang="en-US" dirty="0"/>
              <a:t>More frequencies (covered in Chapter 3)</a:t>
            </a:r>
          </a:p>
          <a:p>
            <a:pPr lvl="1"/>
            <a:r>
              <a:rPr lang="en-US" dirty="0"/>
              <a:t>More communications options (expanded HF)</a:t>
            </a:r>
          </a:p>
          <a:p>
            <a:pPr lvl="1"/>
            <a:r>
              <a:rPr lang="en-US" dirty="0"/>
              <a:t>New technical opportunities (studying and using effects of the ionosphere &amp; solar conditions, for example)</a:t>
            </a:r>
          </a:p>
          <a:p>
            <a:pPr lvl="1"/>
            <a:r>
              <a:rPr lang="en-US" dirty="0"/>
              <a:t>More fun (DXing, contesting, e.g.)</a:t>
            </a:r>
          </a:p>
          <a:p>
            <a:pPr lvl="1"/>
            <a:r>
              <a:rPr lang="en-US" dirty="0"/>
              <a:t>You can be a Volunteer Examiner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FECBC0-FE28-DA01-4D99-352D4741DF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" y="6189404"/>
            <a:ext cx="2070117" cy="64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neral 10th Template" id="{BD7DD028-DF36-4C7C-BD6F-4A7489FC31F5}" vid="{1EEC3219-4331-4E37-BE4C-E92264AF7B3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General 10th Template with title</Template>
  <TotalTime>203</TotalTime>
  <Words>1266</Words>
  <Application>Microsoft Office PowerPoint</Application>
  <PresentationFormat>Widescreen</PresentationFormat>
  <Paragraphs>259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Narrow</vt:lpstr>
      <vt:lpstr>Bahnschrift SemiBold Condensed</vt:lpstr>
      <vt:lpstr>Calibri</vt:lpstr>
      <vt:lpstr>Times New Roman</vt:lpstr>
      <vt:lpstr>Office Theme</vt:lpstr>
      <vt:lpstr>PowerPoint Presentation</vt:lpstr>
      <vt:lpstr>Resource &amp; Reference</vt:lpstr>
      <vt:lpstr>Chapter 1 Part 1 of 1  ARRL General Class Sections 1.1, 1.2, 1.3  Introduction </vt:lpstr>
      <vt:lpstr>Introductions</vt:lpstr>
      <vt:lpstr>Instructors’ Expectations</vt:lpstr>
      <vt:lpstr>Course Overview (book chapters)</vt:lpstr>
      <vt:lpstr>General Question Pool Subelements</vt:lpstr>
      <vt:lpstr>Let’s Get Started!</vt:lpstr>
      <vt:lpstr>Section 1.1 The General Class License and Amateur Radio</vt:lpstr>
      <vt:lpstr>Section 1.2 How to Use the ARRL General Manual</vt:lpstr>
      <vt:lpstr>Section 1.3 The Upgrade Trail</vt:lpstr>
      <vt:lpstr>Section 1.3 The Upgrade Trail (cont.)</vt:lpstr>
      <vt:lpstr>PowerPoint Presentation</vt:lpstr>
      <vt:lpstr>General Privileges</vt:lpstr>
      <vt:lpstr>General Privileges (cont.)</vt:lpstr>
      <vt:lpstr>General Privileges (cont.)</vt:lpstr>
      <vt:lpstr>END OF CHAPTER 1 PART 1 OF 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Kilpatrick</dc:creator>
  <cp:lastModifiedBy>Jerry Kilpatrick</cp:lastModifiedBy>
  <cp:revision>19</cp:revision>
  <dcterms:created xsi:type="dcterms:W3CDTF">2023-04-13T23:42:07Z</dcterms:created>
  <dcterms:modified xsi:type="dcterms:W3CDTF">2023-05-29T23:57:47Z</dcterms:modified>
</cp:coreProperties>
</file>