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6"/>
  </p:notesMasterIdLst>
  <p:sldIdLst>
    <p:sldId id="285" r:id="rId2"/>
    <p:sldId id="256" r:id="rId3"/>
    <p:sldId id="281" r:id="rId4"/>
    <p:sldId id="258" r:id="rId5"/>
    <p:sldId id="259" r:id="rId6"/>
    <p:sldId id="260" r:id="rId7"/>
    <p:sldId id="261" r:id="rId8"/>
    <p:sldId id="262" r:id="rId9"/>
    <p:sldId id="263" r:id="rId10"/>
    <p:sldId id="279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80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495D7-C852-4320-8281-38C084F39395}" type="datetimeFigureOut">
              <a:rPr lang="en-US" smtClean="0"/>
              <a:t>05/19/2020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B7135-734B-4FA2-99F1-ED8C86B15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67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Calibri" panose="020F0502020204030204" pitchFamily="34" charset="0"/>
              </a:defRPr>
            </a:lvl1pPr>
            <a:lvl2pPr marL="742950" indent="-285750" algn="r">
              <a:buNone/>
              <a:tabLst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3066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885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F7BE-3974-4555-AABE-F3E4D619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3999"/>
            <a:ext cx="8610600" cy="1104107"/>
          </a:xfrm>
        </p:spPr>
        <p:txBody>
          <a:bodyPr/>
          <a:lstStyle/>
          <a:p>
            <a:r>
              <a:rPr lang="en-US" sz="2500" b="0" i="0" u="none" strike="noStrike" baseline="0" dirty="0"/>
              <a:t>When evaluating a site with multiple transmitters operating at the same time, the operators and licensees of which transmitters are responsible for mitigating over-exposure situations?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CF8D6F-0C62-4750-9FB3-BC92C17F9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185319"/>
            <a:ext cx="8229600" cy="2986881"/>
          </a:xfrm>
        </p:spPr>
        <p:txBody>
          <a:bodyPr/>
          <a:lstStyle/>
          <a:p>
            <a:r>
              <a:rPr lang="en-US" b="0" i="0" u="none" strike="noStrike" baseline="0" dirty="0"/>
              <a:t>A. Only the most powerful transmitter</a:t>
            </a:r>
          </a:p>
          <a:p>
            <a:r>
              <a:rPr lang="en-US" b="0" i="0" u="none" strike="noStrike" baseline="0" dirty="0"/>
              <a:t>B. Only commercial transmitters</a:t>
            </a:r>
          </a:p>
          <a:p>
            <a:r>
              <a:rPr lang="en-US" b="0" i="0" u="none" strike="noStrike" baseline="0" dirty="0"/>
              <a:t>C. Each transmitter that produces 5 percent or more of its MPE limit in areas where the total MPE limit is exceeded</a:t>
            </a:r>
          </a:p>
          <a:p>
            <a:r>
              <a:rPr lang="en-US" b="0" i="0" u="none" strike="noStrike" baseline="0" dirty="0"/>
              <a:t>D. Each transmitter operating with a duty cycle greater than 50 percent</a:t>
            </a:r>
          </a:p>
          <a:p>
            <a:r>
              <a:rPr lang="pt-BR" b="0" i="0" u="none" strike="noStrike" baseline="0" dirty="0"/>
              <a:t>(C) E0A04 ECLM Page (11 - 7)</a:t>
            </a:r>
          </a:p>
        </p:txBody>
      </p:sp>
    </p:spTree>
    <p:extLst>
      <p:ext uri="{BB962C8B-B14F-4D97-AF65-F5344CB8AC3E}">
        <p14:creationId xmlns:p14="http://schemas.microsoft.com/office/powerpoint/2010/main" val="3926024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5A1CB-78E8-4E91-AC26-23CE004B3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is one of the potential hazards of operating in the amateur radio microwave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45FA0D-4450-467D-99B8-526616F4EF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Microwaves are ionizing radiation</a:t>
            </a:r>
          </a:p>
          <a:p>
            <a:r>
              <a:rPr lang="en-US" b="0" i="0" u="none" strike="noStrike" baseline="0" dirty="0"/>
              <a:t>B. The high gain antennas commonly used can result in high exposure levels</a:t>
            </a:r>
          </a:p>
          <a:p>
            <a:r>
              <a:rPr lang="en-US" b="0" i="0" u="none" strike="noStrike" baseline="0" dirty="0"/>
              <a:t>C. Microwaves often travel long distances by ionospheric reflection</a:t>
            </a:r>
          </a:p>
          <a:p>
            <a:r>
              <a:rPr lang="en-US" b="0" i="0" u="none" strike="noStrike" baseline="0" dirty="0"/>
              <a:t>D. The extremely high frequency energy can damage the joints of antenna structures</a:t>
            </a:r>
          </a:p>
          <a:p>
            <a:r>
              <a:rPr lang="pt-BR" b="0" i="0" u="none" strike="noStrike" baseline="0" dirty="0"/>
              <a:t>E0A05 ECLM Page (11 - 7)</a:t>
            </a:r>
          </a:p>
        </p:txBody>
      </p:sp>
    </p:spTree>
    <p:extLst>
      <p:ext uri="{BB962C8B-B14F-4D97-AF65-F5344CB8AC3E}">
        <p14:creationId xmlns:p14="http://schemas.microsoft.com/office/powerpoint/2010/main" val="3026734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96987-E974-4946-B6E0-E08F56C36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is one of the potential hazards of operating in the amateur radio microwave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B8DE22-9A37-411B-A556-D32DED8B54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Microwaves are ionizing radiation</a:t>
            </a:r>
          </a:p>
          <a:p>
            <a:r>
              <a:rPr lang="en-US" b="0" i="0" u="none" strike="noStrike" baseline="0" dirty="0"/>
              <a:t>B. The high gain antennas commonly used can result in high exposure levels</a:t>
            </a:r>
          </a:p>
          <a:p>
            <a:r>
              <a:rPr lang="en-US" b="0" i="0" u="none" strike="noStrike" baseline="0" dirty="0"/>
              <a:t>C. Microwaves often travel long distances by ionospheric reflection</a:t>
            </a:r>
          </a:p>
          <a:p>
            <a:r>
              <a:rPr lang="en-US" b="0" i="0" u="none" strike="noStrike" baseline="0" dirty="0"/>
              <a:t>D. The extremely high frequency energy can damage the joints of antenna structures</a:t>
            </a:r>
          </a:p>
          <a:p>
            <a:r>
              <a:rPr lang="pt-BR" b="0" i="0" u="none" strike="noStrike" baseline="0" dirty="0"/>
              <a:t>(B) E0A05 ECLM Page (11 - 7)</a:t>
            </a:r>
          </a:p>
        </p:txBody>
      </p:sp>
    </p:spTree>
    <p:extLst>
      <p:ext uri="{BB962C8B-B14F-4D97-AF65-F5344CB8AC3E}">
        <p14:creationId xmlns:p14="http://schemas.microsoft.com/office/powerpoint/2010/main" val="165251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26F64-F31B-4233-8484-9D78CD6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Why are there separate electric (E) and magnetic (H) field MPE limits?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7F311-A0C9-4C06-BB7D-7D67CABA43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The body reacts to electromagnetic radiation from both the E and H fields</a:t>
            </a:r>
          </a:p>
          <a:p>
            <a:r>
              <a:rPr lang="en-US" b="0" i="0" u="none" strike="noStrike" baseline="0" dirty="0"/>
              <a:t>B. Ground reflections and scattering make the field strength vary with location</a:t>
            </a:r>
          </a:p>
          <a:p>
            <a:r>
              <a:rPr lang="en-US" b="0" i="0" u="none" strike="noStrike" baseline="0" dirty="0"/>
              <a:t>C. E field and H field radiation intensity peaks can occur at different locations</a:t>
            </a:r>
          </a:p>
          <a:p>
            <a:r>
              <a:rPr lang="en-US" b="0" i="0" u="none" strike="noStrike" baseline="0" dirty="0"/>
              <a:t>D. All these choices are correct</a:t>
            </a:r>
          </a:p>
          <a:p>
            <a:r>
              <a:rPr lang="pt-BR" b="0" i="0" u="none" strike="noStrike" baseline="0" dirty="0"/>
              <a:t>E0A06 ECLM Page (11 - 3)</a:t>
            </a:r>
          </a:p>
        </p:txBody>
      </p:sp>
    </p:spTree>
    <p:extLst>
      <p:ext uri="{BB962C8B-B14F-4D97-AF65-F5344CB8AC3E}">
        <p14:creationId xmlns:p14="http://schemas.microsoft.com/office/powerpoint/2010/main" val="951976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A39AE-55F8-4D1D-BF3A-6046FA0B0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Why are there separate electric (E) and magnetic (H) field MPE limits?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C71BE-A5C3-4E16-A6A3-2AE04DDB65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The body reacts to electromagnetic radiation from both the E and H fields</a:t>
            </a:r>
          </a:p>
          <a:p>
            <a:r>
              <a:rPr lang="en-US" b="0" i="0" u="none" strike="noStrike" baseline="0" dirty="0"/>
              <a:t>B. Ground reflections and scattering make the field strength vary with location</a:t>
            </a:r>
          </a:p>
          <a:p>
            <a:r>
              <a:rPr lang="en-US" b="0" i="0" u="none" strike="noStrike" baseline="0" dirty="0"/>
              <a:t>C. E field and H field radiation intensity peaks can occur at different locations</a:t>
            </a:r>
          </a:p>
          <a:p>
            <a:r>
              <a:rPr lang="en-US" b="0" i="0" u="none" strike="noStrike" baseline="0" dirty="0"/>
              <a:t>D. All these choices are correct</a:t>
            </a:r>
          </a:p>
          <a:p>
            <a:r>
              <a:rPr lang="pt-BR" b="0" i="0" u="none" strike="noStrike" baseline="0" dirty="0"/>
              <a:t>(D) E0A06 ECLM Page (11 - 3)</a:t>
            </a:r>
          </a:p>
        </p:txBody>
      </p:sp>
    </p:spTree>
    <p:extLst>
      <p:ext uri="{BB962C8B-B14F-4D97-AF65-F5344CB8AC3E}">
        <p14:creationId xmlns:p14="http://schemas.microsoft.com/office/powerpoint/2010/main" val="2356361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57EB2-4B14-4987-9DD3-8D7EA4A6F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How may dangerous levels of carbon monoxide from an emergency generator be detected?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3C742-6BD0-42E6-8B99-CF5B0397B3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By the odor</a:t>
            </a:r>
          </a:p>
          <a:p>
            <a:r>
              <a:rPr lang="en-US" b="0" i="0" u="none" strike="noStrike" baseline="0" dirty="0"/>
              <a:t>B. Only with a carbon monoxide detector</a:t>
            </a:r>
          </a:p>
          <a:p>
            <a:r>
              <a:rPr lang="en-US" b="0" i="0" u="none" strike="noStrike" baseline="0" dirty="0"/>
              <a:t>C. Any ordinary smoke detector can be used</a:t>
            </a:r>
          </a:p>
          <a:p>
            <a:r>
              <a:rPr lang="en-US" b="0" i="0" u="none" strike="noStrike" baseline="0" dirty="0"/>
              <a:t>D. By the yellowish appearance of the gas</a:t>
            </a:r>
          </a:p>
          <a:p>
            <a:r>
              <a:rPr lang="pt-BR" b="0" i="0" u="none" strike="noStrike" baseline="0" dirty="0"/>
              <a:t>E0A07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432901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8B3A3-18BD-4E79-9FAE-B7F118084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How may dangerous levels of carbon monoxide from an emergency generator be detected?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AA2A7-9BF4-4B4E-99BA-4B0B9167A5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By the odor</a:t>
            </a:r>
          </a:p>
          <a:p>
            <a:r>
              <a:rPr lang="en-US" b="0" i="0" u="none" strike="noStrike" baseline="0" dirty="0"/>
              <a:t>B. Only with a carbon monoxide detector</a:t>
            </a:r>
          </a:p>
          <a:p>
            <a:r>
              <a:rPr lang="en-US" b="0" i="0" u="none" strike="noStrike" baseline="0" dirty="0"/>
              <a:t>C. Any ordinary smoke detector can be used</a:t>
            </a:r>
          </a:p>
          <a:p>
            <a:r>
              <a:rPr lang="en-US" b="0" i="0" u="none" strike="noStrike" baseline="0" dirty="0"/>
              <a:t>D. By the yellowish appearance of the gas</a:t>
            </a:r>
          </a:p>
          <a:p>
            <a:r>
              <a:rPr lang="pt-BR" b="0" i="0" u="none" strike="noStrike" baseline="0" dirty="0"/>
              <a:t>(B) E0A07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176136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56365-42B3-4327-B8FC-FB129677E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does SAR measure?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AA08A-1FFB-44E6-8577-1E6B5DEE71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Synthetic Aperture Ratio of the human body</a:t>
            </a:r>
          </a:p>
          <a:p>
            <a:r>
              <a:rPr lang="en-US" b="0" i="0" u="none" strike="noStrike" baseline="0" dirty="0"/>
              <a:t>B. Signal Amplification Rating</a:t>
            </a:r>
          </a:p>
          <a:p>
            <a:r>
              <a:rPr lang="en-US" b="0" i="0" u="none" strike="noStrike" baseline="0" dirty="0"/>
              <a:t>C. The rate at which RF energy is absorbed by the body</a:t>
            </a:r>
          </a:p>
          <a:p>
            <a:r>
              <a:rPr lang="en-US" b="0" i="0" u="none" strike="noStrike" baseline="0" dirty="0"/>
              <a:t>D. The rate of RF energy reflected from stationary terrain</a:t>
            </a:r>
          </a:p>
          <a:p>
            <a:r>
              <a:rPr lang="pt-BR" b="0" i="0" u="none" strike="noStrike" baseline="0" dirty="0"/>
              <a:t>E0A08 ECLM Page (11 - 4)</a:t>
            </a:r>
          </a:p>
        </p:txBody>
      </p:sp>
    </p:spTree>
    <p:extLst>
      <p:ext uri="{BB962C8B-B14F-4D97-AF65-F5344CB8AC3E}">
        <p14:creationId xmlns:p14="http://schemas.microsoft.com/office/powerpoint/2010/main" val="2905245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E4E87-8B1E-4781-9137-C49BE590A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does SAR measure?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598B4-A35F-458B-860A-6D0D515714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Synthetic Aperture Ratio of the human body</a:t>
            </a:r>
          </a:p>
          <a:p>
            <a:r>
              <a:rPr lang="en-US" b="0" i="0" u="none" strike="noStrike" baseline="0" dirty="0"/>
              <a:t>B. Signal Amplification Rating</a:t>
            </a:r>
          </a:p>
          <a:p>
            <a:r>
              <a:rPr lang="en-US" b="0" i="0" u="none" strike="noStrike" baseline="0" dirty="0"/>
              <a:t>C. The rate at which RF energy is absorbed by the body</a:t>
            </a:r>
          </a:p>
          <a:p>
            <a:r>
              <a:rPr lang="en-US" b="0" i="0" u="none" strike="noStrike" baseline="0" dirty="0"/>
              <a:t>D. The rate of RF energy reflected from stationary terrain</a:t>
            </a:r>
          </a:p>
          <a:p>
            <a:r>
              <a:rPr lang="pt-BR" b="0" i="0" u="none" strike="noStrike" baseline="0" dirty="0"/>
              <a:t>(C) E0A08 ECLM Page (11 - 4)</a:t>
            </a:r>
          </a:p>
        </p:txBody>
      </p:sp>
    </p:spTree>
    <p:extLst>
      <p:ext uri="{BB962C8B-B14F-4D97-AF65-F5344CB8AC3E}">
        <p14:creationId xmlns:p14="http://schemas.microsoft.com/office/powerpoint/2010/main" val="1695234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A7390-8F64-4411-BE82-DAA57D864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Which insulating material commonly used as a thermal conductor for some types of electronic devices is extremely toxic if broken or crushed and the particles are accidentally inhaled?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C9EFAF-B5D2-475A-B106-4FC3D1182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590800"/>
          </a:xfrm>
        </p:spPr>
        <p:txBody>
          <a:bodyPr/>
          <a:lstStyle/>
          <a:p>
            <a:r>
              <a:rPr lang="en-US" b="0" i="0" u="none" strike="noStrike" baseline="0" dirty="0"/>
              <a:t>A. Mica</a:t>
            </a:r>
          </a:p>
          <a:p>
            <a:r>
              <a:rPr lang="en-US" b="0" i="0" u="none" strike="noStrike" baseline="0" dirty="0"/>
              <a:t>B. Zinc oxide</a:t>
            </a:r>
          </a:p>
          <a:p>
            <a:r>
              <a:rPr lang="en-US" b="0" i="0" u="none" strike="noStrike" baseline="0" dirty="0"/>
              <a:t>C. Beryllium oxide</a:t>
            </a:r>
          </a:p>
          <a:p>
            <a:r>
              <a:rPr lang="en-US" b="0" i="0" u="none" strike="noStrike" baseline="0" dirty="0"/>
              <a:t>D. Uranium Hexafluoride</a:t>
            </a:r>
          </a:p>
          <a:p>
            <a:r>
              <a:rPr lang="pt-BR" b="0" i="0" u="none" strike="noStrike" baseline="0" dirty="0"/>
              <a:t>E0A09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2953700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A7390-8F64-4411-BE82-DAA57D864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Which insulating material commonly used as a thermal conductor for some types of electronic devices is extremely toxic if broken or crushed and the particles are accidentally inhaled?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C9EFAF-B5D2-475A-B106-4FC3D1182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590800"/>
          </a:xfrm>
        </p:spPr>
        <p:txBody>
          <a:bodyPr/>
          <a:lstStyle/>
          <a:p>
            <a:r>
              <a:rPr lang="en-US" b="0" i="0" u="none" strike="noStrike" baseline="0" dirty="0"/>
              <a:t>A. Mica</a:t>
            </a:r>
          </a:p>
          <a:p>
            <a:r>
              <a:rPr lang="en-US" b="0" i="0" u="none" strike="noStrike" baseline="0" dirty="0"/>
              <a:t>B. Zinc oxide</a:t>
            </a:r>
          </a:p>
          <a:p>
            <a:r>
              <a:rPr lang="en-US" b="0" i="0" u="none" strike="noStrike" baseline="0" dirty="0"/>
              <a:t>C. Beryllium oxide</a:t>
            </a:r>
          </a:p>
          <a:p>
            <a:r>
              <a:rPr lang="en-US" b="0" i="0" u="none" strike="noStrike" baseline="0" dirty="0"/>
              <a:t>D. Uranium Hexafluoride</a:t>
            </a:r>
          </a:p>
          <a:p>
            <a:r>
              <a:rPr lang="pt-BR" b="0" i="0" u="none" strike="noStrike" baseline="0" dirty="0"/>
              <a:t>(C) E0A09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37327162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D9094-E218-4B7C-A51C-E1FB415BB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toxic material may be present in some electronic components such as high voltage capacitors and transformers?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28D7E-B2E1-401A-BD22-BE7CBB6A5F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Polychlorinated biphenyls</a:t>
            </a:r>
          </a:p>
          <a:p>
            <a:r>
              <a:rPr lang="en-US" b="0" i="0" u="none" strike="noStrike" baseline="0" dirty="0"/>
              <a:t>B. Polyethylene</a:t>
            </a:r>
          </a:p>
          <a:p>
            <a:r>
              <a:rPr lang="en-US" b="0" i="0" u="none" strike="noStrike" baseline="0" dirty="0"/>
              <a:t>C. Polytetrafluoroethylene</a:t>
            </a:r>
          </a:p>
          <a:p>
            <a:r>
              <a:rPr lang="en-US" b="0" i="0" u="none" strike="noStrike" baseline="0" dirty="0"/>
              <a:t>D. Polymorphic silicon</a:t>
            </a:r>
          </a:p>
          <a:p>
            <a:r>
              <a:rPr lang="pt-BR" b="0" i="0" u="none" strike="noStrike" baseline="0" dirty="0"/>
              <a:t>E0A10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83404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01339-4EC2-4F1A-B585-44A6D16C3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toxic material may be present in some electronic components such as high voltage capacitors and transformers?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445E2-E1D1-460D-85B4-3409E5D5A0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Polychlorinated biphenyls</a:t>
            </a:r>
          </a:p>
          <a:p>
            <a:r>
              <a:rPr lang="en-US" b="0" i="0" u="none" strike="noStrike" baseline="0" dirty="0"/>
              <a:t>B. Polyethylene</a:t>
            </a:r>
          </a:p>
          <a:p>
            <a:r>
              <a:rPr lang="en-US" b="0" i="0" u="none" strike="noStrike" baseline="0" dirty="0"/>
              <a:t>C. Polytetrafluoroethylene</a:t>
            </a:r>
          </a:p>
          <a:p>
            <a:r>
              <a:rPr lang="en-US" b="0" i="0" u="none" strike="noStrike" baseline="0" dirty="0"/>
              <a:t>D. Polymorphic silicon</a:t>
            </a:r>
          </a:p>
          <a:p>
            <a:r>
              <a:rPr lang="pt-BR" b="0" i="0" u="none" strike="noStrike" baseline="0" dirty="0"/>
              <a:t>(A) E0A10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857608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19755-2D22-4431-AFF9-35CEEF142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Which of the following injuries can result from using high-power UHF or microwave transmitters?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10DD15-FD40-4D28-9162-4EB419AF25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Hearing loss caused by high voltage corona discharge</a:t>
            </a:r>
          </a:p>
          <a:p>
            <a:r>
              <a:rPr lang="en-US" b="0" i="0" u="none" strike="noStrike" baseline="0" dirty="0"/>
              <a:t>B. Blood clotting from the intense magnetic field</a:t>
            </a:r>
          </a:p>
          <a:p>
            <a:r>
              <a:rPr lang="en-US" b="0" i="0" u="none" strike="noStrike" baseline="0" dirty="0"/>
              <a:t>C. Localized heating of the body from RF exposure in excess of the MPE limits</a:t>
            </a:r>
          </a:p>
          <a:p>
            <a:r>
              <a:rPr lang="en-US" b="0" i="0" u="none" strike="noStrike" baseline="0" dirty="0"/>
              <a:t>D. Ingestion of ozone gas from the cooling system</a:t>
            </a:r>
          </a:p>
          <a:p>
            <a:r>
              <a:rPr lang="pt-BR" b="0" i="0" u="none" strike="noStrike" baseline="0" dirty="0"/>
              <a:t>E0A11 ECLM Page (11 - 3)</a:t>
            </a:r>
          </a:p>
        </p:txBody>
      </p:sp>
    </p:spTree>
    <p:extLst>
      <p:ext uri="{BB962C8B-B14F-4D97-AF65-F5344CB8AC3E}">
        <p14:creationId xmlns:p14="http://schemas.microsoft.com/office/powerpoint/2010/main" val="39770893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2A300-4E98-47A1-84BB-BBC335B54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Which of the following injuries can result from using high-power UHF or microwave transmitters?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E33C9-1571-49E0-B049-2E96F2DC45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Hearing loss caused by high voltage corona discharge</a:t>
            </a:r>
          </a:p>
          <a:p>
            <a:r>
              <a:rPr lang="en-US" b="0" i="0" u="none" strike="noStrike" baseline="0" dirty="0"/>
              <a:t>B. Blood clotting from the intense magnetic field</a:t>
            </a:r>
          </a:p>
          <a:p>
            <a:r>
              <a:rPr lang="en-US" b="0" i="0" u="none" strike="noStrike" baseline="0" dirty="0"/>
              <a:t>C. Localized heating of the body from RF exposure in excess of the MPE limits</a:t>
            </a:r>
          </a:p>
          <a:p>
            <a:r>
              <a:rPr lang="en-US" b="0" i="0" u="none" strike="noStrike" baseline="0" dirty="0"/>
              <a:t>D. Ingestion of ozone gas from the cooling system</a:t>
            </a:r>
          </a:p>
          <a:p>
            <a:r>
              <a:rPr lang="pt-BR" b="0" i="0" u="none" strike="noStrike" baseline="0" dirty="0"/>
              <a:t>(C) E0A11 ECLM Page (11 - 3)</a:t>
            </a:r>
          </a:p>
        </p:txBody>
      </p:sp>
    </p:spTree>
    <p:extLst>
      <p:ext uri="{BB962C8B-B14F-4D97-AF65-F5344CB8AC3E}">
        <p14:creationId xmlns:p14="http://schemas.microsoft.com/office/powerpoint/2010/main" val="4031293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95BB2-0DBC-4A8B-B66A-3559D14B7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is the primary function of an external earth connection or ground rod?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79A43-AAA2-4D5C-A1EE-5FC27EF923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Reduce received noise</a:t>
            </a:r>
          </a:p>
          <a:p>
            <a:r>
              <a:rPr lang="en-US" b="0" i="0" u="none" strike="noStrike" baseline="0" dirty="0"/>
              <a:t>B. Lightning protection</a:t>
            </a:r>
          </a:p>
          <a:p>
            <a:r>
              <a:rPr lang="en-US" b="0" i="0" u="none" strike="noStrike" baseline="0" dirty="0"/>
              <a:t>C. Reduce RF current flow between pieces of equipment</a:t>
            </a:r>
          </a:p>
          <a:p>
            <a:r>
              <a:rPr lang="en-US" b="0" i="0" u="none" strike="noStrike" baseline="0" dirty="0"/>
              <a:t>D. Reduce RFI to telephones and home entertainment systems</a:t>
            </a:r>
          </a:p>
          <a:p>
            <a:r>
              <a:rPr lang="pt-BR" b="0" i="0" u="none" strike="noStrike" baseline="0" dirty="0"/>
              <a:t>E0A01 ECLM Page (11 - 8)</a:t>
            </a:r>
          </a:p>
        </p:txBody>
      </p:sp>
    </p:spTree>
    <p:extLst>
      <p:ext uri="{BB962C8B-B14F-4D97-AF65-F5344CB8AC3E}">
        <p14:creationId xmlns:p14="http://schemas.microsoft.com/office/powerpoint/2010/main" val="147750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CDACD-431C-4F9F-B263-C96CA357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is the primary function of an external earth connection or ground rod?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0696B-D18F-40DD-9F2E-95402526DA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Reduce received noise</a:t>
            </a:r>
          </a:p>
          <a:p>
            <a:r>
              <a:rPr lang="en-US" b="0" i="0" u="none" strike="noStrike" baseline="0" dirty="0"/>
              <a:t>B. Lightning protection</a:t>
            </a:r>
          </a:p>
          <a:p>
            <a:r>
              <a:rPr lang="en-US" b="0" i="0" u="none" strike="noStrike" baseline="0" dirty="0"/>
              <a:t>C. Reduce RF current flow between pieces of equipment</a:t>
            </a:r>
          </a:p>
          <a:p>
            <a:r>
              <a:rPr lang="en-US" b="0" i="0" u="none" strike="noStrike" baseline="0" dirty="0"/>
              <a:t>D. Reduce RFI to telephones and home entertainment systems</a:t>
            </a:r>
          </a:p>
          <a:p>
            <a:r>
              <a:rPr lang="pt-BR" b="0" i="0" u="none" strike="noStrike" baseline="0" dirty="0"/>
              <a:t>(B) E0A01 ECLM Page (11 - 8)</a:t>
            </a:r>
          </a:p>
        </p:txBody>
      </p:sp>
    </p:spTree>
    <p:extLst>
      <p:ext uri="{BB962C8B-B14F-4D97-AF65-F5344CB8AC3E}">
        <p14:creationId xmlns:p14="http://schemas.microsoft.com/office/powerpoint/2010/main" val="94258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F5287-79E7-4B1C-BECC-80FF52FCC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0" i="0" u="none" strike="noStrike" baseline="0" dirty="0"/>
              <a:t>When evaluating RF exposure levels from your station at a neighbor’s home, what must you do?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61006-7C75-4378-A1F4-EB7F0E1341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2713"/>
            <a:ext cx="8229600" cy="3154363"/>
          </a:xfrm>
        </p:spPr>
        <p:txBody>
          <a:bodyPr/>
          <a:lstStyle/>
          <a:p>
            <a:r>
              <a:rPr lang="en-US" b="0" i="0" u="none" strike="noStrike" baseline="0" dirty="0"/>
              <a:t>A. Ensure signals from your station are less than the controlled Maximum Permitted Exposure (MPE) limits</a:t>
            </a:r>
          </a:p>
          <a:p>
            <a:r>
              <a:rPr lang="en-US" b="0" i="0" u="none" strike="noStrike" baseline="0" dirty="0"/>
              <a:t>B. Ensure signals from your station are less than the uncontrolled Maximum Permitted Exposure (MPE) limits</a:t>
            </a:r>
          </a:p>
          <a:p>
            <a:r>
              <a:rPr lang="en-US" b="0" i="0" u="none" strike="noStrike" baseline="0" dirty="0"/>
              <a:t>C. Ensure signals from your station are less than the controlled Maximum Permitted Emission (MPE) limits</a:t>
            </a:r>
          </a:p>
          <a:p>
            <a:r>
              <a:rPr lang="en-US" b="0" i="0" u="none" strike="noStrike" baseline="0" dirty="0"/>
              <a:t>D. Ensure signals from your station are less than the uncontrolled Maximum Permitted Emission (MPE) limits</a:t>
            </a:r>
          </a:p>
          <a:p>
            <a:r>
              <a:rPr lang="pt-BR" b="0" i="0" u="none" strike="noStrike" baseline="0" dirty="0"/>
              <a:t>E0A02 ECLM Page (11 - 5)</a:t>
            </a:r>
          </a:p>
        </p:txBody>
      </p:sp>
    </p:spTree>
    <p:extLst>
      <p:ext uri="{BB962C8B-B14F-4D97-AF65-F5344CB8AC3E}">
        <p14:creationId xmlns:p14="http://schemas.microsoft.com/office/powerpoint/2010/main" val="2968094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D2DF5-AEC4-4F3D-816A-3834CDF19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0" u="none" strike="noStrike" baseline="0" dirty="0"/>
              <a:t>When evaluating RF exposure levels from your station at a neighbor’s home, what must you do?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AEC2C-D573-466F-A582-AC2146523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2713"/>
            <a:ext cx="8229600" cy="3154363"/>
          </a:xfrm>
        </p:spPr>
        <p:txBody>
          <a:bodyPr/>
          <a:lstStyle/>
          <a:p>
            <a:r>
              <a:rPr lang="en-US" b="0" i="0" u="none" strike="noStrike" baseline="0" dirty="0"/>
              <a:t>A. Ensure signals from your station are less than the controlled Maximum Permitted Exposure (MPE) limits</a:t>
            </a:r>
          </a:p>
          <a:p>
            <a:r>
              <a:rPr lang="en-US" b="0" i="0" u="none" strike="noStrike" baseline="0" dirty="0"/>
              <a:t>B. Ensure signals from your station are less than the uncontrolled Maximum Permitted Exposure (MPE) limits</a:t>
            </a:r>
          </a:p>
          <a:p>
            <a:r>
              <a:rPr lang="en-US" b="0" i="0" u="none" strike="noStrike" baseline="0" dirty="0"/>
              <a:t>C. Ensure signals from your station are less than the controlled Maximum Permitted Emission (MPE) limits</a:t>
            </a:r>
          </a:p>
          <a:p>
            <a:r>
              <a:rPr lang="en-US" b="0" i="0" u="none" strike="noStrike" baseline="0" dirty="0"/>
              <a:t>D. Ensure signals from your station are less than the uncontrolled Maximum Permitted Emission (MPE) limits</a:t>
            </a:r>
          </a:p>
          <a:p>
            <a:r>
              <a:rPr lang="pt-BR" b="0" i="0" u="none" strike="noStrike" baseline="0" dirty="0"/>
              <a:t>(B) E0A02 ECLM Page (11 - 5)</a:t>
            </a:r>
          </a:p>
        </p:txBody>
      </p:sp>
    </p:spTree>
    <p:extLst>
      <p:ext uri="{BB962C8B-B14F-4D97-AF65-F5344CB8AC3E}">
        <p14:creationId xmlns:p14="http://schemas.microsoft.com/office/powerpoint/2010/main" val="1269438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E1BEB-6C8A-489D-A1CE-B44A60926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Over what range of frequencies are the FCC human body RF exposure limits most restrictive?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022F5-DC5A-4D55-8DD3-D6A115B2DA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0" i="0" u="none" strike="noStrike" baseline="0" dirty="0"/>
              <a:t>A. 300 kHz to 3 MHz</a:t>
            </a:r>
          </a:p>
          <a:p>
            <a:r>
              <a:rPr lang="en-US" b="0" i="0" u="none" strike="noStrike" baseline="0" dirty="0"/>
              <a:t>B. 3 to 30 MHz</a:t>
            </a:r>
          </a:p>
          <a:p>
            <a:r>
              <a:rPr lang="en-US" b="0" i="0" u="none" strike="noStrike" baseline="0" dirty="0"/>
              <a:t>C. 30 to 300 MHz</a:t>
            </a:r>
          </a:p>
          <a:p>
            <a:r>
              <a:rPr lang="en-US" b="0" i="0" u="none" strike="noStrike" baseline="0" dirty="0"/>
              <a:t>C. 300 to 3000 MHz</a:t>
            </a:r>
          </a:p>
          <a:p>
            <a:r>
              <a:rPr lang="pt-BR" b="0" i="0" u="none" strike="noStrike" baseline="0" dirty="0"/>
              <a:t>E0A03 ECLM Page (11 - 4)</a:t>
            </a:r>
          </a:p>
        </p:txBody>
      </p:sp>
    </p:spTree>
    <p:extLst>
      <p:ext uri="{BB962C8B-B14F-4D97-AF65-F5344CB8AC3E}">
        <p14:creationId xmlns:p14="http://schemas.microsoft.com/office/powerpoint/2010/main" val="2765502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D2554-A5FE-4411-B919-615F99B24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Over what range of frequencies are the FCC human body RF exposure limits most restrictive?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F4171-0041-49B8-9978-F5A16701C7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0" i="0" u="none" strike="noStrike" baseline="0" dirty="0"/>
              <a:t>A. 300 kHz to 3 MHz</a:t>
            </a:r>
          </a:p>
          <a:p>
            <a:r>
              <a:rPr lang="en-US" b="0" i="0" u="none" strike="noStrike" baseline="0" dirty="0"/>
              <a:t>B. 3 to 30 MHz</a:t>
            </a:r>
          </a:p>
          <a:p>
            <a:r>
              <a:rPr lang="en-US" b="0" i="0" u="none" strike="noStrike" baseline="0" dirty="0"/>
              <a:t>C. 30 to 300 MHz</a:t>
            </a:r>
          </a:p>
          <a:p>
            <a:r>
              <a:rPr lang="en-US" b="0" i="0" u="none" strike="noStrike" baseline="0" dirty="0"/>
              <a:t>C. 300 to 3000 MHz</a:t>
            </a:r>
          </a:p>
          <a:p>
            <a:r>
              <a:rPr lang="pt-BR" b="0" i="0" u="none" strike="noStrike" baseline="0" dirty="0"/>
              <a:t>(C) E0A03 ECLM Page (11 - 4)</a:t>
            </a:r>
          </a:p>
        </p:txBody>
      </p:sp>
    </p:spTree>
    <p:extLst>
      <p:ext uri="{BB962C8B-B14F-4D97-AF65-F5344CB8AC3E}">
        <p14:creationId xmlns:p14="http://schemas.microsoft.com/office/powerpoint/2010/main" val="1163039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F7BE-3974-4555-AABE-F3E4D619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3999"/>
            <a:ext cx="8610600" cy="1104107"/>
          </a:xfrm>
        </p:spPr>
        <p:txBody>
          <a:bodyPr/>
          <a:lstStyle/>
          <a:p>
            <a:r>
              <a:rPr lang="en-US" sz="2500" i="0" u="none" strike="noStrike" baseline="0" dirty="0"/>
              <a:t>When evaluating a site with multiple transmitters operating at the same time, the operators and licensees of which transmitters are responsible for mitigating over-exposure situations?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CF8D6F-0C62-4750-9FB3-BC92C17F9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185319"/>
            <a:ext cx="8229600" cy="2986881"/>
          </a:xfrm>
        </p:spPr>
        <p:txBody>
          <a:bodyPr/>
          <a:lstStyle/>
          <a:p>
            <a:r>
              <a:rPr lang="en-US" b="0" i="0" u="none" strike="noStrike" baseline="0" dirty="0"/>
              <a:t>A. Only the most powerful transmitter</a:t>
            </a:r>
          </a:p>
          <a:p>
            <a:r>
              <a:rPr lang="en-US" b="0" i="0" u="none" strike="noStrike" baseline="0" dirty="0"/>
              <a:t>B. Only commercial transmitters</a:t>
            </a:r>
          </a:p>
          <a:p>
            <a:r>
              <a:rPr lang="en-US" b="0" i="0" u="none" strike="noStrike" baseline="0" dirty="0"/>
              <a:t>C. Each transmitter that produces 5 percent or more of its MPE limit in areas where the total MPE limit is exceeded</a:t>
            </a:r>
          </a:p>
          <a:p>
            <a:r>
              <a:rPr lang="en-US" b="0" i="0" u="none" strike="noStrike" baseline="0" dirty="0"/>
              <a:t>D. Each transmitter operating with a duty cycle greater than 50 percent</a:t>
            </a:r>
          </a:p>
          <a:p>
            <a:r>
              <a:rPr lang="pt-BR" b="0" i="0" u="none" strike="noStrike" baseline="0" dirty="0"/>
              <a:t>E0A04 ECLM Page (11 - 7)</a:t>
            </a:r>
          </a:p>
        </p:txBody>
      </p:sp>
    </p:spTree>
    <p:extLst>
      <p:ext uri="{BB962C8B-B14F-4D97-AF65-F5344CB8AC3E}">
        <p14:creationId xmlns:p14="http://schemas.microsoft.com/office/powerpoint/2010/main" val="1508022331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158</TotalTime>
  <Words>1435</Words>
  <Application>Microsoft Office PowerPoint</Application>
  <PresentationFormat>On-screen Show (4:3)</PresentationFormat>
  <Paragraphs>135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Calibri</vt:lpstr>
      <vt:lpstr>Times New Roman</vt:lpstr>
      <vt:lpstr>Module Theme</vt:lpstr>
      <vt:lpstr>PowerPoint Presentation</vt:lpstr>
      <vt:lpstr>PowerPoint Presentation</vt:lpstr>
      <vt:lpstr>What is the primary function of an external earth connection or ground rod?</vt:lpstr>
      <vt:lpstr>What is the primary function of an external earth connection or ground rod?</vt:lpstr>
      <vt:lpstr>When evaluating RF exposure levels from your station at a neighbor’s home, what must you do?</vt:lpstr>
      <vt:lpstr>When evaluating RF exposure levels from your station at a neighbor’s home, what must you do?</vt:lpstr>
      <vt:lpstr>Over what range of frequencies are the FCC human body RF exposure limits most restrictive?</vt:lpstr>
      <vt:lpstr>Over what range of frequencies are the FCC human body RF exposure limits most restrictive?</vt:lpstr>
      <vt:lpstr>When evaluating a site with multiple transmitters operating at the same time, the operators and licensees of which transmitters are responsible for mitigating over-exposure situations?</vt:lpstr>
      <vt:lpstr>When evaluating a site with multiple transmitters operating at the same time, the operators and licensees of which transmitters are responsible for mitigating over-exposure situations?</vt:lpstr>
      <vt:lpstr>What is one of the potential hazards of operating in the amateur radio microwave bands?</vt:lpstr>
      <vt:lpstr>What is one of the potential hazards of operating in the amateur radio microwave bands?</vt:lpstr>
      <vt:lpstr>Why are there separate electric (E) and magnetic (H) field MPE limits?</vt:lpstr>
      <vt:lpstr>Why are there separate electric (E) and magnetic (H) field MPE limits?</vt:lpstr>
      <vt:lpstr>How may dangerous levels of carbon monoxide from an emergency generator be detected?</vt:lpstr>
      <vt:lpstr>How may dangerous levels of carbon monoxide from an emergency generator be detected?</vt:lpstr>
      <vt:lpstr>What does SAR measure?</vt:lpstr>
      <vt:lpstr>What does SAR measure?</vt:lpstr>
      <vt:lpstr>Which insulating material commonly used as a thermal conductor for some types of electronic devices is extremely toxic if broken or crushed and the particles are accidentally inhaled?</vt:lpstr>
      <vt:lpstr>Which insulating material commonly used as a thermal conductor for some types of electronic devices is extremely toxic if broken or crushed and the particles are accidentally inhaled?</vt:lpstr>
      <vt:lpstr>What toxic material may be present in some electronic components such as high voltage capacitors and transformers?</vt:lpstr>
      <vt:lpstr>What toxic material may be present in some electronic components such as high voltage capacitors and transformers?</vt:lpstr>
      <vt:lpstr>Which of the following injuries can result from using high-power UHF or microwave transmitters?</vt:lpstr>
      <vt:lpstr>Which of the following injuries can result from using high-power UHF or microwave transmitters?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Bickell, Kris, K1BIC</cp:lastModifiedBy>
  <cp:revision>29</cp:revision>
  <dcterms:created xsi:type="dcterms:W3CDTF">2014-03-12T18:09:47Z</dcterms:created>
  <dcterms:modified xsi:type="dcterms:W3CDTF">2020-05-19T13:37:36Z</dcterms:modified>
</cp:coreProperties>
</file>