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38" r:id="rId2"/>
    <p:sldId id="339" r:id="rId3"/>
    <p:sldId id="256" r:id="rId4"/>
    <p:sldId id="258" r:id="rId5"/>
    <p:sldId id="260" r:id="rId6"/>
    <p:sldId id="32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330" r:id="rId29"/>
    <p:sldId id="284" r:id="rId30"/>
    <p:sldId id="331" r:id="rId31"/>
    <p:sldId id="286" r:id="rId32"/>
    <p:sldId id="332" r:id="rId33"/>
    <p:sldId id="287" r:id="rId34"/>
    <p:sldId id="288" r:id="rId35"/>
    <p:sldId id="289" r:id="rId36"/>
    <p:sldId id="290" r:id="rId37"/>
    <p:sldId id="292" r:id="rId38"/>
    <p:sldId id="333"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2" r:id="rId58"/>
    <p:sldId id="334" r:id="rId59"/>
    <p:sldId id="314" r:id="rId60"/>
    <p:sldId id="335" r:id="rId61"/>
    <p:sldId id="315" r:id="rId62"/>
    <p:sldId id="316" r:id="rId63"/>
    <p:sldId id="318" r:id="rId64"/>
    <p:sldId id="336" r:id="rId65"/>
    <p:sldId id="320" r:id="rId66"/>
    <p:sldId id="337" r:id="rId67"/>
    <p:sldId id="321" r:id="rId68"/>
    <p:sldId id="322" r:id="rId69"/>
    <p:sldId id="323" r:id="rId70"/>
    <p:sldId id="324" r:id="rId71"/>
    <p:sldId id="325" r:id="rId72"/>
    <p:sldId id="326" r:id="rId73"/>
    <p:sldId id="327" r:id="rId74"/>
    <p:sldId id="32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6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971800"/>
            <a:ext cx="8229600" cy="3154680"/>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457200" y="1554480"/>
            <a:ext cx="8229600" cy="1097280"/>
          </a:xfrm>
          <a:prstGeom prst="rect">
            <a:avLst/>
          </a:prstGeom>
        </p:spPr>
        <p:txBody>
          <a:bodyPr/>
          <a:lstStyle>
            <a:lvl1pPr>
              <a:defRPr sz="3000" baseline="0">
                <a:latin typeface="Arial" pitchFamily="34" charset="0"/>
              </a:defRPr>
            </a:lvl1pPr>
          </a:lstStyle>
          <a:p>
            <a:r>
              <a:rPr lang="en-US" dirty="0"/>
              <a:t>Click to edit Master title style</a:t>
            </a:r>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rrl.org/shop/Licensing-Education-and-Training/"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13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3498-BD89-492C-AC98-0EC9664C2E54}"/>
              </a:ext>
            </a:extLst>
          </p:cNvPr>
          <p:cNvSpPr>
            <a:spLocks noGrp="1"/>
          </p:cNvSpPr>
          <p:nvPr>
            <p:ph type="title"/>
          </p:nvPr>
        </p:nvSpPr>
        <p:spPr/>
        <p:txBody>
          <a:bodyPr/>
          <a:lstStyle/>
          <a:p>
            <a:r>
              <a:rPr lang="en-US" b="0" i="0" u="none" strike="noStrike" baseline="0" dirty="0">
                <a:latin typeface="Calibri" panose="020F0502020204030204" pitchFamily="34" charset="0"/>
              </a:rPr>
              <a:t>Why should an HF mobile antenna loading coil have a high ratio of reactance to resistance?</a:t>
            </a:r>
          </a:p>
        </p:txBody>
      </p:sp>
      <p:sp>
        <p:nvSpPr>
          <p:cNvPr id="3" name="Text Placeholder 2">
            <a:extLst>
              <a:ext uri="{FF2B5EF4-FFF2-40B4-BE49-F238E27FC236}">
                <a16:creationId xmlns:a16="http://schemas.microsoft.com/office/drawing/2014/main" id="{B8D57D1E-B828-4DD8-AC19-A247B9221618}"/>
              </a:ext>
            </a:extLst>
          </p:cNvPr>
          <p:cNvSpPr>
            <a:spLocks noGrp="1"/>
          </p:cNvSpPr>
          <p:nvPr>
            <p:ph type="body" idx="1"/>
          </p:nvPr>
        </p:nvSpPr>
        <p:spPr/>
        <p:txBody>
          <a:bodyPr/>
          <a:lstStyle/>
          <a:p>
            <a:r>
              <a:rPr lang="en-US" b="0" i="0" u="none" strike="noStrike" baseline="0" dirty="0">
                <a:latin typeface="Calibri" panose="020F0502020204030204" pitchFamily="34" charset="0"/>
              </a:rPr>
              <a:t>A. To swamp out harmonics</a:t>
            </a:r>
          </a:p>
          <a:p>
            <a:r>
              <a:rPr lang="en-US" b="0" i="0" u="none" strike="noStrike" baseline="0" dirty="0">
                <a:latin typeface="Calibri" panose="020F0502020204030204" pitchFamily="34" charset="0"/>
              </a:rPr>
              <a:t>B. To lower the radiation angle</a:t>
            </a:r>
          </a:p>
          <a:p>
            <a:r>
              <a:rPr lang="en-US" b="0" i="0" u="none" strike="noStrike" baseline="0" dirty="0">
                <a:latin typeface="Calibri" panose="020F0502020204030204" pitchFamily="34" charset="0"/>
              </a:rPr>
              <a:t>C. To minimize losses</a:t>
            </a:r>
          </a:p>
          <a:p>
            <a:r>
              <a:rPr lang="en-US" b="0" i="0" u="none" strike="noStrike" baseline="0" dirty="0">
                <a:latin typeface="Calibri" panose="020F0502020204030204" pitchFamily="34" charset="0"/>
              </a:rPr>
              <a:t>D. To minimize the Q</a:t>
            </a:r>
          </a:p>
          <a:p>
            <a:r>
              <a:rPr lang="pt-BR" b="0" i="0" u="none" strike="noStrike" baseline="0" dirty="0">
                <a:latin typeface="Calibri" panose="020F0502020204030204" pitchFamily="34" charset="0"/>
              </a:rPr>
              <a:t>(C) E9D04 ECLM Page (9 - 13)</a:t>
            </a:r>
          </a:p>
        </p:txBody>
      </p:sp>
    </p:spTree>
    <p:extLst>
      <p:ext uri="{BB962C8B-B14F-4D97-AF65-F5344CB8AC3E}">
        <p14:creationId xmlns:p14="http://schemas.microsoft.com/office/powerpoint/2010/main" val="10387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8C41-28D6-4784-928C-D23B2D5C6003}"/>
              </a:ext>
            </a:extLst>
          </p:cNvPr>
          <p:cNvSpPr>
            <a:spLocks noGrp="1"/>
          </p:cNvSpPr>
          <p:nvPr>
            <p:ph type="title"/>
          </p:nvPr>
        </p:nvSpPr>
        <p:spPr/>
        <p:txBody>
          <a:bodyPr/>
          <a:lstStyle/>
          <a:p>
            <a:r>
              <a:rPr lang="en-US" b="0" i="0" u="none" strike="noStrike" baseline="0" dirty="0">
                <a:latin typeface="Calibri" panose="020F0502020204030204" pitchFamily="34" charset="0"/>
              </a:rPr>
              <a:t>What usually occurs if a Yagi antenna is designed solely for maximum forward gain?</a:t>
            </a:r>
          </a:p>
        </p:txBody>
      </p:sp>
      <p:sp>
        <p:nvSpPr>
          <p:cNvPr id="3" name="Text Placeholder 2">
            <a:extLst>
              <a:ext uri="{FF2B5EF4-FFF2-40B4-BE49-F238E27FC236}">
                <a16:creationId xmlns:a16="http://schemas.microsoft.com/office/drawing/2014/main" id="{3D22390D-4E07-4F00-8BE0-968CA4488C73}"/>
              </a:ext>
            </a:extLst>
          </p:cNvPr>
          <p:cNvSpPr>
            <a:spLocks noGrp="1"/>
          </p:cNvSpPr>
          <p:nvPr>
            <p:ph type="body" idx="1"/>
          </p:nvPr>
        </p:nvSpPr>
        <p:spPr/>
        <p:txBody>
          <a:bodyPr/>
          <a:lstStyle/>
          <a:p>
            <a:r>
              <a:rPr lang="en-US" b="0" i="0" u="none" strike="noStrike" baseline="0" dirty="0">
                <a:latin typeface="Calibri" panose="020F0502020204030204" pitchFamily="34" charset="0"/>
              </a:rPr>
              <a:t>A. The front-to-back ratio increases</a:t>
            </a:r>
          </a:p>
          <a:p>
            <a:r>
              <a:rPr lang="en-US" b="0" i="0" u="none" strike="noStrike" baseline="0" dirty="0">
                <a:latin typeface="Calibri" panose="020F0502020204030204" pitchFamily="34" charset="0"/>
              </a:rPr>
              <a:t>B. The front-to-back ratio decreases</a:t>
            </a:r>
          </a:p>
          <a:p>
            <a:r>
              <a:rPr lang="en-US" b="0" i="0" u="none" strike="noStrike" baseline="0" dirty="0">
                <a:latin typeface="Calibri" panose="020F0502020204030204" pitchFamily="34" charset="0"/>
              </a:rPr>
              <a:t>C. The frequency response is widened over the whole frequency band</a:t>
            </a:r>
          </a:p>
          <a:p>
            <a:r>
              <a:rPr lang="en-US" b="0" i="0" u="none" strike="noStrike" baseline="0" dirty="0">
                <a:latin typeface="Calibri" panose="020F0502020204030204" pitchFamily="34" charset="0"/>
              </a:rPr>
              <a:t>D. The SWR is reduced</a:t>
            </a:r>
          </a:p>
          <a:p>
            <a:r>
              <a:rPr lang="pt-BR" b="0" i="0" u="none" strike="noStrike" baseline="0" dirty="0">
                <a:latin typeface="Calibri" panose="020F0502020204030204" pitchFamily="34" charset="0"/>
              </a:rPr>
              <a:t>E9D05 ECLM Page (9 - 42)</a:t>
            </a:r>
          </a:p>
        </p:txBody>
      </p:sp>
    </p:spTree>
    <p:extLst>
      <p:ext uri="{BB962C8B-B14F-4D97-AF65-F5344CB8AC3E}">
        <p14:creationId xmlns:p14="http://schemas.microsoft.com/office/powerpoint/2010/main" val="419612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87C6-9758-49BC-A488-FB3EB8A985BC}"/>
              </a:ext>
            </a:extLst>
          </p:cNvPr>
          <p:cNvSpPr>
            <a:spLocks noGrp="1"/>
          </p:cNvSpPr>
          <p:nvPr>
            <p:ph type="title"/>
          </p:nvPr>
        </p:nvSpPr>
        <p:spPr/>
        <p:txBody>
          <a:bodyPr/>
          <a:lstStyle/>
          <a:p>
            <a:r>
              <a:rPr lang="en-US" b="0" i="0" u="none" strike="noStrike" baseline="0" dirty="0">
                <a:latin typeface="Calibri" panose="020F0502020204030204" pitchFamily="34" charset="0"/>
              </a:rPr>
              <a:t>What usually occurs if a Yagi antenna is designed solely for maximum forward gain?</a:t>
            </a:r>
          </a:p>
        </p:txBody>
      </p:sp>
      <p:sp>
        <p:nvSpPr>
          <p:cNvPr id="3" name="Text Placeholder 2">
            <a:extLst>
              <a:ext uri="{FF2B5EF4-FFF2-40B4-BE49-F238E27FC236}">
                <a16:creationId xmlns:a16="http://schemas.microsoft.com/office/drawing/2014/main" id="{8E57DD2E-1FA8-47F3-80CB-3483D1925248}"/>
              </a:ext>
            </a:extLst>
          </p:cNvPr>
          <p:cNvSpPr>
            <a:spLocks noGrp="1"/>
          </p:cNvSpPr>
          <p:nvPr>
            <p:ph type="body" idx="1"/>
          </p:nvPr>
        </p:nvSpPr>
        <p:spPr/>
        <p:txBody>
          <a:bodyPr/>
          <a:lstStyle/>
          <a:p>
            <a:r>
              <a:rPr lang="en-US" b="0" i="0" u="none" strike="noStrike" baseline="0" dirty="0">
                <a:latin typeface="Calibri" panose="020F0502020204030204" pitchFamily="34" charset="0"/>
              </a:rPr>
              <a:t>A. The front-to-back ratio increases</a:t>
            </a:r>
          </a:p>
          <a:p>
            <a:r>
              <a:rPr lang="en-US" b="0" i="0" u="none" strike="noStrike" baseline="0" dirty="0">
                <a:latin typeface="Calibri" panose="020F0502020204030204" pitchFamily="34" charset="0"/>
              </a:rPr>
              <a:t>B. The front-to-back ratio decreases</a:t>
            </a:r>
          </a:p>
          <a:p>
            <a:r>
              <a:rPr lang="en-US" b="0" i="0" u="none" strike="noStrike" baseline="0" dirty="0">
                <a:latin typeface="Calibri" panose="020F0502020204030204" pitchFamily="34" charset="0"/>
              </a:rPr>
              <a:t>C. The frequency response is widened over the whole frequency band</a:t>
            </a:r>
          </a:p>
          <a:p>
            <a:r>
              <a:rPr lang="en-US" b="0" i="0" u="none" strike="noStrike" baseline="0" dirty="0">
                <a:latin typeface="Calibri" panose="020F0502020204030204" pitchFamily="34" charset="0"/>
              </a:rPr>
              <a:t>D. The SWR is reduced</a:t>
            </a:r>
          </a:p>
          <a:p>
            <a:r>
              <a:rPr lang="pt-BR" b="0" i="0" u="none" strike="noStrike" baseline="0" dirty="0">
                <a:latin typeface="Calibri" panose="020F0502020204030204" pitchFamily="34" charset="0"/>
              </a:rPr>
              <a:t>(B) E9D05 ECLM Page (9 - 42)</a:t>
            </a:r>
          </a:p>
        </p:txBody>
      </p:sp>
    </p:spTree>
    <p:extLst>
      <p:ext uri="{BB962C8B-B14F-4D97-AF65-F5344CB8AC3E}">
        <p14:creationId xmlns:p14="http://schemas.microsoft.com/office/powerpoint/2010/main" val="9535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07FC-F166-4EF2-B899-4A6C6752D1F0}"/>
              </a:ext>
            </a:extLst>
          </p:cNvPr>
          <p:cNvSpPr>
            <a:spLocks noGrp="1"/>
          </p:cNvSpPr>
          <p:nvPr>
            <p:ph type="title"/>
          </p:nvPr>
        </p:nvSpPr>
        <p:spPr/>
        <p:txBody>
          <a:bodyPr/>
          <a:lstStyle/>
          <a:p>
            <a:r>
              <a:rPr lang="en-US" b="0" i="0" u="none" strike="noStrike" baseline="0" dirty="0">
                <a:latin typeface="Calibri" panose="020F0502020204030204" pitchFamily="34" charset="0"/>
              </a:rPr>
              <a:t>What happens to the SWR bandwidth when one or more loading coils are used to resonate an electrically short antenna?</a:t>
            </a:r>
          </a:p>
        </p:txBody>
      </p:sp>
      <p:sp>
        <p:nvSpPr>
          <p:cNvPr id="3" name="Text Placeholder 2">
            <a:extLst>
              <a:ext uri="{FF2B5EF4-FFF2-40B4-BE49-F238E27FC236}">
                <a16:creationId xmlns:a16="http://schemas.microsoft.com/office/drawing/2014/main" id="{9119CFD5-4E4C-44E6-A681-97F9206746F9}"/>
              </a:ext>
            </a:extLst>
          </p:cNvPr>
          <p:cNvSpPr>
            <a:spLocks noGrp="1"/>
          </p:cNvSpPr>
          <p:nvPr>
            <p:ph type="body" idx="1"/>
          </p:nvPr>
        </p:nvSpPr>
        <p:spPr/>
        <p:txBody>
          <a:bodyPr/>
          <a:lstStyle/>
          <a:p>
            <a:r>
              <a:rPr lang="en-US" b="0" i="0" u="none" strike="noStrike" baseline="0" dirty="0">
                <a:latin typeface="Calibri" panose="020F0502020204030204" pitchFamily="34" charset="0"/>
              </a:rPr>
              <a:t>A. It is increased</a:t>
            </a:r>
          </a:p>
          <a:p>
            <a:r>
              <a:rPr lang="en-US" b="0" i="0" u="none" strike="noStrike" baseline="0" dirty="0">
                <a:latin typeface="Calibri" panose="020F0502020204030204" pitchFamily="34" charset="0"/>
              </a:rPr>
              <a:t>B. It is decreased</a:t>
            </a:r>
          </a:p>
          <a:p>
            <a:r>
              <a:rPr lang="en-US" b="0" i="0" u="none" strike="noStrike" baseline="0" dirty="0">
                <a:latin typeface="Calibri" panose="020F0502020204030204" pitchFamily="34" charset="0"/>
              </a:rPr>
              <a:t>C. It is unchanged if the loading coil is located at the feed point</a:t>
            </a:r>
          </a:p>
          <a:p>
            <a:r>
              <a:rPr lang="en-US" b="0" i="0" u="none" strike="noStrike" baseline="0" dirty="0">
                <a:latin typeface="Calibri" panose="020F0502020204030204" pitchFamily="34" charset="0"/>
              </a:rPr>
              <a:t>D. It is unchanged if the loading coil is located at a voltage maximum point </a:t>
            </a:r>
          </a:p>
          <a:p>
            <a:r>
              <a:rPr lang="pt-BR" b="0" i="0" u="none" strike="noStrike" baseline="0" dirty="0">
                <a:latin typeface="Calibri" panose="020F0502020204030204" pitchFamily="34" charset="0"/>
              </a:rPr>
              <a:t>E9D06 ECLM Page (9 - 13)</a:t>
            </a:r>
          </a:p>
        </p:txBody>
      </p:sp>
    </p:spTree>
    <p:extLst>
      <p:ext uri="{BB962C8B-B14F-4D97-AF65-F5344CB8AC3E}">
        <p14:creationId xmlns:p14="http://schemas.microsoft.com/office/powerpoint/2010/main" val="111718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B0E3-2ADF-4107-BBF2-24ADA39C797D}"/>
              </a:ext>
            </a:extLst>
          </p:cNvPr>
          <p:cNvSpPr>
            <a:spLocks noGrp="1"/>
          </p:cNvSpPr>
          <p:nvPr>
            <p:ph type="title"/>
          </p:nvPr>
        </p:nvSpPr>
        <p:spPr/>
        <p:txBody>
          <a:bodyPr/>
          <a:lstStyle/>
          <a:p>
            <a:r>
              <a:rPr lang="en-US" b="0" i="0" u="none" strike="noStrike" baseline="0" dirty="0">
                <a:latin typeface="Calibri" panose="020F0502020204030204" pitchFamily="34" charset="0"/>
              </a:rPr>
              <a:t>What happens to the SWR bandwidth when one or more loading coils are used to resonate an electrically short antenna?</a:t>
            </a:r>
          </a:p>
        </p:txBody>
      </p:sp>
      <p:sp>
        <p:nvSpPr>
          <p:cNvPr id="3" name="Text Placeholder 2">
            <a:extLst>
              <a:ext uri="{FF2B5EF4-FFF2-40B4-BE49-F238E27FC236}">
                <a16:creationId xmlns:a16="http://schemas.microsoft.com/office/drawing/2014/main" id="{CE95FCF4-F26A-42EE-94CD-7ED8472C3388}"/>
              </a:ext>
            </a:extLst>
          </p:cNvPr>
          <p:cNvSpPr>
            <a:spLocks noGrp="1"/>
          </p:cNvSpPr>
          <p:nvPr>
            <p:ph type="body" idx="1"/>
          </p:nvPr>
        </p:nvSpPr>
        <p:spPr/>
        <p:txBody>
          <a:bodyPr/>
          <a:lstStyle/>
          <a:p>
            <a:r>
              <a:rPr lang="en-US" b="0" i="0" u="none" strike="noStrike" baseline="0" dirty="0">
                <a:latin typeface="Calibri" panose="020F0502020204030204" pitchFamily="34" charset="0"/>
              </a:rPr>
              <a:t>A. It is increased</a:t>
            </a:r>
          </a:p>
          <a:p>
            <a:r>
              <a:rPr lang="en-US" b="0" i="0" u="none" strike="noStrike" baseline="0" dirty="0">
                <a:latin typeface="Calibri" panose="020F0502020204030204" pitchFamily="34" charset="0"/>
              </a:rPr>
              <a:t>B. It is decreased</a:t>
            </a:r>
          </a:p>
          <a:p>
            <a:r>
              <a:rPr lang="en-US" b="0" i="0" u="none" strike="noStrike" baseline="0" dirty="0">
                <a:latin typeface="Calibri" panose="020F0502020204030204" pitchFamily="34" charset="0"/>
              </a:rPr>
              <a:t>C. It is unchanged if the loading coil is located at the feed point</a:t>
            </a:r>
          </a:p>
          <a:p>
            <a:r>
              <a:rPr lang="en-US" b="0" i="0" u="none" strike="noStrike" baseline="0" dirty="0">
                <a:latin typeface="Calibri" panose="020F0502020204030204" pitchFamily="34" charset="0"/>
              </a:rPr>
              <a:t>D. It is unchanged if the loading coil is located at a voltage maximum point </a:t>
            </a:r>
          </a:p>
          <a:p>
            <a:r>
              <a:rPr lang="pt-BR" b="0" i="0" u="none" strike="noStrike" baseline="0" dirty="0">
                <a:latin typeface="Calibri" panose="020F0502020204030204" pitchFamily="34" charset="0"/>
              </a:rPr>
              <a:t>(B) E9D06 ECLM Page (9 - 13)</a:t>
            </a:r>
          </a:p>
        </p:txBody>
      </p:sp>
    </p:spTree>
    <p:extLst>
      <p:ext uri="{BB962C8B-B14F-4D97-AF65-F5344CB8AC3E}">
        <p14:creationId xmlns:p14="http://schemas.microsoft.com/office/powerpoint/2010/main" val="40845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C67C-2C38-4218-A93F-3FD7FC83A7C8}"/>
              </a:ext>
            </a:extLst>
          </p:cNvPr>
          <p:cNvSpPr>
            <a:spLocks noGrp="1"/>
          </p:cNvSpPr>
          <p:nvPr>
            <p:ph type="title"/>
          </p:nvPr>
        </p:nvSpPr>
        <p:spPr/>
        <p:txBody>
          <a:bodyPr/>
          <a:lstStyle/>
          <a:p>
            <a:r>
              <a:rPr lang="en-US" b="0" i="0" u="none" strike="noStrike" baseline="0" dirty="0">
                <a:latin typeface="Calibri" panose="020F0502020204030204" pitchFamily="34" charset="0"/>
              </a:rPr>
              <a:t>What is an advantage of using top loading in a shortened HF vertical antenna?</a:t>
            </a:r>
          </a:p>
        </p:txBody>
      </p:sp>
      <p:sp>
        <p:nvSpPr>
          <p:cNvPr id="3" name="Text Placeholder 2">
            <a:extLst>
              <a:ext uri="{FF2B5EF4-FFF2-40B4-BE49-F238E27FC236}">
                <a16:creationId xmlns:a16="http://schemas.microsoft.com/office/drawing/2014/main" id="{299BAEC1-EC72-4390-9A9D-3385F6F393A3}"/>
              </a:ext>
            </a:extLst>
          </p:cNvPr>
          <p:cNvSpPr>
            <a:spLocks noGrp="1"/>
          </p:cNvSpPr>
          <p:nvPr>
            <p:ph type="body" idx="1"/>
          </p:nvPr>
        </p:nvSpPr>
        <p:spPr/>
        <p:txBody>
          <a:bodyPr/>
          <a:lstStyle/>
          <a:p>
            <a:r>
              <a:rPr lang="en-US" b="0" i="0" u="none" strike="noStrike" baseline="0" dirty="0">
                <a:latin typeface="Calibri" panose="020F0502020204030204" pitchFamily="34" charset="0"/>
              </a:rPr>
              <a:t>A. Lower Q</a:t>
            </a:r>
          </a:p>
          <a:p>
            <a:r>
              <a:rPr lang="en-US" b="0" i="0" u="none" strike="noStrike" baseline="0" dirty="0">
                <a:latin typeface="Calibri" panose="020F0502020204030204" pitchFamily="34" charset="0"/>
              </a:rPr>
              <a:t>B. Greater structural strength</a:t>
            </a:r>
          </a:p>
          <a:p>
            <a:r>
              <a:rPr lang="en-US" b="0" i="0" u="none" strike="noStrike" baseline="0" dirty="0">
                <a:latin typeface="Calibri" panose="020F0502020204030204" pitchFamily="34" charset="0"/>
              </a:rPr>
              <a:t>C. Higher losses</a:t>
            </a:r>
          </a:p>
          <a:p>
            <a:r>
              <a:rPr lang="en-US" b="0" i="0" u="none" strike="noStrike" baseline="0" dirty="0">
                <a:latin typeface="Calibri" panose="020F0502020204030204" pitchFamily="34" charset="0"/>
              </a:rPr>
              <a:t>D. Improved radiation efficiency</a:t>
            </a:r>
          </a:p>
          <a:p>
            <a:r>
              <a:rPr lang="pt-BR" b="0" i="0" u="none" strike="noStrike" baseline="0" dirty="0">
                <a:latin typeface="Calibri" panose="020F0502020204030204" pitchFamily="34" charset="0"/>
              </a:rPr>
              <a:t>E9D07 ECLM Page (9 - 13)</a:t>
            </a:r>
          </a:p>
        </p:txBody>
      </p:sp>
    </p:spTree>
    <p:extLst>
      <p:ext uri="{BB962C8B-B14F-4D97-AF65-F5344CB8AC3E}">
        <p14:creationId xmlns:p14="http://schemas.microsoft.com/office/powerpoint/2010/main" val="423463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5EFA-26CE-40A0-83F1-5D0A716263F7}"/>
              </a:ext>
            </a:extLst>
          </p:cNvPr>
          <p:cNvSpPr>
            <a:spLocks noGrp="1"/>
          </p:cNvSpPr>
          <p:nvPr>
            <p:ph type="title"/>
          </p:nvPr>
        </p:nvSpPr>
        <p:spPr/>
        <p:txBody>
          <a:bodyPr/>
          <a:lstStyle/>
          <a:p>
            <a:r>
              <a:rPr lang="en-US" b="0" i="0" u="none" strike="noStrike" baseline="0" dirty="0">
                <a:latin typeface="Calibri" panose="020F0502020204030204" pitchFamily="34" charset="0"/>
              </a:rPr>
              <a:t>What is an advantage of using top loading in a shortened HF vertical antenna?</a:t>
            </a:r>
          </a:p>
        </p:txBody>
      </p:sp>
      <p:sp>
        <p:nvSpPr>
          <p:cNvPr id="3" name="Text Placeholder 2">
            <a:extLst>
              <a:ext uri="{FF2B5EF4-FFF2-40B4-BE49-F238E27FC236}">
                <a16:creationId xmlns:a16="http://schemas.microsoft.com/office/drawing/2014/main" id="{AF6934E9-4BBD-4B34-8DAA-268FE77D2AF4}"/>
              </a:ext>
            </a:extLst>
          </p:cNvPr>
          <p:cNvSpPr>
            <a:spLocks noGrp="1"/>
          </p:cNvSpPr>
          <p:nvPr>
            <p:ph type="body" idx="1"/>
          </p:nvPr>
        </p:nvSpPr>
        <p:spPr/>
        <p:txBody>
          <a:bodyPr/>
          <a:lstStyle/>
          <a:p>
            <a:r>
              <a:rPr lang="en-US" b="0" i="0" u="none" strike="noStrike" baseline="0" dirty="0">
                <a:latin typeface="Calibri" panose="020F0502020204030204" pitchFamily="34" charset="0"/>
              </a:rPr>
              <a:t>A. Lower Q</a:t>
            </a:r>
          </a:p>
          <a:p>
            <a:r>
              <a:rPr lang="en-US" b="0" i="0" u="none" strike="noStrike" baseline="0" dirty="0">
                <a:latin typeface="Calibri" panose="020F0502020204030204" pitchFamily="34" charset="0"/>
              </a:rPr>
              <a:t>B. Greater structural strength</a:t>
            </a:r>
          </a:p>
          <a:p>
            <a:r>
              <a:rPr lang="en-US" b="0" i="0" u="none" strike="noStrike" baseline="0" dirty="0">
                <a:latin typeface="Calibri" panose="020F0502020204030204" pitchFamily="34" charset="0"/>
              </a:rPr>
              <a:t>C. Higher losses</a:t>
            </a:r>
          </a:p>
          <a:p>
            <a:r>
              <a:rPr lang="en-US" b="0" i="0" u="none" strike="noStrike" baseline="0" dirty="0">
                <a:latin typeface="Calibri" panose="020F0502020204030204" pitchFamily="34" charset="0"/>
              </a:rPr>
              <a:t>D. Improved radiation efficiency</a:t>
            </a:r>
          </a:p>
          <a:p>
            <a:r>
              <a:rPr lang="pt-BR" b="0" i="0" u="none" strike="noStrike" baseline="0" dirty="0">
                <a:latin typeface="Calibri" panose="020F0502020204030204" pitchFamily="34" charset="0"/>
              </a:rPr>
              <a:t>(D) E9D07 ECLM Page (9 - 13)</a:t>
            </a:r>
          </a:p>
        </p:txBody>
      </p:sp>
    </p:spTree>
    <p:extLst>
      <p:ext uri="{BB962C8B-B14F-4D97-AF65-F5344CB8AC3E}">
        <p14:creationId xmlns:p14="http://schemas.microsoft.com/office/powerpoint/2010/main" val="37979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9199-CBB1-4DF8-A2EB-19CEE044776D}"/>
              </a:ext>
            </a:extLst>
          </p:cNvPr>
          <p:cNvSpPr>
            <a:spLocks noGrp="1"/>
          </p:cNvSpPr>
          <p:nvPr>
            <p:ph type="title"/>
          </p:nvPr>
        </p:nvSpPr>
        <p:spPr/>
        <p:txBody>
          <a:bodyPr/>
          <a:lstStyle/>
          <a:p>
            <a:r>
              <a:rPr lang="en-US" b="0" i="0" u="none" strike="noStrike" baseline="0" dirty="0">
                <a:latin typeface="Calibri" panose="020F0502020204030204" pitchFamily="34" charset="0"/>
              </a:rPr>
              <a:t>What happens as the Q of an antenna increases?</a:t>
            </a:r>
          </a:p>
        </p:txBody>
      </p:sp>
      <p:sp>
        <p:nvSpPr>
          <p:cNvPr id="3" name="Text Placeholder 2">
            <a:extLst>
              <a:ext uri="{FF2B5EF4-FFF2-40B4-BE49-F238E27FC236}">
                <a16:creationId xmlns:a16="http://schemas.microsoft.com/office/drawing/2014/main" id="{CCCBDF48-F0F8-4E9B-8BF1-4F64395E7337}"/>
              </a:ext>
            </a:extLst>
          </p:cNvPr>
          <p:cNvSpPr>
            <a:spLocks noGrp="1"/>
          </p:cNvSpPr>
          <p:nvPr>
            <p:ph type="body" idx="1"/>
          </p:nvPr>
        </p:nvSpPr>
        <p:spPr/>
        <p:txBody>
          <a:bodyPr/>
          <a:lstStyle/>
          <a:p>
            <a:r>
              <a:rPr lang="en-US" b="0" i="0" u="none" strike="noStrike" baseline="0" dirty="0">
                <a:latin typeface="Calibri" panose="020F0502020204030204" pitchFamily="34" charset="0"/>
              </a:rPr>
              <a:t>A. SWR bandwidth increases</a:t>
            </a:r>
          </a:p>
          <a:p>
            <a:r>
              <a:rPr lang="en-US" b="0" i="0" u="none" strike="noStrike" baseline="0" dirty="0">
                <a:latin typeface="Calibri" panose="020F0502020204030204" pitchFamily="34" charset="0"/>
              </a:rPr>
              <a:t>B. SWR bandwidth decreases</a:t>
            </a:r>
          </a:p>
          <a:p>
            <a:r>
              <a:rPr lang="en-US" b="0" i="0" u="none" strike="noStrike" baseline="0" dirty="0">
                <a:latin typeface="Calibri" panose="020F0502020204030204" pitchFamily="34" charset="0"/>
              </a:rPr>
              <a:t>C. Gain is reduced</a:t>
            </a:r>
          </a:p>
          <a:p>
            <a:r>
              <a:rPr lang="en-US" b="0" i="0" u="none" strike="noStrike" baseline="0" dirty="0">
                <a:latin typeface="Calibri" panose="020F0502020204030204" pitchFamily="34" charset="0"/>
              </a:rPr>
              <a:t>D. More common-mode current is present on the feed line</a:t>
            </a:r>
          </a:p>
          <a:p>
            <a:r>
              <a:rPr lang="pt-BR" b="0" i="0" u="none" strike="noStrike" baseline="0" dirty="0">
                <a:latin typeface="Calibri" panose="020F0502020204030204" pitchFamily="34" charset="0"/>
              </a:rPr>
              <a:t>E9D08 ECLM Page (9 - 8)</a:t>
            </a:r>
          </a:p>
        </p:txBody>
      </p:sp>
    </p:spTree>
    <p:extLst>
      <p:ext uri="{BB962C8B-B14F-4D97-AF65-F5344CB8AC3E}">
        <p14:creationId xmlns:p14="http://schemas.microsoft.com/office/powerpoint/2010/main" val="321682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EDA1-7227-4B3E-BA25-B60C4887CBF3}"/>
              </a:ext>
            </a:extLst>
          </p:cNvPr>
          <p:cNvSpPr>
            <a:spLocks noGrp="1"/>
          </p:cNvSpPr>
          <p:nvPr>
            <p:ph type="title"/>
          </p:nvPr>
        </p:nvSpPr>
        <p:spPr/>
        <p:txBody>
          <a:bodyPr/>
          <a:lstStyle/>
          <a:p>
            <a:r>
              <a:rPr lang="en-US" b="0" i="0" u="none" strike="noStrike" baseline="0" dirty="0">
                <a:latin typeface="Calibri" panose="020F0502020204030204" pitchFamily="34" charset="0"/>
              </a:rPr>
              <a:t>What happens as the Q of an antenna increases?</a:t>
            </a:r>
          </a:p>
        </p:txBody>
      </p:sp>
      <p:sp>
        <p:nvSpPr>
          <p:cNvPr id="3" name="Text Placeholder 2">
            <a:extLst>
              <a:ext uri="{FF2B5EF4-FFF2-40B4-BE49-F238E27FC236}">
                <a16:creationId xmlns:a16="http://schemas.microsoft.com/office/drawing/2014/main" id="{2E16E09B-07C9-4A89-B74E-C0FD5C359515}"/>
              </a:ext>
            </a:extLst>
          </p:cNvPr>
          <p:cNvSpPr>
            <a:spLocks noGrp="1"/>
          </p:cNvSpPr>
          <p:nvPr>
            <p:ph type="body" idx="1"/>
          </p:nvPr>
        </p:nvSpPr>
        <p:spPr/>
        <p:txBody>
          <a:bodyPr/>
          <a:lstStyle/>
          <a:p>
            <a:r>
              <a:rPr lang="en-US" b="0" i="0" u="none" strike="noStrike" baseline="0" dirty="0">
                <a:latin typeface="Calibri" panose="020F0502020204030204" pitchFamily="34" charset="0"/>
              </a:rPr>
              <a:t>A. SWR bandwidth increases</a:t>
            </a:r>
          </a:p>
          <a:p>
            <a:r>
              <a:rPr lang="en-US" b="0" i="0" u="none" strike="noStrike" baseline="0" dirty="0">
                <a:latin typeface="Calibri" panose="020F0502020204030204" pitchFamily="34" charset="0"/>
              </a:rPr>
              <a:t>B. SWR bandwidth decreases</a:t>
            </a:r>
          </a:p>
          <a:p>
            <a:r>
              <a:rPr lang="en-US" b="0" i="0" u="none" strike="noStrike" baseline="0" dirty="0">
                <a:latin typeface="Calibri" panose="020F0502020204030204" pitchFamily="34" charset="0"/>
              </a:rPr>
              <a:t>C. Gain is reduced</a:t>
            </a:r>
          </a:p>
          <a:p>
            <a:r>
              <a:rPr lang="en-US" b="0" i="0" u="none" strike="noStrike" baseline="0" dirty="0">
                <a:latin typeface="Calibri" panose="020F0502020204030204" pitchFamily="34" charset="0"/>
              </a:rPr>
              <a:t>D. More common-mode current is present on the feed line</a:t>
            </a:r>
          </a:p>
          <a:p>
            <a:r>
              <a:rPr lang="pt-BR" b="0" i="0" u="none" strike="noStrike" baseline="0" dirty="0">
                <a:latin typeface="Calibri" panose="020F0502020204030204" pitchFamily="34" charset="0"/>
              </a:rPr>
              <a:t>(B) E9D08 ECLM Page (9 - 8)</a:t>
            </a:r>
          </a:p>
        </p:txBody>
      </p:sp>
    </p:spTree>
    <p:extLst>
      <p:ext uri="{BB962C8B-B14F-4D97-AF65-F5344CB8AC3E}">
        <p14:creationId xmlns:p14="http://schemas.microsoft.com/office/powerpoint/2010/main" val="418904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CDA9-7EE6-442C-BB97-F5603E18E2D2}"/>
              </a:ext>
            </a:extLst>
          </p:cNvPr>
          <p:cNvSpPr>
            <a:spLocks noGrp="1"/>
          </p:cNvSpPr>
          <p:nvPr>
            <p:ph type="title"/>
          </p:nvPr>
        </p:nvSpPr>
        <p:spPr/>
        <p:txBody>
          <a:bodyPr/>
          <a:lstStyle/>
          <a:p>
            <a:r>
              <a:rPr lang="en-US" b="0" i="0" u="none" strike="noStrike" baseline="0" dirty="0">
                <a:latin typeface="Calibri" panose="020F0502020204030204" pitchFamily="34" charset="0"/>
              </a:rPr>
              <a:t>What is the function of a loading coil used as part of an HF mobile antenna?</a:t>
            </a:r>
          </a:p>
        </p:txBody>
      </p:sp>
      <p:sp>
        <p:nvSpPr>
          <p:cNvPr id="3" name="Text Placeholder 2">
            <a:extLst>
              <a:ext uri="{FF2B5EF4-FFF2-40B4-BE49-F238E27FC236}">
                <a16:creationId xmlns:a16="http://schemas.microsoft.com/office/drawing/2014/main" id="{C1738270-44B0-4C3D-A350-4B59BAD9DA4A}"/>
              </a:ext>
            </a:extLst>
          </p:cNvPr>
          <p:cNvSpPr>
            <a:spLocks noGrp="1"/>
          </p:cNvSpPr>
          <p:nvPr>
            <p:ph type="body" idx="1"/>
          </p:nvPr>
        </p:nvSpPr>
        <p:spPr/>
        <p:txBody>
          <a:bodyPr/>
          <a:lstStyle/>
          <a:p>
            <a:r>
              <a:rPr lang="en-US" b="0" i="0" u="none" strike="noStrike" baseline="0" dirty="0">
                <a:latin typeface="Calibri" panose="020F0502020204030204" pitchFamily="34" charset="0"/>
              </a:rPr>
              <a:t>A. To increase the SWR bandwidth</a:t>
            </a:r>
          </a:p>
          <a:p>
            <a:r>
              <a:rPr lang="en-US" b="0" i="0" u="none" strike="noStrike" baseline="0" dirty="0">
                <a:latin typeface="Calibri" panose="020F0502020204030204" pitchFamily="34" charset="0"/>
              </a:rPr>
              <a:t>B. To lower the losses</a:t>
            </a:r>
          </a:p>
          <a:p>
            <a:r>
              <a:rPr lang="en-US" b="0" i="0" u="none" strike="noStrike" baseline="0" dirty="0">
                <a:latin typeface="Calibri" panose="020F0502020204030204" pitchFamily="34" charset="0"/>
              </a:rPr>
              <a:t>C. To lower the Q</a:t>
            </a:r>
          </a:p>
          <a:p>
            <a:r>
              <a:rPr lang="en-US" b="0" i="0" u="none" strike="noStrike" baseline="0" dirty="0">
                <a:latin typeface="Calibri" panose="020F0502020204030204" pitchFamily="34" charset="0"/>
              </a:rPr>
              <a:t>D. To cancel capacitive reactance</a:t>
            </a:r>
          </a:p>
          <a:p>
            <a:r>
              <a:rPr lang="pt-BR" b="0" i="0" u="none" strike="noStrike" baseline="0" dirty="0">
                <a:latin typeface="Calibri" panose="020F0502020204030204" pitchFamily="34" charset="0"/>
              </a:rPr>
              <a:t>E9D09 ECLM Page (9 - 12)</a:t>
            </a:r>
          </a:p>
        </p:txBody>
      </p:sp>
    </p:spTree>
    <p:extLst>
      <p:ext uri="{BB962C8B-B14F-4D97-AF65-F5344CB8AC3E}">
        <p14:creationId xmlns:p14="http://schemas.microsoft.com/office/powerpoint/2010/main" val="96951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E941AC2-4993-403D-B19C-63CBFBBD07D8}"/>
              </a:ext>
            </a:extLst>
          </p:cNvPr>
          <p:cNvSpPr>
            <a:spLocks/>
          </p:cNvSpPr>
          <p:nvPr/>
        </p:nvSpPr>
        <p:spPr bwMode="auto">
          <a:xfrm>
            <a:off x="2029412" y="1727597"/>
            <a:ext cx="508517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3600"/>
              </a:spcBef>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1pPr>
            <a:lvl2pPr marL="37931725" indent="-37474525">
              <a:spcBef>
                <a:spcPts val="3600"/>
              </a:spcBef>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2pPr>
            <a:lvl3pPr marL="1955800" indent="-800100">
              <a:spcBef>
                <a:spcPts val="3600"/>
              </a:spcBef>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3pPr>
            <a:lvl4pPr marL="2400300" indent="-800100">
              <a:spcBef>
                <a:spcPts val="3600"/>
              </a:spcBef>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4pPr>
            <a:lvl5pPr marL="2844800" indent="-800100">
              <a:spcBef>
                <a:spcPts val="3600"/>
              </a:spcBef>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5pPr>
            <a:lvl6pPr marL="3302000" indent="-800100" eaLnBrk="0" fontAlgn="base" hangingPunct="0">
              <a:spcBef>
                <a:spcPts val="3600"/>
              </a:spcBef>
              <a:spcAft>
                <a:spcPct val="0"/>
              </a:spcAft>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6pPr>
            <a:lvl7pPr marL="3759200" indent="-800100" eaLnBrk="0" fontAlgn="base" hangingPunct="0">
              <a:spcBef>
                <a:spcPts val="3600"/>
              </a:spcBef>
              <a:spcAft>
                <a:spcPct val="0"/>
              </a:spcAft>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7pPr>
            <a:lvl8pPr marL="4216400" indent="-800100" eaLnBrk="0" fontAlgn="base" hangingPunct="0">
              <a:spcBef>
                <a:spcPts val="3600"/>
              </a:spcBef>
              <a:spcAft>
                <a:spcPct val="0"/>
              </a:spcAft>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8pPr>
            <a:lvl9pPr marL="4673600" indent="-800100" eaLnBrk="0" fontAlgn="base" hangingPunct="0">
              <a:spcBef>
                <a:spcPts val="3600"/>
              </a:spcBef>
              <a:spcAft>
                <a:spcPct val="0"/>
              </a:spcAft>
              <a:buSzPct val="171000"/>
              <a:buFont typeface="Gill Sans" pitchFamily="1" charset="0"/>
              <a:buChar char="•"/>
              <a:defRPr sz="3400">
                <a:solidFill>
                  <a:schemeClr val="tx1"/>
                </a:solidFill>
                <a:latin typeface="Gill Sans" pitchFamily="1" charset="0"/>
                <a:ea typeface="ヒラギノ角ゴ ProN W3" pitchFamily="1" charset="-128"/>
                <a:sym typeface="Gill Sans" pitchFamily="1" charset="0"/>
              </a:defRPr>
            </a:lvl9pPr>
          </a:lstStyle>
          <a:p>
            <a:pPr algn="ctr" eaLnBrk="1" hangingPunct="1">
              <a:lnSpc>
                <a:spcPts val="4800"/>
              </a:lnSpc>
              <a:spcBef>
                <a:spcPct val="0"/>
              </a:spcBef>
              <a:buSzTx/>
              <a:buFontTx/>
              <a:buNone/>
            </a:pPr>
            <a:r>
              <a:rPr lang="en-US" altLang="en-US" sz="4400" b="1" dirty="0">
                <a:latin typeface="Calibri" panose="020F0502020204030204" pitchFamily="34" charset="0"/>
                <a:cs typeface="Calibri" panose="020F0502020204030204" pitchFamily="34" charset="0"/>
              </a:rPr>
              <a:t>Extra License Manual</a:t>
            </a:r>
          </a:p>
          <a:p>
            <a:pPr algn="ctr" eaLnBrk="1" hangingPunct="1">
              <a:lnSpc>
                <a:spcPts val="4800"/>
              </a:lnSpc>
              <a:spcBef>
                <a:spcPct val="0"/>
              </a:spcBef>
              <a:buSzTx/>
              <a:buFontTx/>
              <a:buNone/>
            </a:pPr>
            <a:r>
              <a:rPr lang="en-US" altLang="en-US" sz="4400" b="1" dirty="0">
                <a:latin typeface="Calibri" panose="020F0502020204030204" pitchFamily="34" charset="0"/>
                <a:cs typeface="Calibri" panose="020F0502020204030204" pitchFamily="34" charset="0"/>
              </a:rPr>
              <a:t>and other resources</a:t>
            </a:r>
          </a:p>
        </p:txBody>
      </p:sp>
      <p:sp>
        <p:nvSpPr>
          <p:cNvPr id="10" name="Rectangle 9">
            <a:extLst>
              <a:ext uri="{FF2B5EF4-FFF2-40B4-BE49-F238E27FC236}">
                <a16:creationId xmlns:a16="http://schemas.microsoft.com/office/drawing/2014/main" id="{81184BAD-7559-43E6-AC97-12A405393044}"/>
              </a:ext>
            </a:extLst>
          </p:cNvPr>
          <p:cNvSpPr/>
          <p:nvPr/>
        </p:nvSpPr>
        <p:spPr>
          <a:xfrm>
            <a:off x="1219200" y="5181600"/>
            <a:ext cx="6858000" cy="444096"/>
          </a:xfrm>
          <a:prstGeom prst="rect">
            <a:avLst/>
          </a:prstGeom>
        </p:spPr>
        <p:txBody>
          <a:bodyPr wrap="square">
            <a:spAutoFit/>
          </a:bodyPr>
          <a:lstStyle/>
          <a:p>
            <a:pPr algn="ctr">
              <a:lnSpc>
                <a:spcPct val="140000"/>
              </a:lnSpc>
              <a:spcBef>
                <a:spcPct val="0"/>
              </a:spcBef>
            </a:pPr>
            <a:r>
              <a:rPr lang="en-US" altLang="en-US" dirty="0">
                <a:solidFill>
                  <a:srgbClr val="0000FF"/>
                </a:solidFill>
                <a:cs typeface="Gill Sans" pitchFamily="1" charset="0"/>
                <a:hlinkClick r:id="rId2">
                  <a:extLst>
                    <a:ext uri="{A12FA001-AC4F-418D-AE19-62706E023703}">
                      <ahyp:hlinkClr xmlns:ahyp="http://schemas.microsoft.com/office/drawing/2018/hyperlinkcolor" val="tx"/>
                    </a:ext>
                  </a:extLst>
                </a:hlinkClick>
              </a:rPr>
              <a:t>http://www.arrl.org/shop/Licensing-Education-and-Training/</a:t>
            </a:r>
            <a:endParaRPr lang="en-US" altLang="en-US" dirty="0">
              <a:solidFill>
                <a:srgbClr val="0000FF"/>
              </a:solidFill>
              <a:cs typeface="Gill Sans" pitchFamily="1" charset="0"/>
            </a:endParaRPr>
          </a:p>
        </p:txBody>
      </p:sp>
      <p:pic>
        <p:nvPicPr>
          <p:cNvPr id="2" name="Picture 2" descr="ARRL Extra Class License Manual 12th Edition">
            <a:extLst>
              <a:ext uri="{FF2B5EF4-FFF2-40B4-BE49-F238E27FC236}">
                <a16:creationId xmlns:a16="http://schemas.microsoft.com/office/drawing/2014/main" id="{52D88FCB-48DE-4341-8227-F75D57C6E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899" y="3038475"/>
            <a:ext cx="16002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91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973A-38A5-4F19-8B14-3581EAEF9E67}"/>
              </a:ext>
            </a:extLst>
          </p:cNvPr>
          <p:cNvSpPr>
            <a:spLocks noGrp="1"/>
          </p:cNvSpPr>
          <p:nvPr>
            <p:ph type="title"/>
          </p:nvPr>
        </p:nvSpPr>
        <p:spPr/>
        <p:txBody>
          <a:bodyPr/>
          <a:lstStyle/>
          <a:p>
            <a:r>
              <a:rPr lang="en-US" b="0" i="0" u="none" strike="noStrike" baseline="0" dirty="0">
                <a:latin typeface="Calibri" panose="020F0502020204030204" pitchFamily="34" charset="0"/>
              </a:rPr>
              <a:t>What is the function of a loading coil used as part of an HF mobile antenna?</a:t>
            </a:r>
          </a:p>
        </p:txBody>
      </p:sp>
      <p:sp>
        <p:nvSpPr>
          <p:cNvPr id="3" name="Text Placeholder 2">
            <a:extLst>
              <a:ext uri="{FF2B5EF4-FFF2-40B4-BE49-F238E27FC236}">
                <a16:creationId xmlns:a16="http://schemas.microsoft.com/office/drawing/2014/main" id="{08192DB4-132D-4BC9-8F78-EDF30484EEC0}"/>
              </a:ext>
            </a:extLst>
          </p:cNvPr>
          <p:cNvSpPr>
            <a:spLocks noGrp="1"/>
          </p:cNvSpPr>
          <p:nvPr>
            <p:ph type="body" idx="1"/>
          </p:nvPr>
        </p:nvSpPr>
        <p:spPr/>
        <p:txBody>
          <a:bodyPr/>
          <a:lstStyle/>
          <a:p>
            <a:r>
              <a:rPr lang="en-US" b="0" i="0" u="none" strike="noStrike" baseline="0" dirty="0">
                <a:latin typeface="Calibri" panose="020F0502020204030204" pitchFamily="34" charset="0"/>
              </a:rPr>
              <a:t>A. To increase the SWR bandwidth</a:t>
            </a:r>
          </a:p>
          <a:p>
            <a:r>
              <a:rPr lang="en-US" b="0" i="0" u="none" strike="noStrike" baseline="0" dirty="0">
                <a:latin typeface="Calibri" panose="020F0502020204030204" pitchFamily="34" charset="0"/>
              </a:rPr>
              <a:t>B. To lower the losses</a:t>
            </a:r>
          </a:p>
          <a:p>
            <a:r>
              <a:rPr lang="en-US" b="0" i="0" u="none" strike="noStrike" baseline="0" dirty="0">
                <a:latin typeface="Calibri" panose="020F0502020204030204" pitchFamily="34" charset="0"/>
              </a:rPr>
              <a:t>C. To lower the Q</a:t>
            </a:r>
          </a:p>
          <a:p>
            <a:r>
              <a:rPr lang="en-US" b="0" i="0" u="none" strike="noStrike" baseline="0" dirty="0">
                <a:latin typeface="Calibri" panose="020F0502020204030204" pitchFamily="34" charset="0"/>
              </a:rPr>
              <a:t>D. To cancel capacitive reactance</a:t>
            </a:r>
          </a:p>
          <a:p>
            <a:r>
              <a:rPr lang="pt-BR" b="0" i="0" u="none" strike="noStrike" baseline="0" dirty="0">
                <a:latin typeface="Calibri" panose="020F0502020204030204" pitchFamily="34" charset="0"/>
              </a:rPr>
              <a:t>(D) E9D09 ECLM Page (9 - 12)</a:t>
            </a:r>
          </a:p>
        </p:txBody>
      </p:sp>
    </p:spTree>
    <p:extLst>
      <p:ext uri="{BB962C8B-B14F-4D97-AF65-F5344CB8AC3E}">
        <p14:creationId xmlns:p14="http://schemas.microsoft.com/office/powerpoint/2010/main" val="1047769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0175-855D-4166-98DC-CDD2AB14C082}"/>
              </a:ext>
            </a:extLst>
          </p:cNvPr>
          <p:cNvSpPr>
            <a:spLocks noGrp="1"/>
          </p:cNvSpPr>
          <p:nvPr>
            <p:ph type="title"/>
          </p:nvPr>
        </p:nvSpPr>
        <p:spPr/>
        <p:txBody>
          <a:bodyPr/>
          <a:lstStyle/>
          <a:p>
            <a:r>
              <a:rPr lang="en-US" b="0" i="0" u="none" strike="noStrike" baseline="0" dirty="0">
                <a:latin typeface="Calibri" panose="020F0502020204030204" pitchFamily="34" charset="0"/>
              </a:rPr>
              <a:t>What happens to feed point impedance at the base of a fixed length HF mobile antenna when operated below its resonant frequency?</a:t>
            </a:r>
          </a:p>
        </p:txBody>
      </p:sp>
      <p:sp>
        <p:nvSpPr>
          <p:cNvPr id="3" name="Text Placeholder 2">
            <a:extLst>
              <a:ext uri="{FF2B5EF4-FFF2-40B4-BE49-F238E27FC236}">
                <a16:creationId xmlns:a16="http://schemas.microsoft.com/office/drawing/2014/main" id="{75F1B27E-E232-4883-B107-CA01632B4642}"/>
              </a:ext>
            </a:extLst>
          </p:cNvPr>
          <p:cNvSpPr>
            <a:spLocks noGrp="1"/>
          </p:cNvSpPr>
          <p:nvPr>
            <p:ph type="body" idx="1"/>
          </p:nvPr>
        </p:nvSpPr>
        <p:spPr/>
        <p:txBody>
          <a:bodyPr/>
          <a:lstStyle/>
          <a:p>
            <a:r>
              <a:rPr lang="en-US" sz="2200" b="0" i="0" u="none" strike="noStrike" baseline="0" dirty="0">
                <a:latin typeface="Calibri" panose="020F0502020204030204" pitchFamily="34" charset="0"/>
              </a:rPr>
              <a:t>A. The radiation resistance decreases and the capacitive reactance decreases</a:t>
            </a:r>
          </a:p>
          <a:p>
            <a:r>
              <a:rPr lang="en-US" sz="2200" b="0" i="0" u="none" strike="noStrike" baseline="0" dirty="0">
                <a:latin typeface="Calibri" panose="020F0502020204030204" pitchFamily="34" charset="0"/>
              </a:rPr>
              <a:t>B. The radiation resistance decreases and the capacitive reactance increases</a:t>
            </a:r>
          </a:p>
          <a:p>
            <a:r>
              <a:rPr lang="en-US" sz="2200" b="0" i="0" u="none" strike="noStrike" baseline="0" dirty="0">
                <a:latin typeface="Calibri" panose="020F0502020204030204" pitchFamily="34" charset="0"/>
              </a:rPr>
              <a:t>C. The radiation resistance increases and the capacitive reactance decreases</a:t>
            </a:r>
          </a:p>
          <a:p>
            <a:r>
              <a:rPr lang="en-US" sz="2200" b="0" i="0" u="none" strike="noStrike" baseline="0" dirty="0">
                <a:latin typeface="Calibri" panose="020F0502020204030204" pitchFamily="34" charset="0"/>
              </a:rPr>
              <a:t>D. The radiation resistance increases and the capacitive reactance increases</a:t>
            </a:r>
          </a:p>
          <a:p>
            <a:r>
              <a:rPr lang="pt-BR" sz="2200" b="0" i="0" u="none" strike="noStrike" baseline="0" dirty="0">
                <a:latin typeface="Calibri" panose="020F0502020204030204" pitchFamily="34" charset="0"/>
              </a:rPr>
              <a:t>E9D10 ECLM Page (9 - 12)</a:t>
            </a:r>
          </a:p>
        </p:txBody>
      </p:sp>
    </p:spTree>
    <p:extLst>
      <p:ext uri="{BB962C8B-B14F-4D97-AF65-F5344CB8AC3E}">
        <p14:creationId xmlns:p14="http://schemas.microsoft.com/office/powerpoint/2010/main" val="59280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5920-762D-4D92-8C65-FF53ACCF5603}"/>
              </a:ext>
            </a:extLst>
          </p:cNvPr>
          <p:cNvSpPr>
            <a:spLocks noGrp="1"/>
          </p:cNvSpPr>
          <p:nvPr>
            <p:ph type="title"/>
          </p:nvPr>
        </p:nvSpPr>
        <p:spPr/>
        <p:txBody>
          <a:bodyPr/>
          <a:lstStyle/>
          <a:p>
            <a:r>
              <a:rPr lang="en-US" b="0" i="0" u="none" strike="noStrike" baseline="0" dirty="0">
                <a:latin typeface="Calibri" panose="020F0502020204030204" pitchFamily="34" charset="0"/>
              </a:rPr>
              <a:t>What happens to feed point impedance at the base of a fixed length HF mobile antenna when operated below its resonant frequency?</a:t>
            </a:r>
          </a:p>
        </p:txBody>
      </p:sp>
      <p:sp>
        <p:nvSpPr>
          <p:cNvPr id="3" name="Text Placeholder 2">
            <a:extLst>
              <a:ext uri="{FF2B5EF4-FFF2-40B4-BE49-F238E27FC236}">
                <a16:creationId xmlns:a16="http://schemas.microsoft.com/office/drawing/2014/main" id="{E948E80C-2679-4527-84D2-35499C239AAD}"/>
              </a:ext>
            </a:extLst>
          </p:cNvPr>
          <p:cNvSpPr>
            <a:spLocks noGrp="1"/>
          </p:cNvSpPr>
          <p:nvPr>
            <p:ph type="body" idx="1"/>
          </p:nvPr>
        </p:nvSpPr>
        <p:spPr/>
        <p:txBody>
          <a:bodyPr/>
          <a:lstStyle/>
          <a:p>
            <a:r>
              <a:rPr lang="en-US" sz="2200" b="0" i="0" u="none" strike="noStrike" baseline="0" dirty="0">
                <a:latin typeface="Calibri" panose="020F0502020204030204" pitchFamily="34" charset="0"/>
              </a:rPr>
              <a:t>A. The radiation resistance decreases and the capacitive reactance decreases</a:t>
            </a:r>
          </a:p>
          <a:p>
            <a:r>
              <a:rPr lang="en-US" sz="2200" b="0" i="0" u="none" strike="noStrike" baseline="0" dirty="0">
                <a:latin typeface="Calibri" panose="020F0502020204030204" pitchFamily="34" charset="0"/>
              </a:rPr>
              <a:t>B. The radiation resistance decreases and the capacitive reactance increases</a:t>
            </a:r>
          </a:p>
          <a:p>
            <a:r>
              <a:rPr lang="en-US" sz="2200" b="0" i="0" u="none" strike="noStrike" baseline="0" dirty="0">
                <a:latin typeface="Calibri" panose="020F0502020204030204" pitchFamily="34" charset="0"/>
              </a:rPr>
              <a:t>C. The radiation resistance increases and the capacitive reactance decreases</a:t>
            </a:r>
          </a:p>
          <a:p>
            <a:r>
              <a:rPr lang="en-US" sz="2200" b="0" i="0" u="none" strike="noStrike" baseline="0" dirty="0">
                <a:latin typeface="Calibri" panose="020F0502020204030204" pitchFamily="34" charset="0"/>
              </a:rPr>
              <a:t>D. The radiation resistance increases and the capacitive reactance increases</a:t>
            </a:r>
          </a:p>
          <a:p>
            <a:r>
              <a:rPr lang="pt-BR" sz="2200" b="0" i="0" u="none" strike="noStrike" baseline="0" dirty="0">
                <a:latin typeface="Calibri" panose="020F0502020204030204" pitchFamily="34" charset="0"/>
              </a:rPr>
              <a:t>(B) E9D10 ECLM Page (9 - 12)</a:t>
            </a:r>
          </a:p>
        </p:txBody>
      </p:sp>
    </p:spTree>
    <p:extLst>
      <p:ext uri="{BB962C8B-B14F-4D97-AF65-F5344CB8AC3E}">
        <p14:creationId xmlns:p14="http://schemas.microsoft.com/office/powerpoint/2010/main" val="290236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3A2-1C3F-4A86-96C3-715A846C4917}"/>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conductors would be best for minimizing losses in a station's RF ground system?</a:t>
            </a:r>
          </a:p>
        </p:txBody>
      </p:sp>
      <p:sp>
        <p:nvSpPr>
          <p:cNvPr id="3" name="Text Placeholder 2">
            <a:extLst>
              <a:ext uri="{FF2B5EF4-FFF2-40B4-BE49-F238E27FC236}">
                <a16:creationId xmlns:a16="http://schemas.microsoft.com/office/drawing/2014/main" id="{C5CB35FA-91F0-4618-8E6B-5C85BC428521}"/>
              </a:ext>
            </a:extLst>
          </p:cNvPr>
          <p:cNvSpPr>
            <a:spLocks noGrp="1"/>
          </p:cNvSpPr>
          <p:nvPr>
            <p:ph type="body" idx="1"/>
          </p:nvPr>
        </p:nvSpPr>
        <p:spPr/>
        <p:txBody>
          <a:bodyPr/>
          <a:lstStyle/>
          <a:p>
            <a:r>
              <a:rPr lang="en-US" b="0" i="0" u="none" strike="noStrike" baseline="0" dirty="0">
                <a:latin typeface="Calibri" panose="020F0502020204030204" pitchFamily="34" charset="0"/>
              </a:rPr>
              <a:t>A. Resistive wire, such as spark plug wire</a:t>
            </a:r>
          </a:p>
          <a:p>
            <a:r>
              <a:rPr lang="en-US" b="0" i="0" u="none" strike="noStrike" baseline="0" dirty="0">
                <a:latin typeface="Calibri" panose="020F0502020204030204" pitchFamily="34" charset="0"/>
              </a:rPr>
              <a:t>B. Wide flat copper strap </a:t>
            </a:r>
          </a:p>
          <a:p>
            <a:r>
              <a:rPr lang="en-US" b="0" i="0" u="none" strike="noStrike" baseline="0" dirty="0">
                <a:latin typeface="Calibri" panose="020F0502020204030204" pitchFamily="34" charset="0"/>
              </a:rPr>
              <a:t>C. Stranded wire</a:t>
            </a:r>
          </a:p>
          <a:p>
            <a:r>
              <a:rPr lang="en-US" b="0" i="0" u="none" strike="noStrike" baseline="0" dirty="0">
                <a:latin typeface="Calibri" panose="020F0502020204030204" pitchFamily="34" charset="0"/>
              </a:rPr>
              <a:t>D. Solid wire</a:t>
            </a:r>
          </a:p>
          <a:p>
            <a:r>
              <a:rPr lang="pt-BR" b="0" i="0" u="none" strike="noStrike" baseline="0" dirty="0">
                <a:latin typeface="Calibri" panose="020F0502020204030204" pitchFamily="34" charset="0"/>
              </a:rPr>
              <a:t>E9D11 ECLM Page (9 - 9)</a:t>
            </a:r>
          </a:p>
        </p:txBody>
      </p:sp>
    </p:spTree>
    <p:extLst>
      <p:ext uri="{BB962C8B-B14F-4D97-AF65-F5344CB8AC3E}">
        <p14:creationId xmlns:p14="http://schemas.microsoft.com/office/powerpoint/2010/main" val="372534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B213-45FF-42F8-92ED-82E915C888CE}"/>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conductors would be best for minimizing losses in a station's RF ground system?</a:t>
            </a:r>
          </a:p>
        </p:txBody>
      </p:sp>
      <p:sp>
        <p:nvSpPr>
          <p:cNvPr id="3" name="Text Placeholder 2">
            <a:extLst>
              <a:ext uri="{FF2B5EF4-FFF2-40B4-BE49-F238E27FC236}">
                <a16:creationId xmlns:a16="http://schemas.microsoft.com/office/drawing/2014/main" id="{14264F4F-A70E-4FA3-ADE2-3365930BE9D1}"/>
              </a:ext>
            </a:extLst>
          </p:cNvPr>
          <p:cNvSpPr>
            <a:spLocks noGrp="1"/>
          </p:cNvSpPr>
          <p:nvPr>
            <p:ph type="body" idx="1"/>
          </p:nvPr>
        </p:nvSpPr>
        <p:spPr/>
        <p:txBody>
          <a:bodyPr/>
          <a:lstStyle/>
          <a:p>
            <a:r>
              <a:rPr lang="en-US" b="0" i="0" u="none" strike="noStrike" baseline="0" dirty="0">
                <a:latin typeface="Calibri" panose="020F0502020204030204" pitchFamily="34" charset="0"/>
              </a:rPr>
              <a:t>A. Resistive wire, such as spark plug wire</a:t>
            </a:r>
          </a:p>
          <a:p>
            <a:r>
              <a:rPr lang="en-US" b="0" i="0" u="none" strike="noStrike" baseline="0" dirty="0">
                <a:latin typeface="Calibri" panose="020F0502020204030204" pitchFamily="34" charset="0"/>
              </a:rPr>
              <a:t>B. Wide flat copper strap </a:t>
            </a:r>
          </a:p>
          <a:p>
            <a:r>
              <a:rPr lang="en-US" b="0" i="0" u="none" strike="noStrike" baseline="0" dirty="0">
                <a:latin typeface="Calibri" panose="020F0502020204030204" pitchFamily="34" charset="0"/>
              </a:rPr>
              <a:t>C. Stranded wire</a:t>
            </a:r>
          </a:p>
          <a:p>
            <a:r>
              <a:rPr lang="en-US" b="0" i="0" u="none" strike="noStrike" baseline="0" dirty="0">
                <a:latin typeface="Calibri" panose="020F0502020204030204" pitchFamily="34" charset="0"/>
              </a:rPr>
              <a:t>D. Solid wire</a:t>
            </a:r>
          </a:p>
          <a:p>
            <a:r>
              <a:rPr lang="pt-BR" b="0" i="0" u="none" strike="noStrike" baseline="0" dirty="0">
                <a:latin typeface="Calibri" panose="020F0502020204030204" pitchFamily="34" charset="0"/>
              </a:rPr>
              <a:t>(B) E9D11 ECLM Page (9 - 9)</a:t>
            </a:r>
          </a:p>
        </p:txBody>
      </p:sp>
    </p:spTree>
    <p:extLst>
      <p:ext uri="{BB962C8B-B14F-4D97-AF65-F5344CB8AC3E}">
        <p14:creationId xmlns:p14="http://schemas.microsoft.com/office/powerpoint/2010/main" val="997602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35A1-F033-44E9-BF49-4EDF96B4FCD8}"/>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would provide the best RF ground for your station?</a:t>
            </a:r>
          </a:p>
        </p:txBody>
      </p:sp>
      <p:sp>
        <p:nvSpPr>
          <p:cNvPr id="3" name="Text Placeholder 2">
            <a:extLst>
              <a:ext uri="{FF2B5EF4-FFF2-40B4-BE49-F238E27FC236}">
                <a16:creationId xmlns:a16="http://schemas.microsoft.com/office/drawing/2014/main" id="{DE96CEE1-F59C-4E5E-91D4-1B365836FE9C}"/>
              </a:ext>
            </a:extLst>
          </p:cNvPr>
          <p:cNvSpPr>
            <a:spLocks noGrp="1"/>
          </p:cNvSpPr>
          <p:nvPr>
            <p:ph type="body" idx="1"/>
          </p:nvPr>
        </p:nvSpPr>
        <p:spPr/>
        <p:txBody>
          <a:bodyPr/>
          <a:lstStyle/>
          <a:p>
            <a:r>
              <a:rPr lang="en-US" b="0" i="0" u="none" strike="noStrike" baseline="0" dirty="0">
                <a:latin typeface="Calibri" panose="020F0502020204030204" pitchFamily="34" charset="0"/>
              </a:rPr>
              <a:t>A. A 50-ohm resistor connected to ground</a:t>
            </a:r>
          </a:p>
          <a:p>
            <a:r>
              <a:rPr lang="en-US" b="0" i="0" u="none" strike="noStrike" baseline="0" dirty="0">
                <a:latin typeface="Calibri" panose="020F0502020204030204" pitchFamily="34" charset="0"/>
              </a:rPr>
              <a:t>B. An electrically short connection to a metal water pipe</a:t>
            </a:r>
          </a:p>
          <a:p>
            <a:r>
              <a:rPr lang="en-US" b="0" i="0" u="none" strike="noStrike" baseline="0" dirty="0">
                <a:latin typeface="Calibri" panose="020F0502020204030204" pitchFamily="34" charset="0"/>
              </a:rPr>
              <a:t>C. An electrically short connection to 3 or 4 interconnected ground rods driven into the Earth</a:t>
            </a:r>
          </a:p>
          <a:p>
            <a:r>
              <a:rPr lang="en-US" b="0" i="0" u="none" strike="noStrike" baseline="0" dirty="0">
                <a:latin typeface="Calibri" panose="020F0502020204030204" pitchFamily="34" charset="0"/>
              </a:rPr>
              <a:t>D. An electrically short connection to 3 or 4 interconnected ground rods via a series RF choke</a:t>
            </a:r>
          </a:p>
          <a:p>
            <a:r>
              <a:rPr lang="pt-BR" b="0" i="0" u="none" strike="noStrike" baseline="0" dirty="0">
                <a:latin typeface="Calibri" panose="020F0502020204030204" pitchFamily="34" charset="0"/>
              </a:rPr>
              <a:t>E9D12 ECLM Page (9 - 9)</a:t>
            </a:r>
          </a:p>
        </p:txBody>
      </p:sp>
    </p:spTree>
    <p:extLst>
      <p:ext uri="{BB962C8B-B14F-4D97-AF65-F5344CB8AC3E}">
        <p14:creationId xmlns:p14="http://schemas.microsoft.com/office/powerpoint/2010/main" val="105542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CCB0-A53D-440E-9FBB-6E3413F5559F}"/>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would provide the best RF ground for your station?</a:t>
            </a:r>
          </a:p>
        </p:txBody>
      </p:sp>
      <p:sp>
        <p:nvSpPr>
          <p:cNvPr id="3" name="Text Placeholder 2">
            <a:extLst>
              <a:ext uri="{FF2B5EF4-FFF2-40B4-BE49-F238E27FC236}">
                <a16:creationId xmlns:a16="http://schemas.microsoft.com/office/drawing/2014/main" id="{29F940D7-FF94-4E11-A662-4542C72D14B8}"/>
              </a:ext>
            </a:extLst>
          </p:cNvPr>
          <p:cNvSpPr>
            <a:spLocks noGrp="1"/>
          </p:cNvSpPr>
          <p:nvPr>
            <p:ph type="body" idx="1"/>
          </p:nvPr>
        </p:nvSpPr>
        <p:spPr/>
        <p:txBody>
          <a:bodyPr/>
          <a:lstStyle/>
          <a:p>
            <a:r>
              <a:rPr lang="en-US" b="0" i="0" u="none" strike="noStrike" baseline="0" dirty="0">
                <a:latin typeface="Calibri" panose="020F0502020204030204" pitchFamily="34" charset="0"/>
              </a:rPr>
              <a:t>A. A 50-ohm resistor connected to ground</a:t>
            </a:r>
          </a:p>
          <a:p>
            <a:r>
              <a:rPr lang="en-US" b="0" i="0" u="none" strike="noStrike" baseline="0" dirty="0">
                <a:latin typeface="Calibri" panose="020F0502020204030204" pitchFamily="34" charset="0"/>
              </a:rPr>
              <a:t>B. An electrically short connection to a metal water pipe</a:t>
            </a:r>
          </a:p>
          <a:p>
            <a:r>
              <a:rPr lang="en-US" b="0" i="0" u="none" strike="noStrike" baseline="0" dirty="0">
                <a:latin typeface="Calibri" panose="020F0502020204030204" pitchFamily="34" charset="0"/>
              </a:rPr>
              <a:t>C. An electrically short connection to 3 or 4 interconnected ground rods driven into the Earth</a:t>
            </a:r>
          </a:p>
          <a:p>
            <a:r>
              <a:rPr lang="en-US" b="0" i="0" u="none" strike="noStrike" baseline="0" dirty="0">
                <a:latin typeface="Calibri" panose="020F0502020204030204" pitchFamily="34" charset="0"/>
              </a:rPr>
              <a:t>D. An electrically short connection to 3 or 4 interconnected ground rods via a series RF choke</a:t>
            </a:r>
          </a:p>
          <a:p>
            <a:r>
              <a:rPr lang="pt-BR" b="0" i="0" u="none" strike="noStrike" baseline="0" dirty="0">
                <a:latin typeface="Calibri" panose="020F0502020204030204" pitchFamily="34" charset="0"/>
              </a:rPr>
              <a:t>(C) E9D12 ECLM Page (9 - 9)</a:t>
            </a:r>
          </a:p>
        </p:txBody>
      </p:sp>
    </p:spTree>
    <p:extLst>
      <p:ext uri="{BB962C8B-B14F-4D97-AF65-F5344CB8AC3E}">
        <p14:creationId xmlns:p14="http://schemas.microsoft.com/office/powerpoint/2010/main" val="41423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F065-2A0F-4265-8E6C-C3A35AA9B085}"/>
              </a:ext>
            </a:extLst>
          </p:cNvPr>
          <p:cNvSpPr>
            <a:spLocks noGrp="1"/>
          </p:cNvSpPr>
          <p:nvPr>
            <p:ph type="title"/>
          </p:nvPr>
        </p:nvSpPr>
        <p:spPr/>
        <p:txBody>
          <a:bodyPr/>
          <a:lstStyle/>
          <a:p>
            <a:r>
              <a:rPr lang="en-US" b="0" i="0" u="none" strike="noStrike" baseline="0" dirty="0">
                <a:latin typeface="Calibri" panose="020F0502020204030204" pitchFamily="34" charset="0"/>
              </a:rPr>
              <a:t>What system matches a higher impedance transmission line to a lower impedance antenna by connecting the line to the driven element in two places spaced a fraction of a wavelength each side of element center?</a:t>
            </a:r>
          </a:p>
        </p:txBody>
      </p:sp>
      <p:sp>
        <p:nvSpPr>
          <p:cNvPr id="3" name="Text Placeholder 2">
            <a:extLst>
              <a:ext uri="{FF2B5EF4-FFF2-40B4-BE49-F238E27FC236}">
                <a16:creationId xmlns:a16="http://schemas.microsoft.com/office/drawing/2014/main" id="{A824A2BD-EE3D-4743-AF80-E9ECF757D8E0}"/>
              </a:ext>
            </a:extLst>
          </p:cNvPr>
          <p:cNvSpPr>
            <a:spLocks noGrp="1"/>
          </p:cNvSpPr>
          <p:nvPr>
            <p:ph type="body" idx="1"/>
          </p:nvPr>
        </p:nvSpPr>
        <p:spPr>
          <a:xfrm>
            <a:off x="457200" y="3931921"/>
            <a:ext cx="8229600" cy="2286000"/>
          </a:xfrm>
        </p:spPr>
        <p:txBody>
          <a:bodyPr/>
          <a:lstStyle/>
          <a:p>
            <a:r>
              <a:rPr lang="en-US" b="0" i="0" u="none" strike="noStrike" baseline="0" dirty="0">
                <a:latin typeface="Calibri" panose="020F0502020204030204" pitchFamily="34" charset="0"/>
              </a:rPr>
              <a:t>A. The gamma matching system</a:t>
            </a:r>
          </a:p>
          <a:p>
            <a:r>
              <a:rPr lang="en-US" b="0" i="0" u="none" strike="noStrike" baseline="0" dirty="0">
                <a:latin typeface="Calibri" panose="020F0502020204030204" pitchFamily="34" charset="0"/>
              </a:rPr>
              <a:t>B. The delta matching system</a:t>
            </a:r>
          </a:p>
          <a:p>
            <a:r>
              <a:rPr lang="en-US" b="0" i="0" u="none" strike="noStrike" baseline="0" dirty="0">
                <a:latin typeface="Calibri" panose="020F0502020204030204" pitchFamily="34" charset="0"/>
              </a:rPr>
              <a:t>C. The omega matching system</a:t>
            </a:r>
          </a:p>
          <a:p>
            <a:r>
              <a:rPr lang="en-US" b="0" i="0" u="none" strike="noStrike" baseline="0" dirty="0">
                <a:latin typeface="Calibri" panose="020F0502020204030204" pitchFamily="34" charset="0"/>
              </a:rPr>
              <a:t>D. The stub matching system</a:t>
            </a:r>
          </a:p>
          <a:p>
            <a:r>
              <a:rPr lang="pt-BR" b="0" i="0" u="none" strike="noStrike" baseline="0" dirty="0">
                <a:latin typeface="Calibri" panose="020F0502020204030204" pitchFamily="34" charset="0"/>
              </a:rPr>
              <a:t>E9E01 ECLM Page (9 - 25)</a:t>
            </a:r>
          </a:p>
        </p:txBody>
      </p:sp>
    </p:spTree>
    <p:extLst>
      <p:ext uri="{BB962C8B-B14F-4D97-AF65-F5344CB8AC3E}">
        <p14:creationId xmlns:p14="http://schemas.microsoft.com/office/powerpoint/2010/main" val="3039529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F065-2A0F-4265-8E6C-C3A35AA9B085}"/>
              </a:ext>
            </a:extLst>
          </p:cNvPr>
          <p:cNvSpPr>
            <a:spLocks noGrp="1"/>
          </p:cNvSpPr>
          <p:nvPr>
            <p:ph type="title"/>
          </p:nvPr>
        </p:nvSpPr>
        <p:spPr/>
        <p:txBody>
          <a:bodyPr/>
          <a:lstStyle/>
          <a:p>
            <a:r>
              <a:rPr lang="en-US" b="0" i="0" u="none" strike="noStrike" baseline="0" dirty="0">
                <a:latin typeface="Calibri" panose="020F0502020204030204" pitchFamily="34" charset="0"/>
              </a:rPr>
              <a:t>What system matches a higher impedance transmission line to a lower impedance antenna by connecting the line to the driven element in two places spaced a fraction of a wavelength each side of element center?</a:t>
            </a:r>
          </a:p>
        </p:txBody>
      </p:sp>
      <p:sp>
        <p:nvSpPr>
          <p:cNvPr id="3" name="Text Placeholder 2">
            <a:extLst>
              <a:ext uri="{FF2B5EF4-FFF2-40B4-BE49-F238E27FC236}">
                <a16:creationId xmlns:a16="http://schemas.microsoft.com/office/drawing/2014/main" id="{A824A2BD-EE3D-4743-AF80-E9ECF757D8E0}"/>
              </a:ext>
            </a:extLst>
          </p:cNvPr>
          <p:cNvSpPr>
            <a:spLocks noGrp="1"/>
          </p:cNvSpPr>
          <p:nvPr>
            <p:ph type="body" idx="1"/>
          </p:nvPr>
        </p:nvSpPr>
        <p:spPr>
          <a:xfrm>
            <a:off x="457200" y="3931921"/>
            <a:ext cx="8229600" cy="2286000"/>
          </a:xfrm>
        </p:spPr>
        <p:txBody>
          <a:bodyPr/>
          <a:lstStyle/>
          <a:p>
            <a:r>
              <a:rPr lang="en-US" b="0" i="0" u="none" strike="noStrike" baseline="0" dirty="0">
                <a:latin typeface="Calibri" panose="020F0502020204030204" pitchFamily="34" charset="0"/>
              </a:rPr>
              <a:t>A. The gamma matching system</a:t>
            </a:r>
          </a:p>
          <a:p>
            <a:r>
              <a:rPr lang="en-US" b="0" i="0" u="none" strike="noStrike" baseline="0" dirty="0">
                <a:latin typeface="Calibri" panose="020F0502020204030204" pitchFamily="34" charset="0"/>
              </a:rPr>
              <a:t>B. The delta matching system</a:t>
            </a:r>
          </a:p>
          <a:p>
            <a:r>
              <a:rPr lang="en-US" b="0" i="0" u="none" strike="noStrike" baseline="0" dirty="0">
                <a:latin typeface="Calibri" panose="020F0502020204030204" pitchFamily="34" charset="0"/>
              </a:rPr>
              <a:t>C. The omega matching system</a:t>
            </a:r>
          </a:p>
          <a:p>
            <a:r>
              <a:rPr lang="en-US" b="0" i="0" u="none" strike="noStrike" baseline="0" dirty="0">
                <a:latin typeface="Calibri" panose="020F0502020204030204" pitchFamily="34" charset="0"/>
              </a:rPr>
              <a:t>D. The stub matching system</a:t>
            </a:r>
          </a:p>
          <a:p>
            <a:r>
              <a:rPr lang="pt-BR" b="0" i="0" u="none" strike="noStrike" baseline="0" dirty="0">
                <a:latin typeface="Calibri" panose="020F0502020204030204" pitchFamily="34" charset="0"/>
              </a:rPr>
              <a:t>(B) E9E01 ECLM Page (9 - 25)</a:t>
            </a:r>
          </a:p>
        </p:txBody>
      </p:sp>
    </p:spTree>
    <p:extLst>
      <p:ext uri="{BB962C8B-B14F-4D97-AF65-F5344CB8AC3E}">
        <p14:creationId xmlns:p14="http://schemas.microsoft.com/office/powerpoint/2010/main" val="2908367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4E9D-DC39-4886-BA90-3D7B256DC591}"/>
              </a:ext>
            </a:extLst>
          </p:cNvPr>
          <p:cNvSpPr>
            <a:spLocks noGrp="1"/>
          </p:cNvSpPr>
          <p:nvPr>
            <p:ph type="title"/>
          </p:nvPr>
        </p:nvSpPr>
        <p:spPr/>
        <p:txBody>
          <a:bodyPr/>
          <a:lstStyle/>
          <a:p>
            <a:r>
              <a:rPr lang="en-US" b="0" i="0" u="none" strike="noStrike" baseline="0" dirty="0">
                <a:latin typeface="Calibri" panose="020F0502020204030204" pitchFamily="34" charset="0"/>
              </a:rPr>
              <a:t>What is the name of an antenna matching system that matches an unbalanced feed line to an antenna by feeding the driven element both at the center of the element and at a fraction of a wavelength to one side of center?</a:t>
            </a:r>
          </a:p>
        </p:txBody>
      </p:sp>
      <p:sp>
        <p:nvSpPr>
          <p:cNvPr id="3" name="Text Placeholder 2">
            <a:extLst>
              <a:ext uri="{FF2B5EF4-FFF2-40B4-BE49-F238E27FC236}">
                <a16:creationId xmlns:a16="http://schemas.microsoft.com/office/drawing/2014/main" id="{D7DBAB06-5EDD-45AB-A94C-8EBA16AB8A2F}"/>
              </a:ext>
            </a:extLst>
          </p:cNvPr>
          <p:cNvSpPr>
            <a:spLocks noGrp="1"/>
          </p:cNvSpPr>
          <p:nvPr>
            <p:ph type="body" idx="1"/>
          </p:nvPr>
        </p:nvSpPr>
        <p:spPr>
          <a:xfrm>
            <a:off x="450273" y="3931921"/>
            <a:ext cx="8229600" cy="2286000"/>
          </a:xfrm>
        </p:spPr>
        <p:txBody>
          <a:bodyPr/>
          <a:lstStyle/>
          <a:p>
            <a:r>
              <a:rPr lang="en-US" b="0" i="0" u="none" strike="noStrike" baseline="0" dirty="0">
                <a:latin typeface="Calibri" panose="020F0502020204030204" pitchFamily="34" charset="0"/>
              </a:rPr>
              <a:t>A. The gamma match</a:t>
            </a:r>
          </a:p>
          <a:p>
            <a:r>
              <a:rPr lang="en-US" b="0" i="0" u="none" strike="noStrike" baseline="0" dirty="0">
                <a:latin typeface="Calibri" panose="020F0502020204030204" pitchFamily="34" charset="0"/>
              </a:rPr>
              <a:t>B. The delta match</a:t>
            </a:r>
          </a:p>
          <a:p>
            <a:r>
              <a:rPr lang="en-US" b="0" i="0" u="none" strike="noStrike" baseline="0" dirty="0">
                <a:latin typeface="Calibri" panose="020F0502020204030204" pitchFamily="34" charset="0"/>
              </a:rPr>
              <a:t>C. The epsilon match</a:t>
            </a:r>
          </a:p>
          <a:p>
            <a:r>
              <a:rPr lang="en-US" b="0" i="0" u="none" strike="noStrike" baseline="0" dirty="0">
                <a:latin typeface="Calibri" panose="020F0502020204030204" pitchFamily="34" charset="0"/>
              </a:rPr>
              <a:t>D. The stub match</a:t>
            </a:r>
          </a:p>
          <a:p>
            <a:r>
              <a:rPr lang="pt-BR" b="0" i="0" u="none" strike="noStrike" baseline="0" dirty="0">
                <a:latin typeface="Calibri" panose="020F0502020204030204" pitchFamily="34" charset="0"/>
              </a:rPr>
              <a:t>E9E02 ECLM Page (9 - 25)</a:t>
            </a:r>
          </a:p>
        </p:txBody>
      </p:sp>
    </p:spTree>
    <p:extLst>
      <p:ext uri="{BB962C8B-B14F-4D97-AF65-F5344CB8AC3E}">
        <p14:creationId xmlns:p14="http://schemas.microsoft.com/office/powerpoint/2010/main" val="233985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E09C-AC85-45E0-BCE1-D77426B35A64}"/>
              </a:ext>
            </a:extLst>
          </p:cNvPr>
          <p:cNvSpPr>
            <a:spLocks noGrp="1"/>
          </p:cNvSpPr>
          <p:nvPr>
            <p:ph type="title"/>
          </p:nvPr>
        </p:nvSpPr>
        <p:spPr/>
        <p:txBody>
          <a:bodyPr/>
          <a:lstStyle/>
          <a:p>
            <a:r>
              <a:rPr lang="en-US" b="0" i="0" u="none" strike="noStrike" baseline="0" dirty="0">
                <a:latin typeface="Calibri" panose="020F0502020204030204" pitchFamily="34" charset="0"/>
              </a:rPr>
              <a:t>How much does the gain of an ideal parabolic dish antenna change when the operating frequency is doubled?</a:t>
            </a:r>
          </a:p>
        </p:txBody>
      </p:sp>
      <p:sp>
        <p:nvSpPr>
          <p:cNvPr id="3" name="Text Placeholder 2">
            <a:extLst>
              <a:ext uri="{FF2B5EF4-FFF2-40B4-BE49-F238E27FC236}">
                <a16:creationId xmlns:a16="http://schemas.microsoft.com/office/drawing/2014/main" id="{87D5C274-F17C-44A6-A9A8-2E4BFBBA482B}"/>
              </a:ext>
            </a:extLst>
          </p:cNvPr>
          <p:cNvSpPr>
            <a:spLocks noGrp="1"/>
          </p:cNvSpPr>
          <p:nvPr>
            <p:ph type="body" idx="1"/>
          </p:nvPr>
        </p:nvSpPr>
        <p:spPr/>
        <p:txBody>
          <a:bodyPr/>
          <a:lstStyle/>
          <a:p>
            <a:r>
              <a:rPr lang="en-US" b="0" i="0" u="none" strike="noStrike" baseline="0" dirty="0">
                <a:latin typeface="Calibri" panose="020F0502020204030204" pitchFamily="34" charset="0"/>
              </a:rPr>
              <a:t>A. 2 dB</a:t>
            </a:r>
          </a:p>
          <a:p>
            <a:r>
              <a:rPr lang="en-US" b="0" i="0" u="none" strike="noStrike" baseline="0" dirty="0">
                <a:latin typeface="Calibri" panose="020F0502020204030204" pitchFamily="34" charset="0"/>
              </a:rPr>
              <a:t>B. 3 dB</a:t>
            </a:r>
          </a:p>
          <a:p>
            <a:r>
              <a:rPr lang="en-US" b="0" i="0" u="none" strike="noStrike" baseline="0" dirty="0">
                <a:latin typeface="Calibri" panose="020F0502020204030204" pitchFamily="34" charset="0"/>
              </a:rPr>
              <a:t>C. 4 dB</a:t>
            </a:r>
          </a:p>
          <a:p>
            <a:r>
              <a:rPr lang="en-US" b="0" i="0" u="none" strike="noStrike" baseline="0" dirty="0">
                <a:latin typeface="Calibri" panose="020F0502020204030204" pitchFamily="34" charset="0"/>
              </a:rPr>
              <a:t>D. 6 dB</a:t>
            </a:r>
          </a:p>
          <a:p>
            <a:r>
              <a:rPr lang="pt-BR" b="0" i="0" u="none" strike="noStrike" baseline="0" dirty="0">
                <a:latin typeface="Calibri" panose="020F0502020204030204" pitchFamily="34" charset="0"/>
              </a:rPr>
              <a:t>E9D01 ECLM Page (9 - 19)</a:t>
            </a:r>
          </a:p>
        </p:txBody>
      </p:sp>
    </p:spTree>
    <p:extLst>
      <p:ext uri="{BB962C8B-B14F-4D97-AF65-F5344CB8AC3E}">
        <p14:creationId xmlns:p14="http://schemas.microsoft.com/office/powerpoint/2010/main" val="3238261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4E9D-DC39-4886-BA90-3D7B256DC591}"/>
              </a:ext>
            </a:extLst>
          </p:cNvPr>
          <p:cNvSpPr>
            <a:spLocks noGrp="1"/>
          </p:cNvSpPr>
          <p:nvPr>
            <p:ph type="title"/>
          </p:nvPr>
        </p:nvSpPr>
        <p:spPr/>
        <p:txBody>
          <a:bodyPr/>
          <a:lstStyle/>
          <a:p>
            <a:r>
              <a:rPr lang="en-US" b="0" i="0" u="none" strike="noStrike" baseline="0" dirty="0">
                <a:latin typeface="Calibri" panose="020F0502020204030204" pitchFamily="34" charset="0"/>
              </a:rPr>
              <a:t>What is the name of an antenna matching system that matches an unbalanced feed line to an antenna by feeding the driven element both at the center of the element and at a fraction of a wavelength to one side of center?</a:t>
            </a:r>
          </a:p>
        </p:txBody>
      </p:sp>
      <p:sp>
        <p:nvSpPr>
          <p:cNvPr id="3" name="Text Placeholder 2">
            <a:extLst>
              <a:ext uri="{FF2B5EF4-FFF2-40B4-BE49-F238E27FC236}">
                <a16:creationId xmlns:a16="http://schemas.microsoft.com/office/drawing/2014/main" id="{D7DBAB06-5EDD-45AB-A94C-8EBA16AB8A2F}"/>
              </a:ext>
            </a:extLst>
          </p:cNvPr>
          <p:cNvSpPr>
            <a:spLocks noGrp="1"/>
          </p:cNvSpPr>
          <p:nvPr>
            <p:ph type="body" idx="1"/>
          </p:nvPr>
        </p:nvSpPr>
        <p:spPr>
          <a:xfrm>
            <a:off x="450273" y="3931921"/>
            <a:ext cx="8229600" cy="2286000"/>
          </a:xfrm>
        </p:spPr>
        <p:txBody>
          <a:bodyPr/>
          <a:lstStyle/>
          <a:p>
            <a:r>
              <a:rPr lang="en-US" b="0" i="0" u="none" strike="noStrike" baseline="0" dirty="0">
                <a:latin typeface="Calibri" panose="020F0502020204030204" pitchFamily="34" charset="0"/>
              </a:rPr>
              <a:t>A. The gamma match</a:t>
            </a:r>
          </a:p>
          <a:p>
            <a:r>
              <a:rPr lang="en-US" b="0" i="0" u="none" strike="noStrike" baseline="0" dirty="0">
                <a:latin typeface="Calibri" panose="020F0502020204030204" pitchFamily="34" charset="0"/>
              </a:rPr>
              <a:t>B. The delta match</a:t>
            </a:r>
          </a:p>
          <a:p>
            <a:r>
              <a:rPr lang="en-US" b="0" i="0" u="none" strike="noStrike" baseline="0" dirty="0">
                <a:latin typeface="Calibri" panose="020F0502020204030204" pitchFamily="34" charset="0"/>
              </a:rPr>
              <a:t>C. The epsilon match</a:t>
            </a:r>
          </a:p>
          <a:p>
            <a:r>
              <a:rPr lang="en-US" b="0" i="0" u="none" strike="noStrike" baseline="0" dirty="0">
                <a:latin typeface="Calibri" panose="020F0502020204030204" pitchFamily="34" charset="0"/>
              </a:rPr>
              <a:t>D. The stub match</a:t>
            </a:r>
          </a:p>
          <a:p>
            <a:r>
              <a:rPr lang="pt-BR" b="0" i="0" u="none" strike="noStrike" baseline="0" dirty="0">
                <a:latin typeface="Calibri" panose="020F0502020204030204" pitchFamily="34" charset="0"/>
              </a:rPr>
              <a:t>(A) E9E02 ECLM Page (9 - 25)</a:t>
            </a:r>
          </a:p>
        </p:txBody>
      </p:sp>
    </p:spTree>
    <p:extLst>
      <p:ext uri="{BB962C8B-B14F-4D97-AF65-F5344CB8AC3E}">
        <p14:creationId xmlns:p14="http://schemas.microsoft.com/office/powerpoint/2010/main" val="3660157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0095-5AD4-4725-B31C-69F18A877621}"/>
              </a:ext>
            </a:extLst>
          </p:cNvPr>
          <p:cNvSpPr>
            <a:spLocks noGrp="1"/>
          </p:cNvSpPr>
          <p:nvPr>
            <p:ph type="title"/>
          </p:nvPr>
        </p:nvSpPr>
        <p:spPr/>
        <p:txBody>
          <a:bodyPr/>
          <a:lstStyle/>
          <a:p>
            <a:r>
              <a:rPr lang="en-US" b="0" i="0" u="none" strike="noStrike" baseline="0" dirty="0">
                <a:latin typeface="Calibri" panose="020F0502020204030204" pitchFamily="34" charset="0"/>
              </a:rPr>
              <a:t>What is the name of the matching system that uses a section of transmission line connected in parallel with the feed line at or near the feed point?</a:t>
            </a:r>
          </a:p>
        </p:txBody>
      </p:sp>
      <p:sp>
        <p:nvSpPr>
          <p:cNvPr id="3" name="Text Placeholder 2">
            <a:extLst>
              <a:ext uri="{FF2B5EF4-FFF2-40B4-BE49-F238E27FC236}">
                <a16:creationId xmlns:a16="http://schemas.microsoft.com/office/drawing/2014/main" id="{3C1616C3-ED6B-4475-AE14-A81079AE9275}"/>
              </a:ext>
            </a:extLst>
          </p:cNvPr>
          <p:cNvSpPr>
            <a:spLocks noGrp="1"/>
          </p:cNvSpPr>
          <p:nvPr>
            <p:ph type="body" idx="1"/>
          </p:nvPr>
        </p:nvSpPr>
        <p:spPr>
          <a:xfrm>
            <a:off x="438727" y="3657600"/>
            <a:ext cx="8229600" cy="2286000"/>
          </a:xfrm>
        </p:spPr>
        <p:txBody>
          <a:bodyPr/>
          <a:lstStyle/>
          <a:p>
            <a:r>
              <a:rPr lang="en-US" b="0" i="0" u="none" strike="noStrike" baseline="0" dirty="0">
                <a:latin typeface="Calibri" panose="020F0502020204030204" pitchFamily="34" charset="0"/>
              </a:rPr>
              <a:t>A. The gamma match</a:t>
            </a:r>
          </a:p>
          <a:p>
            <a:r>
              <a:rPr lang="en-US" b="0" i="0" u="none" strike="noStrike" baseline="0" dirty="0">
                <a:latin typeface="Calibri" panose="020F0502020204030204" pitchFamily="34" charset="0"/>
              </a:rPr>
              <a:t>B. The delta match</a:t>
            </a:r>
          </a:p>
          <a:p>
            <a:r>
              <a:rPr lang="en-US" b="0" i="0" u="none" strike="noStrike" baseline="0" dirty="0">
                <a:latin typeface="Calibri" panose="020F0502020204030204" pitchFamily="34" charset="0"/>
              </a:rPr>
              <a:t>C. The omega match</a:t>
            </a:r>
          </a:p>
          <a:p>
            <a:r>
              <a:rPr lang="en-US" b="0" i="0" u="none" strike="noStrike" baseline="0" dirty="0">
                <a:latin typeface="Calibri" panose="020F0502020204030204" pitchFamily="34" charset="0"/>
              </a:rPr>
              <a:t>D. The stub match</a:t>
            </a:r>
          </a:p>
          <a:p>
            <a:r>
              <a:rPr lang="pt-BR" b="0" i="0" u="none" strike="noStrike" baseline="0" dirty="0">
                <a:latin typeface="Calibri" panose="020F0502020204030204" pitchFamily="34" charset="0"/>
              </a:rPr>
              <a:t>E9E03 ECLM Page (9 - 26)</a:t>
            </a:r>
          </a:p>
        </p:txBody>
      </p:sp>
    </p:spTree>
    <p:extLst>
      <p:ext uri="{BB962C8B-B14F-4D97-AF65-F5344CB8AC3E}">
        <p14:creationId xmlns:p14="http://schemas.microsoft.com/office/powerpoint/2010/main" val="26357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0095-5AD4-4725-B31C-69F18A877621}"/>
              </a:ext>
            </a:extLst>
          </p:cNvPr>
          <p:cNvSpPr>
            <a:spLocks noGrp="1"/>
          </p:cNvSpPr>
          <p:nvPr>
            <p:ph type="title"/>
          </p:nvPr>
        </p:nvSpPr>
        <p:spPr/>
        <p:txBody>
          <a:bodyPr/>
          <a:lstStyle/>
          <a:p>
            <a:r>
              <a:rPr lang="en-US" b="0" i="0" u="none" strike="noStrike" baseline="0" dirty="0">
                <a:latin typeface="Calibri" panose="020F0502020204030204" pitchFamily="34" charset="0"/>
              </a:rPr>
              <a:t>What is the name of the matching system that uses a section of transmission line connected in parallel with the feed line at or near the feed point?</a:t>
            </a:r>
          </a:p>
        </p:txBody>
      </p:sp>
      <p:sp>
        <p:nvSpPr>
          <p:cNvPr id="3" name="Text Placeholder 2">
            <a:extLst>
              <a:ext uri="{FF2B5EF4-FFF2-40B4-BE49-F238E27FC236}">
                <a16:creationId xmlns:a16="http://schemas.microsoft.com/office/drawing/2014/main" id="{3C1616C3-ED6B-4475-AE14-A81079AE9275}"/>
              </a:ext>
            </a:extLst>
          </p:cNvPr>
          <p:cNvSpPr>
            <a:spLocks noGrp="1"/>
          </p:cNvSpPr>
          <p:nvPr>
            <p:ph type="body" idx="1"/>
          </p:nvPr>
        </p:nvSpPr>
        <p:spPr>
          <a:xfrm>
            <a:off x="438727" y="3657600"/>
            <a:ext cx="8229600" cy="2286000"/>
          </a:xfrm>
        </p:spPr>
        <p:txBody>
          <a:bodyPr/>
          <a:lstStyle/>
          <a:p>
            <a:r>
              <a:rPr lang="en-US" b="0" i="0" u="none" strike="noStrike" baseline="0" dirty="0">
                <a:latin typeface="Calibri" panose="020F0502020204030204" pitchFamily="34" charset="0"/>
              </a:rPr>
              <a:t>A. The gamma match</a:t>
            </a:r>
          </a:p>
          <a:p>
            <a:r>
              <a:rPr lang="en-US" b="0" i="0" u="none" strike="noStrike" baseline="0" dirty="0">
                <a:latin typeface="Calibri" panose="020F0502020204030204" pitchFamily="34" charset="0"/>
              </a:rPr>
              <a:t>B. The delta match</a:t>
            </a:r>
          </a:p>
          <a:p>
            <a:r>
              <a:rPr lang="en-US" b="0" i="0" u="none" strike="noStrike" baseline="0" dirty="0">
                <a:latin typeface="Calibri" panose="020F0502020204030204" pitchFamily="34" charset="0"/>
              </a:rPr>
              <a:t>C. The omega match</a:t>
            </a:r>
          </a:p>
          <a:p>
            <a:r>
              <a:rPr lang="en-US" b="0" i="0" u="none" strike="noStrike" baseline="0" dirty="0">
                <a:latin typeface="Calibri" panose="020F0502020204030204" pitchFamily="34" charset="0"/>
              </a:rPr>
              <a:t>D. The stub match</a:t>
            </a:r>
          </a:p>
          <a:p>
            <a:r>
              <a:rPr lang="pt-BR" b="0" i="0" u="none" strike="noStrike" baseline="0" dirty="0">
                <a:latin typeface="Calibri" panose="020F0502020204030204" pitchFamily="34" charset="0"/>
              </a:rPr>
              <a:t>(D) E9E03 ECLM Page (9 - 26)</a:t>
            </a:r>
          </a:p>
        </p:txBody>
      </p:sp>
    </p:spTree>
    <p:extLst>
      <p:ext uri="{BB962C8B-B14F-4D97-AF65-F5344CB8AC3E}">
        <p14:creationId xmlns:p14="http://schemas.microsoft.com/office/powerpoint/2010/main" val="4180033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BFDD-7615-435D-8A35-444FDDCA8348}"/>
              </a:ext>
            </a:extLst>
          </p:cNvPr>
          <p:cNvSpPr>
            <a:spLocks noGrp="1"/>
          </p:cNvSpPr>
          <p:nvPr>
            <p:ph type="title"/>
          </p:nvPr>
        </p:nvSpPr>
        <p:spPr/>
        <p:txBody>
          <a:bodyPr/>
          <a:lstStyle/>
          <a:p>
            <a:r>
              <a:rPr lang="en-US" b="0" i="0" u="none" strike="noStrike" baseline="0" dirty="0">
                <a:latin typeface="Calibri" panose="020F0502020204030204" pitchFamily="34" charset="0"/>
              </a:rPr>
              <a:t>What is the purpose of the series capacitor in a gamma-type antenna matching network?</a:t>
            </a:r>
          </a:p>
        </p:txBody>
      </p:sp>
      <p:sp>
        <p:nvSpPr>
          <p:cNvPr id="3" name="Text Placeholder 2">
            <a:extLst>
              <a:ext uri="{FF2B5EF4-FFF2-40B4-BE49-F238E27FC236}">
                <a16:creationId xmlns:a16="http://schemas.microsoft.com/office/drawing/2014/main" id="{5EF3E5BC-4828-4A36-86BA-563A255B64D3}"/>
              </a:ext>
            </a:extLst>
          </p:cNvPr>
          <p:cNvSpPr>
            <a:spLocks noGrp="1"/>
          </p:cNvSpPr>
          <p:nvPr>
            <p:ph type="body" idx="1"/>
          </p:nvPr>
        </p:nvSpPr>
        <p:spPr/>
        <p:txBody>
          <a:bodyPr/>
          <a:lstStyle/>
          <a:p>
            <a:r>
              <a:rPr lang="en-US" b="0" i="0" u="none" strike="noStrike" baseline="0" dirty="0">
                <a:latin typeface="Calibri" panose="020F0502020204030204" pitchFamily="34" charset="0"/>
              </a:rPr>
              <a:t>A. To provide DC isolation between the feed line and the antenna</a:t>
            </a:r>
          </a:p>
          <a:p>
            <a:r>
              <a:rPr lang="en-US" b="0" i="0" u="none" strike="noStrike" baseline="0" dirty="0">
                <a:latin typeface="Calibri" panose="020F0502020204030204" pitchFamily="34" charset="0"/>
              </a:rPr>
              <a:t>B. To cancel the inductive reactance of the matching network</a:t>
            </a:r>
          </a:p>
          <a:p>
            <a:r>
              <a:rPr lang="en-US" b="0" i="0" u="none" strike="noStrike" baseline="0" dirty="0">
                <a:latin typeface="Calibri" panose="020F0502020204030204" pitchFamily="34" charset="0"/>
              </a:rPr>
              <a:t>C. To provide a rejection notch that prevents the radiation of harmonics</a:t>
            </a:r>
          </a:p>
          <a:p>
            <a:r>
              <a:rPr lang="en-US" b="0" i="0" u="none" strike="noStrike" baseline="0" dirty="0">
                <a:latin typeface="Calibri" panose="020F0502020204030204" pitchFamily="34" charset="0"/>
              </a:rPr>
              <a:t>D. To transform the antenna impedance to a higher value</a:t>
            </a:r>
          </a:p>
          <a:p>
            <a:r>
              <a:rPr lang="pt-BR" b="0" i="0" u="none" strike="noStrike" baseline="0" dirty="0">
                <a:latin typeface="Calibri" panose="020F0502020204030204" pitchFamily="34" charset="0"/>
              </a:rPr>
              <a:t>E9E04 ECLM Page (9 - 26)</a:t>
            </a:r>
          </a:p>
        </p:txBody>
      </p:sp>
    </p:spTree>
    <p:extLst>
      <p:ext uri="{BB962C8B-B14F-4D97-AF65-F5344CB8AC3E}">
        <p14:creationId xmlns:p14="http://schemas.microsoft.com/office/powerpoint/2010/main" val="2354499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E2F0-B9FE-4E15-B222-EEBD296432FC}"/>
              </a:ext>
            </a:extLst>
          </p:cNvPr>
          <p:cNvSpPr>
            <a:spLocks noGrp="1"/>
          </p:cNvSpPr>
          <p:nvPr>
            <p:ph type="title"/>
          </p:nvPr>
        </p:nvSpPr>
        <p:spPr/>
        <p:txBody>
          <a:bodyPr/>
          <a:lstStyle/>
          <a:p>
            <a:r>
              <a:rPr lang="en-US" b="0" i="0" u="none" strike="noStrike" baseline="0" dirty="0">
                <a:latin typeface="Calibri" panose="020F0502020204030204" pitchFamily="34" charset="0"/>
              </a:rPr>
              <a:t>What is the purpose of the series capacitor in a gamma-type antenna matching network?</a:t>
            </a:r>
          </a:p>
        </p:txBody>
      </p:sp>
      <p:sp>
        <p:nvSpPr>
          <p:cNvPr id="3" name="Text Placeholder 2">
            <a:extLst>
              <a:ext uri="{FF2B5EF4-FFF2-40B4-BE49-F238E27FC236}">
                <a16:creationId xmlns:a16="http://schemas.microsoft.com/office/drawing/2014/main" id="{C643D2C9-4E9C-4331-869D-C8037D8796B2}"/>
              </a:ext>
            </a:extLst>
          </p:cNvPr>
          <p:cNvSpPr>
            <a:spLocks noGrp="1"/>
          </p:cNvSpPr>
          <p:nvPr>
            <p:ph type="body" idx="1"/>
          </p:nvPr>
        </p:nvSpPr>
        <p:spPr/>
        <p:txBody>
          <a:bodyPr/>
          <a:lstStyle/>
          <a:p>
            <a:r>
              <a:rPr lang="en-US" b="0" i="0" u="none" strike="noStrike" baseline="0" dirty="0">
                <a:latin typeface="Calibri" panose="020F0502020204030204" pitchFamily="34" charset="0"/>
              </a:rPr>
              <a:t>A. To provide DC isolation between the feed line and the antenna</a:t>
            </a:r>
          </a:p>
          <a:p>
            <a:r>
              <a:rPr lang="en-US" b="0" i="0" u="none" strike="noStrike" baseline="0" dirty="0">
                <a:latin typeface="Calibri" panose="020F0502020204030204" pitchFamily="34" charset="0"/>
              </a:rPr>
              <a:t>B. To cancel the inductive reactance of the matching network</a:t>
            </a:r>
          </a:p>
          <a:p>
            <a:r>
              <a:rPr lang="en-US" b="0" i="0" u="none" strike="noStrike" baseline="0" dirty="0">
                <a:latin typeface="Calibri" panose="020F0502020204030204" pitchFamily="34" charset="0"/>
              </a:rPr>
              <a:t>C. To provide a rejection notch that prevents the radiation of harmonics</a:t>
            </a:r>
          </a:p>
          <a:p>
            <a:r>
              <a:rPr lang="en-US" b="0" i="0" u="none" strike="noStrike" baseline="0" dirty="0">
                <a:latin typeface="Calibri" panose="020F0502020204030204" pitchFamily="34" charset="0"/>
              </a:rPr>
              <a:t>D. To transform the antenna impedance to a higher value</a:t>
            </a:r>
          </a:p>
          <a:p>
            <a:r>
              <a:rPr lang="pt-BR" b="0" i="0" u="none" strike="noStrike" baseline="0" dirty="0">
                <a:latin typeface="Calibri" panose="020F0502020204030204" pitchFamily="34" charset="0"/>
              </a:rPr>
              <a:t>(B) E9E04 ECLM Page (9 - 26)</a:t>
            </a:r>
          </a:p>
        </p:txBody>
      </p:sp>
    </p:spTree>
    <p:extLst>
      <p:ext uri="{BB962C8B-B14F-4D97-AF65-F5344CB8AC3E}">
        <p14:creationId xmlns:p14="http://schemas.microsoft.com/office/powerpoint/2010/main" val="1289348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1955-448A-4ED2-BA39-E5DCC77F7B11}"/>
              </a:ext>
            </a:extLst>
          </p:cNvPr>
          <p:cNvSpPr>
            <a:spLocks noGrp="1"/>
          </p:cNvSpPr>
          <p:nvPr>
            <p:ph type="title"/>
          </p:nvPr>
        </p:nvSpPr>
        <p:spPr/>
        <p:txBody>
          <a:bodyPr/>
          <a:lstStyle/>
          <a:p>
            <a:r>
              <a:rPr lang="en-US" b="0" i="0" u="none" strike="noStrike" baseline="0" dirty="0">
                <a:latin typeface="Calibri" panose="020F0502020204030204" pitchFamily="34" charset="0"/>
              </a:rPr>
              <a:t>How must an antenna’s driven element be tuned to use a hairpin matching system?</a:t>
            </a:r>
          </a:p>
        </p:txBody>
      </p:sp>
      <p:sp>
        <p:nvSpPr>
          <p:cNvPr id="3" name="Text Placeholder 2">
            <a:extLst>
              <a:ext uri="{FF2B5EF4-FFF2-40B4-BE49-F238E27FC236}">
                <a16:creationId xmlns:a16="http://schemas.microsoft.com/office/drawing/2014/main" id="{C6D2F747-FF0A-4736-B2EB-EE1866C4D08E}"/>
              </a:ext>
            </a:extLst>
          </p:cNvPr>
          <p:cNvSpPr>
            <a:spLocks noGrp="1"/>
          </p:cNvSpPr>
          <p:nvPr>
            <p:ph type="body" idx="1"/>
          </p:nvPr>
        </p:nvSpPr>
        <p:spPr/>
        <p:txBody>
          <a:bodyPr/>
          <a:lstStyle/>
          <a:p>
            <a:r>
              <a:rPr lang="en-US" b="0" i="0" u="none" strike="noStrike" baseline="0" dirty="0">
                <a:latin typeface="Calibri" panose="020F0502020204030204" pitchFamily="34" charset="0"/>
              </a:rPr>
              <a:t>A. The driven element reactance must be capacitive</a:t>
            </a:r>
          </a:p>
          <a:p>
            <a:r>
              <a:rPr lang="en-US" b="0" i="0" u="none" strike="noStrike" baseline="0" dirty="0">
                <a:latin typeface="Calibri" panose="020F0502020204030204" pitchFamily="34" charset="0"/>
              </a:rPr>
              <a:t>B. The driven element reactance must be inductive</a:t>
            </a:r>
          </a:p>
          <a:p>
            <a:r>
              <a:rPr lang="en-US" b="0" i="0" u="none" strike="noStrike" baseline="0" dirty="0">
                <a:latin typeface="Calibri" panose="020F0502020204030204" pitchFamily="34" charset="0"/>
              </a:rPr>
              <a:t>C. The driven element resonance must be lower than the operating frequency</a:t>
            </a:r>
          </a:p>
          <a:p>
            <a:r>
              <a:rPr lang="en-US" b="0" i="0" u="none" strike="noStrike" baseline="0" dirty="0">
                <a:latin typeface="Calibri" panose="020F0502020204030204" pitchFamily="34" charset="0"/>
              </a:rPr>
              <a:t>D. The driven element radiation resistance must be higher than the characteristic impedance of the transmission line</a:t>
            </a:r>
          </a:p>
          <a:p>
            <a:r>
              <a:rPr lang="pt-BR" b="0" i="0" u="none" strike="noStrike" baseline="0" dirty="0">
                <a:latin typeface="Calibri" panose="020F0502020204030204" pitchFamily="34" charset="0"/>
              </a:rPr>
              <a:t>E9E05 ECLM Page (9 - 38)</a:t>
            </a:r>
          </a:p>
        </p:txBody>
      </p:sp>
    </p:spTree>
    <p:extLst>
      <p:ext uri="{BB962C8B-B14F-4D97-AF65-F5344CB8AC3E}">
        <p14:creationId xmlns:p14="http://schemas.microsoft.com/office/powerpoint/2010/main" val="2954238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A164-D8A4-40C4-9785-F9F2A06D6DFB}"/>
              </a:ext>
            </a:extLst>
          </p:cNvPr>
          <p:cNvSpPr>
            <a:spLocks noGrp="1"/>
          </p:cNvSpPr>
          <p:nvPr>
            <p:ph type="title"/>
          </p:nvPr>
        </p:nvSpPr>
        <p:spPr/>
        <p:txBody>
          <a:bodyPr/>
          <a:lstStyle/>
          <a:p>
            <a:r>
              <a:rPr lang="en-US" b="0" i="0" u="none" strike="noStrike" baseline="0" dirty="0">
                <a:latin typeface="Calibri" panose="020F0502020204030204" pitchFamily="34" charset="0"/>
              </a:rPr>
              <a:t>How must an antenna’s driven element be tuned to use a hairpin matching system?</a:t>
            </a:r>
          </a:p>
        </p:txBody>
      </p:sp>
      <p:sp>
        <p:nvSpPr>
          <p:cNvPr id="3" name="Text Placeholder 2">
            <a:extLst>
              <a:ext uri="{FF2B5EF4-FFF2-40B4-BE49-F238E27FC236}">
                <a16:creationId xmlns:a16="http://schemas.microsoft.com/office/drawing/2014/main" id="{59C73BC8-1CD2-415A-B7C6-4704FD69DB05}"/>
              </a:ext>
            </a:extLst>
          </p:cNvPr>
          <p:cNvSpPr>
            <a:spLocks noGrp="1"/>
          </p:cNvSpPr>
          <p:nvPr>
            <p:ph type="body" idx="1"/>
          </p:nvPr>
        </p:nvSpPr>
        <p:spPr/>
        <p:txBody>
          <a:bodyPr/>
          <a:lstStyle/>
          <a:p>
            <a:r>
              <a:rPr lang="en-US" b="0" i="0" u="none" strike="noStrike" baseline="0" dirty="0">
                <a:latin typeface="Calibri" panose="020F0502020204030204" pitchFamily="34" charset="0"/>
              </a:rPr>
              <a:t>A. The driven element reactance must be capacitive</a:t>
            </a:r>
          </a:p>
          <a:p>
            <a:r>
              <a:rPr lang="en-US" b="0" i="0" u="none" strike="noStrike" baseline="0" dirty="0">
                <a:latin typeface="Calibri" panose="020F0502020204030204" pitchFamily="34" charset="0"/>
              </a:rPr>
              <a:t>B. The driven element reactance must be inductive</a:t>
            </a:r>
          </a:p>
          <a:p>
            <a:r>
              <a:rPr lang="en-US" b="0" i="0" u="none" strike="noStrike" baseline="0" dirty="0">
                <a:latin typeface="Calibri" panose="020F0502020204030204" pitchFamily="34" charset="0"/>
              </a:rPr>
              <a:t>C. The driven element resonance must be lower than the operating frequency</a:t>
            </a:r>
          </a:p>
          <a:p>
            <a:r>
              <a:rPr lang="en-US" b="0" i="0" u="none" strike="noStrike" baseline="0" dirty="0">
                <a:latin typeface="Calibri" panose="020F0502020204030204" pitchFamily="34" charset="0"/>
              </a:rPr>
              <a:t>D. The driven element radiation resistance must be higher than the characteristic impedance of the transmission line</a:t>
            </a:r>
          </a:p>
          <a:p>
            <a:r>
              <a:rPr lang="pt-BR" b="0" i="0" u="none" strike="noStrike" baseline="0" dirty="0">
                <a:latin typeface="Calibri" panose="020F0502020204030204" pitchFamily="34" charset="0"/>
              </a:rPr>
              <a:t>(A) E9E05 ECLM Page (9 - 38)</a:t>
            </a:r>
          </a:p>
        </p:txBody>
      </p:sp>
    </p:spTree>
    <p:extLst>
      <p:ext uri="{BB962C8B-B14F-4D97-AF65-F5344CB8AC3E}">
        <p14:creationId xmlns:p14="http://schemas.microsoft.com/office/powerpoint/2010/main" val="547784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92D2-B37F-4268-8F3B-5751769CD258}"/>
              </a:ext>
            </a:extLst>
          </p:cNvPr>
          <p:cNvSpPr>
            <a:spLocks noGrp="1"/>
          </p:cNvSpPr>
          <p:nvPr>
            <p:ph type="title"/>
          </p:nvPr>
        </p:nvSpPr>
        <p:spPr/>
        <p:txBody>
          <a:bodyPr/>
          <a:lstStyle/>
          <a:p>
            <a:r>
              <a:rPr lang="en-US" b="0" i="0" u="none" strike="noStrike" baseline="0" dirty="0">
                <a:latin typeface="Calibri" panose="020F0502020204030204" pitchFamily="34" charset="0"/>
              </a:rPr>
              <a:t>Which of these feed line impedances would be suitable for constructing a quarter-wave Q-section for matching a 100-ohm loop to 50-ohm feed line?</a:t>
            </a:r>
          </a:p>
        </p:txBody>
      </p:sp>
      <p:sp>
        <p:nvSpPr>
          <p:cNvPr id="3" name="Text Placeholder 2">
            <a:extLst>
              <a:ext uri="{FF2B5EF4-FFF2-40B4-BE49-F238E27FC236}">
                <a16:creationId xmlns:a16="http://schemas.microsoft.com/office/drawing/2014/main" id="{594671B6-7F90-48F4-B8BF-74CFD110D20E}"/>
              </a:ext>
            </a:extLst>
          </p:cNvPr>
          <p:cNvSpPr>
            <a:spLocks noGrp="1"/>
          </p:cNvSpPr>
          <p:nvPr>
            <p:ph type="body" idx="1"/>
          </p:nvPr>
        </p:nvSpPr>
        <p:spPr>
          <a:xfrm>
            <a:off x="457200" y="3657600"/>
            <a:ext cx="8229600" cy="2362200"/>
          </a:xfrm>
        </p:spPr>
        <p:txBody>
          <a:bodyPr/>
          <a:lstStyle/>
          <a:p>
            <a:r>
              <a:rPr lang="en-US" b="0" i="0" u="none" strike="noStrike" baseline="0" dirty="0">
                <a:latin typeface="Calibri" panose="020F0502020204030204" pitchFamily="34" charset="0"/>
              </a:rPr>
              <a:t>A. 50 ohms</a:t>
            </a:r>
          </a:p>
          <a:p>
            <a:r>
              <a:rPr lang="en-US" b="0" i="0" u="none" strike="noStrike" baseline="0" dirty="0">
                <a:latin typeface="Calibri" panose="020F0502020204030204" pitchFamily="34" charset="0"/>
              </a:rPr>
              <a:t>B. 62 ohms</a:t>
            </a:r>
          </a:p>
          <a:p>
            <a:r>
              <a:rPr lang="en-US" b="0" i="0" u="none" strike="noStrike" baseline="0" dirty="0">
                <a:latin typeface="Calibri" panose="020F0502020204030204" pitchFamily="34" charset="0"/>
              </a:rPr>
              <a:t>C. 75 ohms</a:t>
            </a:r>
          </a:p>
          <a:p>
            <a:r>
              <a:rPr lang="en-US" b="0" i="0" u="none" strike="noStrike" baseline="0" dirty="0">
                <a:latin typeface="Calibri" panose="020F0502020204030204" pitchFamily="34" charset="0"/>
              </a:rPr>
              <a:t>D. 450 ohms</a:t>
            </a:r>
          </a:p>
          <a:p>
            <a:r>
              <a:rPr lang="pt-BR" b="0" i="0" u="none" strike="noStrike" baseline="0" dirty="0">
                <a:latin typeface="Calibri" panose="020F0502020204030204" pitchFamily="34" charset="0"/>
              </a:rPr>
              <a:t>E9E06 ECLM Page (9 - 38)</a:t>
            </a:r>
          </a:p>
        </p:txBody>
      </p:sp>
    </p:spTree>
    <p:extLst>
      <p:ext uri="{BB962C8B-B14F-4D97-AF65-F5344CB8AC3E}">
        <p14:creationId xmlns:p14="http://schemas.microsoft.com/office/powerpoint/2010/main" val="2885035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92D2-B37F-4268-8F3B-5751769CD258}"/>
              </a:ext>
            </a:extLst>
          </p:cNvPr>
          <p:cNvSpPr>
            <a:spLocks noGrp="1"/>
          </p:cNvSpPr>
          <p:nvPr>
            <p:ph type="title"/>
          </p:nvPr>
        </p:nvSpPr>
        <p:spPr/>
        <p:txBody>
          <a:bodyPr/>
          <a:lstStyle/>
          <a:p>
            <a:r>
              <a:rPr lang="en-US" b="0" i="0" u="none" strike="noStrike" baseline="0" dirty="0">
                <a:latin typeface="Calibri" panose="020F0502020204030204" pitchFamily="34" charset="0"/>
              </a:rPr>
              <a:t>Which of these feed line impedances would be suitable for constructing a quarter-wave Q-section for matching a 100-ohm loop to 50-ohm feed line?</a:t>
            </a:r>
          </a:p>
        </p:txBody>
      </p:sp>
      <p:sp>
        <p:nvSpPr>
          <p:cNvPr id="3" name="Text Placeholder 2">
            <a:extLst>
              <a:ext uri="{FF2B5EF4-FFF2-40B4-BE49-F238E27FC236}">
                <a16:creationId xmlns:a16="http://schemas.microsoft.com/office/drawing/2014/main" id="{594671B6-7F90-48F4-B8BF-74CFD110D20E}"/>
              </a:ext>
            </a:extLst>
          </p:cNvPr>
          <p:cNvSpPr>
            <a:spLocks noGrp="1"/>
          </p:cNvSpPr>
          <p:nvPr>
            <p:ph type="body" idx="1"/>
          </p:nvPr>
        </p:nvSpPr>
        <p:spPr>
          <a:xfrm>
            <a:off x="457200" y="3657600"/>
            <a:ext cx="8229600" cy="2362200"/>
          </a:xfrm>
        </p:spPr>
        <p:txBody>
          <a:bodyPr/>
          <a:lstStyle/>
          <a:p>
            <a:r>
              <a:rPr lang="en-US" b="0" i="0" u="none" strike="noStrike" baseline="0" dirty="0">
                <a:latin typeface="Calibri" panose="020F0502020204030204" pitchFamily="34" charset="0"/>
              </a:rPr>
              <a:t>A. 50 ohms</a:t>
            </a:r>
          </a:p>
          <a:p>
            <a:r>
              <a:rPr lang="en-US" b="0" i="0" u="none" strike="noStrike" baseline="0" dirty="0">
                <a:latin typeface="Calibri" panose="020F0502020204030204" pitchFamily="34" charset="0"/>
              </a:rPr>
              <a:t>B. 62 ohms</a:t>
            </a:r>
          </a:p>
          <a:p>
            <a:r>
              <a:rPr lang="en-US" b="0" i="0" u="none" strike="noStrike" baseline="0" dirty="0">
                <a:latin typeface="Calibri" panose="020F0502020204030204" pitchFamily="34" charset="0"/>
              </a:rPr>
              <a:t>C. 75 ohms</a:t>
            </a:r>
          </a:p>
          <a:p>
            <a:r>
              <a:rPr lang="en-US" b="0" i="0" u="none" strike="noStrike" baseline="0" dirty="0">
                <a:latin typeface="Calibri" panose="020F0502020204030204" pitchFamily="34" charset="0"/>
              </a:rPr>
              <a:t>D. 450 ohms</a:t>
            </a:r>
          </a:p>
          <a:p>
            <a:r>
              <a:rPr lang="pt-BR" b="0" i="0" u="none" strike="noStrike" baseline="0" dirty="0">
                <a:latin typeface="Calibri" panose="020F0502020204030204" pitchFamily="34" charset="0"/>
              </a:rPr>
              <a:t>(C) E9E06 ECLM Page (9 - 38)</a:t>
            </a:r>
          </a:p>
        </p:txBody>
      </p:sp>
    </p:spTree>
    <p:extLst>
      <p:ext uri="{BB962C8B-B14F-4D97-AF65-F5344CB8AC3E}">
        <p14:creationId xmlns:p14="http://schemas.microsoft.com/office/powerpoint/2010/main" val="2777463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5D93-9994-43F7-A485-4AE055ECD511}"/>
              </a:ext>
            </a:extLst>
          </p:cNvPr>
          <p:cNvSpPr>
            <a:spLocks noGrp="1"/>
          </p:cNvSpPr>
          <p:nvPr>
            <p:ph type="title"/>
          </p:nvPr>
        </p:nvSpPr>
        <p:spPr/>
        <p:txBody>
          <a:bodyPr/>
          <a:lstStyle/>
          <a:p>
            <a:r>
              <a:rPr lang="en-US" b="0" i="0" u="none" strike="noStrike" baseline="0" dirty="0">
                <a:latin typeface="Calibri" panose="020F0502020204030204" pitchFamily="34" charset="0"/>
              </a:rPr>
              <a:t>What parameter describes the interactions at the load end of a mismatched transmission line?</a:t>
            </a:r>
          </a:p>
        </p:txBody>
      </p:sp>
      <p:sp>
        <p:nvSpPr>
          <p:cNvPr id="3" name="Text Placeholder 2">
            <a:extLst>
              <a:ext uri="{FF2B5EF4-FFF2-40B4-BE49-F238E27FC236}">
                <a16:creationId xmlns:a16="http://schemas.microsoft.com/office/drawing/2014/main" id="{6C0C781F-3448-4135-9B39-9CE08416F2FA}"/>
              </a:ext>
            </a:extLst>
          </p:cNvPr>
          <p:cNvSpPr>
            <a:spLocks noGrp="1"/>
          </p:cNvSpPr>
          <p:nvPr>
            <p:ph type="body" idx="1"/>
          </p:nvPr>
        </p:nvSpPr>
        <p:spPr/>
        <p:txBody>
          <a:bodyPr/>
          <a:lstStyle/>
          <a:p>
            <a:r>
              <a:rPr lang="en-US" b="0" i="0" u="none" strike="noStrike" baseline="0" dirty="0">
                <a:latin typeface="Calibri" panose="020F0502020204030204" pitchFamily="34" charset="0"/>
              </a:rPr>
              <a:t>A. Characteristic impedance</a:t>
            </a:r>
          </a:p>
          <a:p>
            <a:r>
              <a:rPr lang="en-US" b="0" i="0" u="none" strike="noStrike" baseline="0" dirty="0">
                <a:latin typeface="Calibri" panose="020F0502020204030204" pitchFamily="34" charset="0"/>
              </a:rPr>
              <a:t>B. Reflection coefficient</a:t>
            </a:r>
          </a:p>
          <a:p>
            <a:r>
              <a:rPr lang="en-US" b="0" i="0" u="none" strike="noStrike" baseline="0" dirty="0">
                <a:latin typeface="Calibri" panose="020F0502020204030204" pitchFamily="34" charset="0"/>
              </a:rPr>
              <a:t>C. Velocity factor</a:t>
            </a:r>
          </a:p>
          <a:p>
            <a:r>
              <a:rPr lang="en-US" b="0" i="0" u="none" strike="noStrike" baseline="0" dirty="0">
                <a:latin typeface="Calibri" panose="020F0502020204030204" pitchFamily="34" charset="0"/>
              </a:rPr>
              <a:t>D. Dielectric constant</a:t>
            </a:r>
          </a:p>
          <a:p>
            <a:r>
              <a:rPr lang="pt-BR" b="0" i="0" u="none" strike="noStrike" baseline="0" dirty="0">
                <a:latin typeface="Calibri" panose="020F0502020204030204" pitchFamily="34" charset="0"/>
              </a:rPr>
              <a:t>E9E07 ECLM Page (9 - 31)</a:t>
            </a:r>
          </a:p>
        </p:txBody>
      </p:sp>
    </p:spTree>
    <p:extLst>
      <p:ext uri="{BB962C8B-B14F-4D97-AF65-F5344CB8AC3E}">
        <p14:creationId xmlns:p14="http://schemas.microsoft.com/office/powerpoint/2010/main" val="193545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153F-DA97-4E3B-999B-1DE5E78F30A2}"/>
              </a:ext>
            </a:extLst>
          </p:cNvPr>
          <p:cNvSpPr>
            <a:spLocks noGrp="1"/>
          </p:cNvSpPr>
          <p:nvPr>
            <p:ph type="title"/>
          </p:nvPr>
        </p:nvSpPr>
        <p:spPr/>
        <p:txBody>
          <a:bodyPr/>
          <a:lstStyle/>
          <a:p>
            <a:r>
              <a:rPr lang="en-US" b="0" i="0" u="none" strike="noStrike" baseline="0" dirty="0">
                <a:latin typeface="Calibri" panose="020F0502020204030204" pitchFamily="34" charset="0"/>
              </a:rPr>
              <a:t>How much does the gain of an ideal parabolic dish antenna change when the operating frequency is doubled?</a:t>
            </a:r>
          </a:p>
        </p:txBody>
      </p:sp>
      <p:sp>
        <p:nvSpPr>
          <p:cNvPr id="3" name="Text Placeholder 2">
            <a:extLst>
              <a:ext uri="{FF2B5EF4-FFF2-40B4-BE49-F238E27FC236}">
                <a16:creationId xmlns:a16="http://schemas.microsoft.com/office/drawing/2014/main" id="{7C7D8BC8-D148-4BCB-ADD9-9F2E9D62C338}"/>
              </a:ext>
            </a:extLst>
          </p:cNvPr>
          <p:cNvSpPr>
            <a:spLocks noGrp="1"/>
          </p:cNvSpPr>
          <p:nvPr>
            <p:ph type="body" idx="1"/>
          </p:nvPr>
        </p:nvSpPr>
        <p:spPr/>
        <p:txBody>
          <a:bodyPr/>
          <a:lstStyle/>
          <a:p>
            <a:r>
              <a:rPr lang="en-US" b="0" i="0" u="none" strike="noStrike" baseline="0" dirty="0">
                <a:latin typeface="Calibri" panose="020F0502020204030204" pitchFamily="34" charset="0"/>
              </a:rPr>
              <a:t>A. 2 dB</a:t>
            </a:r>
          </a:p>
          <a:p>
            <a:r>
              <a:rPr lang="en-US" b="0" i="0" u="none" strike="noStrike" baseline="0" dirty="0">
                <a:latin typeface="Calibri" panose="020F0502020204030204" pitchFamily="34" charset="0"/>
              </a:rPr>
              <a:t>B. 3 dB</a:t>
            </a:r>
          </a:p>
          <a:p>
            <a:r>
              <a:rPr lang="en-US" b="0" i="0" u="none" strike="noStrike" baseline="0" dirty="0">
                <a:latin typeface="Calibri" panose="020F0502020204030204" pitchFamily="34" charset="0"/>
              </a:rPr>
              <a:t>C. 4 dB</a:t>
            </a:r>
          </a:p>
          <a:p>
            <a:r>
              <a:rPr lang="en-US" b="0" i="0" u="none" strike="noStrike" baseline="0" dirty="0">
                <a:latin typeface="Calibri" panose="020F0502020204030204" pitchFamily="34" charset="0"/>
              </a:rPr>
              <a:t>D. 6 dB</a:t>
            </a:r>
          </a:p>
          <a:p>
            <a:r>
              <a:rPr lang="pt-BR" b="0" i="0" u="none" strike="noStrike" baseline="0" dirty="0">
                <a:latin typeface="Calibri" panose="020F0502020204030204" pitchFamily="34" charset="0"/>
              </a:rPr>
              <a:t>(D) E9D01 ECLM Page (9 - 19)</a:t>
            </a:r>
          </a:p>
        </p:txBody>
      </p:sp>
    </p:spTree>
    <p:extLst>
      <p:ext uri="{BB962C8B-B14F-4D97-AF65-F5344CB8AC3E}">
        <p14:creationId xmlns:p14="http://schemas.microsoft.com/office/powerpoint/2010/main" val="228887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6EE0-E049-4FF0-8704-D43B59A1524A}"/>
              </a:ext>
            </a:extLst>
          </p:cNvPr>
          <p:cNvSpPr>
            <a:spLocks noGrp="1"/>
          </p:cNvSpPr>
          <p:nvPr>
            <p:ph type="title"/>
          </p:nvPr>
        </p:nvSpPr>
        <p:spPr/>
        <p:txBody>
          <a:bodyPr/>
          <a:lstStyle/>
          <a:p>
            <a:r>
              <a:rPr lang="en-US" b="0" i="0" u="none" strike="noStrike" baseline="0" dirty="0">
                <a:latin typeface="Calibri" panose="020F0502020204030204" pitchFamily="34" charset="0"/>
              </a:rPr>
              <a:t>What parameter describes the interactions at the load end of a mismatched transmission line?</a:t>
            </a:r>
          </a:p>
        </p:txBody>
      </p:sp>
      <p:sp>
        <p:nvSpPr>
          <p:cNvPr id="3" name="Text Placeholder 2">
            <a:extLst>
              <a:ext uri="{FF2B5EF4-FFF2-40B4-BE49-F238E27FC236}">
                <a16:creationId xmlns:a16="http://schemas.microsoft.com/office/drawing/2014/main" id="{9B308FFA-9D91-439C-BD95-6D9C2352803F}"/>
              </a:ext>
            </a:extLst>
          </p:cNvPr>
          <p:cNvSpPr>
            <a:spLocks noGrp="1"/>
          </p:cNvSpPr>
          <p:nvPr>
            <p:ph type="body" idx="1"/>
          </p:nvPr>
        </p:nvSpPr>
        <p:spPr/>
        <p:txBody>
          <a:bodyPr/>
          <a:lstStyle/>
          <a:p>
            <a:r>
              <a:rPr lang="en-US" b="0" i="0" u="none" strike="noStrike" baseline="0" dirty="0">
                <a:latin typeface="Calibri" panose="020F0502020204030204" pitchFamily="34" charset="0"/>
              </a:rPr>
              <a:t>A. Characteristic impedance</a:t>
            </a:r>
          </a:p>
          <a:p>
            <a:r>
              <a:rPr lang="en-US" b="0" i="0" u="none" strike="noStrike" baseline="0" dirty="0">
                <a:latin typeface="Calibri" panose="020F0502020204030204" pitchFamily="34" charset="0"/>
              </a:rPr>
              <a:t>B. Reflection coefficient</a:t>
            </a:r>
          </a:p>
          <a:p>
            <a:r>
              <a:rPr lang="en-US" b="0" i="0" u="none" strike="noStrike" baseline="0" dirty="0">
                <a:latin typeface="Calibri" panose="020F0502020204030204" pitchFamily="34" charset="0"/>
              </a:rPr>
              <a:t>C. Velocity factor</a:t>
            </a:r>
          </a:p>
          <a:p>
            <a:r>
              <a:rPr lang="en-US" b="0" i="0" u="none" strike="noStrike" baseline="0" dirty="0">
                <a:latin typeface="Calibri" panose="020F0502020204030204" pitchFamily="34" charset="0"/>
              </a:rPr>
              <a:t>D. Dielectric constant</a:t>
            </a:r>
          </a:p>
          <a:p>
            <a:r>
              <a:rPr lang="pt-BR" b="0" i="0" u="none" strike="noStrike" baseline="0" dirty="0">
                <a:latin typeface="Calibri" panose="020F0502020204030204" pitchFamily="34" charset="0"/>
              </a:rPr>
              <a:t>(B) E9E07 ECLM Page (9 - 31)</a:t>
            </a:r>
          </a:p>
        </p:txBody>
      </p:sp>
    </p:spTree>
    <p:extLst>
      <p:ext uri="{BB962C8B-B14F-4D97-AF65-F5344CB8AC3E}">
        <p14:creationId xmlns:p14="http://schemas.microsoft.com/office/powerpoint/2010/main" val="1793856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1B82-5E3B-4163-8C01-CCC2CF1C67A2}"/>
              </a:ext>
            </a:extLst>
          </p:cNvPr>
          <p:cNvSpPr>
            <a:spLocks noGrp="1"/>
          </p:cNvSpPr>
          <p:nvPr>
            <p:ph type="title"/>
          </p:nvPr>
        </p:nvSpPr>
        <p:spPr/>
        <p:txBody>
          <a:bodyPr/>
          <a:lstStyle/>
          <a:p>
            <a:r>
              <a:rPr lang="en-US" b="0" i="0" u="none" strike="noStrike" baseline="0" dirty="0">
                <a:latin typeface="Calibri" panose="020F0502020204030204" pitchFamily="34" charset="0"/>
              </a:rPr>
              <a:t>What is a use for a Wilkinson divider?</a:t>
            </a:r>
          </a:p>
        </p:txBody>
      </p:sp>
      <p:sp>
        <p:nvSpPr>
          <p:cNvPr id="3" name="Text Placeholder 2">
            <a:extLst>
              <a:ext uri="{FF2B5EF4-FFF2-40B4-BE49-F238E27FC236}">
                <a16:creationId xmlns:a16="http://schemas.microsoft.com/office/drawing/2014/main" id="{6BF7651E-2287-4948-8A65-04C9DB55FF24}"/>
              </a:ext>
            </a:extLst>
          </p:cNvPr>
          <p:cNvSpPr>
            <a:spLocks noGrp="1"/>
          </p:cNvSpPr>
          <p:nvPr>
            <p:ph type="body" idx="1"/>
          </p:nvPr>
        </p:nvSpPr>
        <p:spPr>
          <a:xfrm>
            <a:off x="457200" y="2819400"/>
            <a:ext cx="8229600" cy="3154680"/>
          </a:xfrm>
        </p:spPr>
        <p:txBody>
          <a:bodyPr/>
          <a:lstStyle/>
          <a:p>
            <a:r>
              <a:rPr lang="en-US" sz="2300" b="0" i="0" u="none" strike="noStrike" baseline="0" dirty="0">
                <a:latin typeface="Calibri" panose="020F0502020204030204" pitchFamily="34" charset="0"/>
              </a:rPr>
              <a:t>A. It divides the operating frequency of a transmitter signal so it can be used on a lower frequency band</a:t>
            </a:r>
          </a:p>
          <a:p>
            <a:r>
              <a:rPr lang="en-US" sz="2300" b="0" i="0" u="none" strike="noStrike" baseline="0" dirty="0">
                <a:latin typeface="Calibri" panose="020F0502020204030204" pitchFamily="34" charset="0"/>
              </a:rPr>
              <a:t>B. It is used to feed high-impedance antennas from a low-impedance source</a:t>
            </a:r>
          </a:p>
          <a:p>
            <a:r>
              <a:rPr lang="en-US" sz="2300" b="0" i="0" u="none" strike="noStrike" baseline="0" dirty="0">
                <a:latin typeface="Calibri" panose="020F0502020204030204" pitchFamily="34" charset="0"/>
              </a:rPr>
              <a:t>C. It is used to divide power equally between two 50-ohm loads while maintaining 50-ohm input impedance</a:t>
            </a:r>
          </a:p>
          <a:p>
            <a:r>
              <a:rPr lang="en-US" sz="2300" b="0" i="0" u="none" strike="noStrike" baseline="0" dirty="0">
                <a:latin typeface="Calibri" panose="020F0502020204030204" pitchFamily="34" charset="0"/>
              </a:rPr>
              <a:t>D. It is used to feed low-impedance loads from a high-impedance source</a:t>
            </a:r>
          </a:p>
          <a:p>
            <a:r>
              <a:rPr lang="pt-BR" sz="2300" b="0" i="0" u="none" strike="noStrike" baseline="0" dirty="0">
                <a:latin typeface="Calibri" panose="020F0502020204030204" pitchFamily="34" charset="0"/>
              </a:rPr>
              <a:t>E9E08 ECLM Page (9 - 18)</a:t>
            </a:r>
          </a:p>
        </p:txBody>
      </p:sp>
    </p:spTree>
    <p:extLst>
      <p:ext uri="{BB962C8B-B14F-4D97-AF65-F5344CB8AC3E}">
        <p14:creationId xmlns:p14="http://schemas.microsoft.com/office/powerpoint/2010/main" val="3606425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74CE-4F2D-463C-B832-0288FAF0C812}"/>
              </a:ext>
            </a:extLst>
          </p:cNvPr>
          <p:cNvSpPr>
            <a:spLocks noGrp="1"/>
          </p:cNvSpPr>
          <p:nvPr>
            <p:ph type="title"/>
          </p:nvPr>
        </p:nvSpPr>
        <p:spPr/>
        <p:txBody>
          <a:bodyPr/>
          <a:lstStyle/>
          <a:p>
            <a:r>
              <a:rPr lang="en-US" b="0" i="0" u="none" strike="noStrike" baseline="0" dirty="0">
                <a:latin typeface="Calibri" panose="020F0502020204030204" pitchFamily="34" charset="0"/>
              </a:rPr>
              <a:t>What is a use for a Wilkinson divider?</a:t>
            </a:r>
          </a:p>
        </p:txBody>
      </p:sp>
      <p:sp>
        <p:nvSpPr>
          <p:cNvPr id="3" name="Text Placeholder 2">
            <a:extLst>
              <a:ext uri="{FF2B5EF4-FFF2-40B4-BE49-F238E27FC236}">
                <a16:creationId xmlns:a16="http://schemas.microsoft.com/office/drawing/2014/main" id="{080953AA-CFD4-41FA-8BDB-D679BE9909FB}"/>
              </a:ext>
            </a:extLst>
          </p:cNvPr>
          <p:cNvSpPr>
            <a:spLocks noGrp="1"/>
          </p:cNvSpPr>
          <p:nvPr>
            <p:ph type="body" idx="1"/>
          </p:nvPr>
        </p:nvSpPr>
        <p:spPr>
          <a:xfrm>
            <a:off x="457200" y="2819400"/>
            <a:ext cx="8229600" cy="3154680"/>
          </a:xfrm>
        </p:spPr>
        <p:txBody>
          <a:bodyPr/>
          <a:lstStyle/>
          <a:p>
            <a:r>
              <a:rPr lang="en-US" sz="2300" b="0" i="0" u="none" strike="noStrike" baseline="0" dirty="0">
                <a:latin typeface="Calibri" panose="020F0502020204030204" pitchFamily="34" charset="0"/>
              </a:rPr>
              <a:t>A. It divides the operating frequency of a transmitter signal so it can be used on a lower frequency band</a:t>
            </a:r>
          </a:p>
          <a:p>
            <a:r>
              <a:rPr lang="en-US" sz="2300" b="0" i="0" u="none" strike="noStrike" baseline="0" dirty="0">
                <a:latin typeface="Calibri" panose="020F0502020204030204" pitchFamily="34" charset="0"/>
              </a:rPr>
              <a:t>B. It is used to feed high-impedance antennas from a low-impedance source</a:t>
            </a:r>
          </a:p>
          <a:p>
            <a:r>
              <a:rPr lang="en-US" sz="2300" b="0" i="0" u="none" strike="noStrike" baseline="0" dirty="0">
                <a:latin typeface="Calibri" panose="020F0502020204030204" pitchFamily="34" charset="0"/>
              </a:rPr>
              <a:t>C. It is used to divide power equally between two 50-ohm loads while maintaining 50-ohm input impedance</a:t>
            </a:r>
          </a:p>
          <a:p>
            <a:r>
              <a:rPr lang="en-US" sz="2300" b="0" i="0" u="none" strike="noStrike" baseline="0" dirty="0">
                <a:latin typeface="Calibri" panose="020F0502020204030204" pitchFamily="34" charset="0"/>
              </a:rPr>
              <a:t>D. It is used to feed low-impedance loads from a high-impedance source</a:t>
            </a:r>
          </a:p>
          <a:p>
            <a:r>
              <a:rPr lang="pt-BR" sz="2300" b="0" i="0" u="none" strike="noStrike" baseline="0" dirty="0">
                <a:latin typeface="Calibri" panose="020F0502020204030204" pitchFamily="34" charset="0"/>
              </a:rPr>
              <a:t>(C) E9E08 ECLM Page (9 - 18)</a:t>
            </a:r>
          </a:p>
        </p:txBody>
      </p:sp>
    </p:spTree>
    <p:extLst>
      <p:ext uri="{BB962C8B-B14F-4D97-AF65-F5344CB8AC3E}">
        <p14:creationId xmlns:p14="http://schemas.microsoft.com/office/powerpoint/2010/main" val="926641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84AE-CB22-4C3D-B4C4-4FEC13D137DB}"/>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is used to shunt-feed a grounded tower at its base?</a:t>
            </a:r>
          </a:p>
        </p:txBody>
      </p:sp>
      <p:sp>
        <p:nvSpPr>
          <p:cNvPr id="3" name="Text Placeholder 2">
            <a:extLst>
              <a:ext uri="{FF2B5EF4-FFF2-40B4-BE49-F238E27FC236}">
                <a16:creationId xmlns:a16="http://schemas.microsoft.com/office/drawing/2014/main" id="{D75C609D-11F4-4FD9-B2C4-44E4BA820437}"/>
              </a:ext>
            </a:extLst>
          </p:cNvPr>
          <p:cNvSpPr>
            <a:spLocks noGrp="1"/>
          </p:cNvSpPr>
          <p:nvPr>
            <p:ph type="body" idx="1"/>
          </p:nvPr>
        </p:nvSpPr>
        <p:spPr/>
        <p:txBody>
          <a:bodyPr/>
          <a:lstStyle/>
          <a:p>
            <a:r>
              <a:rPr lang="en-US" b="0" i="0" u="none" strike="noStrike" baseline="0" dirty="0">
                <a:latin typeface="Calibri" panose="020F0502020204030204" pitchFamily="34" charset="0"/>
              </a:rPr>
              <a:t>A. Double-bazooka match </a:t>
            </a:r>
          </a:p>
          <a:p>
            <a:r>
              <a:rPr lang="en-US" b="0" i="0" u="none" strike="noStrike" baseline="0" dirty="0">
                <a:latin typeface="Calibri" panose="020F0502020204030204" pitchFamily="34" charset="0"/>
              </a:rPr>
              <a:t>B. Hairpin match</a:t>
            </a:r>
          </a:p>
          <a:p>
            <a:r>
              <a:rPr lang="en-US" b="0" i="0" u="none" strike="noStrike" baseline="0" dirty="0">
                <a:latin typeface="Calibri" panose="020F0502020204030204" pitchFamily="34" charset="0"/>
              </a:rPr>
              <a:t>C. Gamma match</a:t>
            </a:r>
          </a:p>
          <a:p>
            <a:r>
              <a:rPr lang="en-US" b="0" i="0" u="none" strike="noStrike" baseline="0" dirty="0">
                <a:latin typeface="Calibri" panose="020F0502020204030204" pitchFamily="34" charset="0"/>
              </a:rPr>
              <a:t>D. All these choices are correct</a:t>
            </a:r>
          </a:p>
          <a:p>
            <a:r>
              <a:rPr lang="pt-BR" b="0" i="0" u="none" strike="noStrike" baseline="0" dirty="0">
                <a:latin typeface="Calibri" panose="020F0502020204030204" pitchFamily="34" charset="0"/>
              </a:rPr>
              <a:t>E9E09 ECLM Page (9 - 9)</a:t>
            </a:r>
          </a:p>
        </p:txBody>
      </p:sp>
    </p:spTree>
    <p:extLst>
      <p:ext uri="{BB962C8B-B14F-4D97-AF65-F5344CB8AC3E}">
        <p14:creationId xmlns:p14="http://schemas.microsoft.com/office/powerpoint/2010/main" val="3912555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950B-27C2-4BE8-B006-6F5C090376A7}"/>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is used to shunt-feed a grounded tower at its base?</a:t>
            </a:r>
          </a:p>
        </p:txBody>
      </p:sp>
      <p:sp>
        <p:nvSpPr>
          <p:cNvPr id="3" name="Text Placeholder 2">
            <a:extLst>
              <a:ext uri="{FF2B5EF4-FFF2-40B4-BE49-F238E27FC236}">
                <a16:creationId xmlns:a16="http://schemas.microsoft.com/office/drawing/2014/main" id="{9B9E56C7-CBEE-49F5-9E7A-1036564E701A}"/>
              </a:ext>
            </a:extLst>
          </p:cNvPr>
          <p:cNvSpPr>
            <a:spLocks noGrp="1"/>
          </p:cNvSpPr>
          <p:nvPr>
            <p:ph type="body" idx="1"/>
          </p:nvPr>
        </p:nvSpPr>
        <p:spPr/>
        <p:txBody>
          <a:bodyPr/>
          <a:lstStyle/>
          <a:p>
            <a:r>
              <a:rPr lang="en-US" b="0" i="0" u="none" strike="noStrike" baseline="0" dirty="0">
                <a:latin typeface="Calibri" panose="020F0502020204030204" pitchFamily="34" charset="0"/>
              </a:rPr>
              <a:t>A. Double-bazooka match </a:t>
            </a:r>
          </a:p>
          <a:p>
            <a:r>
              <a:rPr lang="en-US" b="0" i="0" u="none" strike="noStrike" baseline="0" dirty="0">
                <a:latin typeface="Calibri" panose="020F0502020204030204" pitchFamily="34" charset="0"/>
              </a:rPr>
              <a:t>B. Hairpin match</a:t>
            </a:r>
          </a:p>
          <a:p>
            <a:r>
              <a:rPr lang="en-US" b="0" i="0" u="none" strike="noStrike" baseline="0" dirty="0">
                <a:latin typeface="Calibri" panose="020F0502020204030204" pitchFamily="34" charset="0"/>
              </a:rPr>
              <a:t>C. Gamma match</a:t>
            </a:r>
          </a:p>
          <a:p>
            <a:r>
              <a:rPr lang="en-US" b="0" i="0" u="none" strike="noStrike" baseline="0" dirty="0">
                <a:latin typeface="Calibri" panose="020F0502020204030204" pitchFamily="34" charset="0"/>
              </a:rPr>
              <a:t>D. All these choices are correct</a:t>
            </a:r>
          </a:p>
          <a:p>
            <a:r>
              <a:rPr lang="pt-BR" b="0" i="0" u="none" strike="noStrike" baseline="0" dirty="0">
                <a:latin typeface="Calibri" panose="020F0502020204030204" pitchFamily="34" charset="0"/>
              </a:rPr>
              <a:t>(C) E9E09 ECLM Page (9 - 9)</a:t>
            </a:r>
          </a:p>
        </p:txBody>
      </p:sp>
    </p:spTree>
    <p:extLst>
      <p:ext uri="{BB962C8B-B14F-4D97-AF65-F5344CB8AC3E}">
        <p14:creationId xmlns:p14="http://schemas.microsoft.com/office/powerpoint/2010/main" val="61842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CB0A-5EE7-4495-B253-33457C1AD52A}"/>
              </a:ext>
            </a:extLst>
          </p:cNvPr>
          <p:cNvSpPr>
            <a:spLocks noGrp="1"/>
          </p:cNvSpPr>
          <p:nvPr>
            <p:ph type="title"/>
          </p:nvPr>
        </p:nvSpPr>
        <p:spPr/>
        <p:txBody>
          <a:bodyPr/>
          <a:lstStyle/>
          <a:p>
            <a:r>
              <a:rPr lang="en-US" b="0" i="0" u="none" strike="noStrike" baseline="0" dirty="0">
                <a:latin typeface="Calibri" panose="020F0502020204030204" pitchFamily="34" charset="0"/>
              </a:rPr>
              <a:t>Which of these choices is an effective way to match an antenna with a 100-ohm feed point impedance to a 50-ohm coaxial cable feed line?</a:t>
            </a:r>
          </a:p>
        </p:txBody>
      </p:sp>
      <p:sp>
        <p:nvSpPr>
          <p:cNvPr id="3" name="Text Placeholder 2">
            <a:extLst>
              <a:ext uri="{FF2B5EF4-FFF2-40B4-BE49-F238E27FC236}">
                <a16:creationId xmlns:a16="http://schemas.microsoft.com/office/drawing/2014/main" id="{F79B722C-92B0-4771-8CE5-D848AFF12463}"/>
              </a:ext>
            </a:extLst>
          </p:cNvPr>
          <p:cNvSpPr>
            <a:spLocks noGrp="1"/>
          </p:cNvSpPr>
          <p:nvPr>
            <p:ph type="body" idx="1"/>
          </p:nvPr>
        </p:nvSpPr>
        <p:spPr/>
        <p:txBody>
          <a:bodyPr/>
          <a:lstStyle/>
          <a:p>
            <a:r>
              <a:rPr lang="en-US" sz="2000" b="0" i="0" u="none" strike="noStrike" baseline="0" dirty="0">
                <a:latin typeface="Calibri" panose="020F0502020204030204" pitchFamily="34" charset="0"/>
              </a:rPr>
              <a:t>A. Connect a 1/4-wavelength open stub of 300-ohm </a:t>
            </a:r>
            <a:r>
              <a:rPr lang="en-US" sz="2000" b="0" i="0" u="none" strike="noStrike" baseline="0" dirty="0" err="1">
                <a:latin typeface="Calibri" panose="020F0502020204030204" pitchFamily="34" charset="0"/>
              </a:rPr>
              <a:t>twinlead</a:t>
            </a:r>
            <a:r>
              <a:rPr lang="en-US" sz="2000" b="0" i="0" u="none" strike="noStrike" baseline="0" dirty="0">
                <a:latin typeface="Calibri" panose="020F0502020204030204" pitchFamily="34" charset="0"/>
              </a:rPr>
              <a:t> in parallel with the coaxial feed line where it connects to the antenna</a:t>
            </a:r>
          </a:p>
          <a:p>
            <a:r>
              <a:rPr lang="en-US" sz="2000" b="0" i="0" u="none" strike="noStrike" baseline="0" dirty="0">
                <a:latin typeface="Calibri" panose="020F0502020204030204" pitchFamily="34" charset="0"/>
              </a:rPr>
              <a:t>B. Insert a 1/2-wavelength piece of 300-ohm </a:t>
            </a:r>
            <a:r>
              <a:rPr lang="en-US" sz="2000" b="0" i="0" u="none" strike="noStrike" baseline="0" dirty="0" err="1">
                <a:latin typeface="Calibri" panose="020F0502020204030204" pitchFamily="34" charset="0"/>
              </a:rPr>
              <a:t>twinlead</a:t>
            </a:r>
            <a:r>
              <a:rPr lang="en-US" sz="2000" b="0" i="0" u="none" strike="noStrike" baseline="0" dirty="0">
                <a:latin typeface="Calibri" panose="020F0502020204030204" pitchFamily="34" charset="0"/>
              </a:rPr>
              <a:t> in series between the antenna terminals and the 50-ohm feed cable</a:t>
            </a:r>
          </a:p>
          <a:p>
            <a:r>
              <a:rPr lang="en-US" sz="2000" b="0" i="0" u="none" strike="noStrike" baseline="0" dirty="0">
                <a:latin typeface="Calibri" panose="020F0502020204030204" pitchFamily="34" charset="0"/>
              </a:rPr>
              <a:t>C. Insert a 1/4-wavelength piece of 75-ohm coaxial cable transmission line in series between the antenna terminals and the 50-ohm feed cable</a:t>
            </a:r>
          </a:p>
          <a:p>
            <a:r>
              <a:rPr lang="en-US" sz="2000" b="0" i="0" u="none" strike="noStrike" baseline="0" dirty="0">
                <a:latin typeface="Calibri" panose="020F0502020204030204" pitchFamily="34" charset="0"/>
              </a:rPr>
              <a:t>D. Connect a 1/2 wavelength shorted stub of 75-ohm cable in parallel with the 50-ohm cable where it attaches to the antenna </a:t>
            </a:r>
          </a:p>
          <a:p>
            <a:r>
              <a:rPr lang="pt-BR" sz="2000" b="0" i="0" u="none" strike="noStrike" baseline="0" dirty="0">
                <a:latin typeface="Calibri" panose="020F0502020204030204" pitchFamily="34" charset="0"/>
              </a:rPr>
              <a:t>E9E10 ECLM Page (9 - 39)</a:t>
            </a:r>
          </a:p>
        </p:txBody>
      </p:sp>
    </p:spTree>
    <p:extLst>
      <p:ext uri="{BB962C8B-B14F-4D97-AF65-F5344CB8AC3E}">
        <p14:creationId xmlns:p14="http://schemas.microsoft.com/office/powerpoint/2010/main" val="3310854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6E8D-50FD-441B-95D0-2A95C449E2B1}"/>
              </a:ext>
            </a:extLst>
          </p:cNvPr>
          <p:cNvSpPr>
            <a:spLocks noGrp="1"/>
          </p:cNvSpPr>
          <p:nvPr>
            <p:ph type="title"/>
          </p:nvPr>
        </p:nvSpPr>
        <p:spPr/>
        <p:txBody>
          <a:bodyPr/>
          <a:lstStyle/>
          <a:p>
            <a:r>
              <a:rPr lang="en-US" b="0" i="0" u="none" strike="noStrike" baseline="0" dirty="0">
                <a:latin typeface="Calibri" panose="020F0502020204030204" pitchFamily="34" charset="0"/>
              </a:rPr>
              <a:t>Which of these choices is an effective way to match an antenna with a 100-ohm feed point impedance to a 50-ohm coaxial cable feed line?</a:t>
            </a:r>
          </a:p>
        </p:txBody>
      </p:sp>
      <p:sp>
        <p:nvSpPr>
          <p:cNvPr id="3" name="Text Placeholder 2">
            <a:extLst>
              <a:ext uri="{FF2B5EF4-FFF2-40B4-BE49-F238E27FC236}">
                <a16:creationId xmlns:a16="http://schemas.microsoft.com/office/drawing/2014/main" id="{ACFBD304-1099-42E0-A08E-31145D52AEFB}"/>
              </a:ext>
            </a:extLst>
          </p:cNvPr>
          <p:cNvSpPr>
            <a:spLocks noGrp="1"/>
          </p:cNvSpPr>
          <p:nvPr>
            <p:ph type="body" idx="1"/>
          </p:nvPr>
        </p:nvSpPr>
        <p:spPr/>
        <p:txBody>
          <a:bodyPr/>
          <a:lstStyle/>
          <a:p>
            <a:r>
              <a:rPr lang="en-US" sz="2000" b="0" i="0" u="none" strike="noStrike" baseline="0" dirty="0">
                <a:latin typeface="Calibri" panose="020F0502020204030204" pitchFamily="34" charset="0"/>
              </a:rPr>
              <a:t>A. Connect a 1/4-wavelength open stub of 300-ohm </a:t>
            </a:r>
            <a:r>
              <a:rPr lang="en-US" sz="2000" b="0" i="0" u="none" strike="noStrike" baseline="0" dirty="0" err="1">
                <a:latin typeface="Calibri" panose="020F0502020204030204" pitchFamily="34" charset="0"/>
              </a:rPr>
              <a:t>twinlead</a:t>
            </a:r>
            <a:r>
              <a:rPr lang="en-US" sz="2000" b="0" i="0" u="none" strike="noStrike" baseline="0" dirty="0">
                <a:latin typeface="Calibri" panose="020F0502020204030204" pitchFamily="34" charset="0"/>
              </a:rPr>
              <a:t> in parallel with the coaxial feed line where it connects to the antenna</a:t>
            </a:r>
          </a:p>
          <a:p>
            <a:r>
              <a:rPr lang="en-US" sz="2000" b="0" i="0" u="none" strike="noStrike" baseline="0" dirty="0">
                <a:latin typeface="Calibri" panose="020F0502020204030204" pitchFamily="34" charset="0"/>
              </a:rPr>
              <a:t>B. Insert a 1/2-wavelength piece of 300-ohm </a:t>
            </a:r>
            <a:r>
              <a:rPr lang="en-US" sz="2000" b="0" i="0" u="none" strike="noStrike" baseline="0" dirty="0" err="1">
                <a:latin typeface="Calibri" panose="020F0502020204030204" pitchFamily="34" charset="0"/>
              </a:rPr>
              <a:t>twinlead</a:t>
            </a:r>
            <a:r>
              <a:rPr lang="en-US" sz="2000" b="0" i="0" u="none" strike="noStrike" baseline="0" dirty="0">
                <a:latin typeface="Calibri" panose="020F0502020204030204" pitchFamily="34" charset="0"/>
              </a:rPr>
              <a:t> in series between the antenna terminals and the 50-ohm feed cable</a:t>
            </a:r>
          </a:p>
          <a:p>
            <a:r>
              <a:rPr lang="en-US" sz="2000" b="0" i="0" u="none" strike="noStrike" baseline="0" dirty="0">
                <a:latin typeface="Calibri" panose="020F0502020204030204" pitchFamily="34" charset="0"/>
              </a:rPr>
              <a:t>C. Insert a 1/4-wavelength piece of 75-ohm coaxial cable transmission line in series between the antenna terminals and the 50-ohm feed cable</a:t>
            </a:r>
          </a:p>
          <a:p>
            <a:r>
              <a:rPr lang="en-US" sz="2000" b="0" i="0" u="none" strike="noStrike" baseline="0" dirty="0">
                <a:latin typeface="Calibri" panose="020F0502020204030204" pitchFamily="34" charset="0"/>
              </a:rPr>
              <a:t>D. Connect a 1/2 wavelength shorted stub of 75-ohm cable in parallel with the 50-ohm cable where it attaches to the antenna </a:t>
            </a:r>
          </a:p>
          <a:p>
            <a:r>
              <a:rPr lang="pt-BR" sz="2000" b="0" i="0" u="none" strike="noStrike" baseline="0" dirty="0">
                <a:latin typeface="Calibri" panose="020F0502020204030204" pitchFamily="34" charset="0"/>
              </a:rPr>
              <a:t>(C) E9E10 ECLM Page (9 - 39)</a:t>
            </a:r>
          </a:p>
        </p:txBody>
      </p:sp>
    </p:spTree>
    <p:extLst>
      <p:ext uri="{BB962C8B-B14F-4D97-AF65-F5344CB8AC3E}">
        <p14:creationId xmlns:p14="http://schemas.microsoft.com/office/powerpoint/2010/main" val="2299973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3A73-45DB-48F5-B053-63490539F3E0}"/>
              </a:ext>
            </a:extLst>
          </p:cNvPr>
          <p:cNvSpPr>
            <a:spLocks noGrp="1"/>
          </p:cNvSpPr>
          <p:nvPr>
            <p:ph type="title"/>
          </p:nvPr>
        </p:nvSpPr>
        <p:spPr/>
        <p:txBody>
          <a:bodyPr/>
          <a:lstStyle/>
          <a:p>
            <a:r>
              <a:rPr lang="en-US" b="0" i="0" u="none" strike="noStrike" baseline="0" dirty="0">
                <a:latin typeface="Calibri" panose="020F0502020204030204" pitchFamily="34" charset="0"/>
              </a:rPr>
              <a:t>What is the primary purpose of phasing lines when used with an antenna having multiple driven elements?</a:t>
            </a:r>
          </a:p>
        </p:txBody>
      </p:sp>
      <p:sp>
        <p:nvSpPr>
          <p:cNvPr id="3" name="Text Placeholder 2">
            <a:extLst>
              <a:ext uri="{FF2B5EF4-FFF2-40B4-BE49-F238E27FC236}">
                <a16:creationId xmlns:a16="http://schemas.microsoft.com/office/drawing/2014/main" id="{38A1AB2C-15B9-4522-BDAC-5F1667C57EE7}"/>
              </a:ext>
            </a:extLst>
          </p:cNvPr>
          <p:cNvSpPr>
            <a:spLocks noGrp="1"/>
          </p:cNvSpPr>
          <p:nvPr>
            <p:ph type="body" idx="1"/>
          </p:nvPr>
        </p:nvSpPr>
        <p:spPr/>
        <p:txBody>
          <a:bodyPr/>
          <a:lstStyle/>
          <a:p>
            <a:r>
              <a:rPr lang="en-US" b="0" i="0" u="none" strike="noStrike" baseline="0" dirty="0">
                <a:latin typeface="Calibri" panose="020F0502020204030204" pitchFamily="34" charset="0"/>
              </a:rPr>
              <a:t>A. It ensures that each driven element operates in concert with the others to create the desired antenna pattern</a:t>
            </a:r>
          </a:p>
          <a:p>
            <a:r>
              <a:rPr lang="en-US" b="0" i="0" u="none" strike="noStrike" baseline="0" dirty="0">
                <a:latin typeface="Calibri" panose="020F0502020204030204" pitchFamily="34" charset="0"/>
              </a:rPr>
              <a:t>B. It prevents reflected power from traveling back down the feed line and causing harmonic radiation from the transmitter</a:t>
            </a:r>
          </a:p>
          <a:p>
            <a:r>
              <a:rPr lang="en-US" b="0" i="0" u="none" strike="noStrike" baseline="0" dirty="0">
                <a:latin typeface="Calibri" panose="020F0502020204030204" pitchFamily="34" charset="0"/>
              </a:rPr>
              <a:t>C. It allows single-band antennas to operate on other bands</a:t>
            </a:r>
          </a:p>
          <a:p>
            <a:r>
              <a:rPr lang="en-US" b="0" i="0" u="none" strike="noStrike" baseline="0" dirty="0">
                <a:latin typeface="Calibri" panose="020F0502020204030204" pitchFamily="34" charset="0"/>
              </a:rPr>
              <a:t>D. It creates a low-angle radiation pattern </a:t>
            </a:r>
          </a:p>
          <a:p>
            <a:r>
              <a:rPr lang="pt-BR" b="0" i="0" u="none" strike="noStrike" baseline="0" dirty="0">
                <a:latin typeface="Calibri" panose="020F0502020204030204" pitchFamily="34" charset="0"/>
              </a:rPr>
              <a:t>E9E11 ECLM Page (9 - 18)</a:t>
            </a:r>
          </a:p>
        </p:txBody>
      </p:sp>
    </p:spTree>
    <p:extLst>
      <p:ext uri="{BB962C8B-B14F-4D97-AF65-F5344CB8AC3E}">
        <p14:creationId xmlns:p14="http://schemas.microsoft.com/office/powerpoint/2010/main" val="3797830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9BA3-C7D7-4A54-B75F-3A2343CBBDED}"/>
              </a:ext>
            </a:extLst>
          </p:cNvPr>
          <p:cNvSpPr>
            <a:spLocks noGrp="1"/>
          </p:cNvSpPr>
          <p:nvPr>
            <p:ph type="title"/>
          </p:nvPr>
        </p:nvSpPr>
        <p:spPr/>
        <p:txBody>
          <a:bodyPr/>
          <a:lstStyle/>
          <a:p>
            <a:r>
              <a:rPr lang="en-US" b="0" i="0" u="none" strike="noStrike" baseline="0" dirty="0">
                <a:latin typeface="Calibri" panose="020F0502020204030204" pitchFamily="34" charset="0"/>
              </a:rPr>
              <a:t>What is the primary purpose of phasing lines when used with an antenna having multiple driven elements?</a:t>
            </a:r>
          </a:p>
        </p:txBody>
      </p:sp>
      <p:sp>
        <p:nvSpPr>
          <p:cNvPr id="3" name="Text Placeholder 2">
            <a:extLst>
              <a:ext uri="{FF2B5EF4-FFF2-40B4-BE49-F238E27FC236}">
                <a16:creationId xmlns:a16="http://schemas.microsoft.com/office/drawing/2014/main" id="{DCD60D7A-6286-44A6-ACD1-E2C05BEF3403}"/>
              </a:ext>
            </a:extLst>
          </p:cNvPr>
          <p:cNvSpPr>
            <a:spLocks noGrp="1"/>
          </p:cNvSpPr>
          <p:nvPr>
            <p:ph type="body" idx="1"/>
          </p:nvPr>
        </p:nvSpPr>
        <p:spPr/>
        <p:txBody>
          <a:bodyPr/>
          <a:lstStyle/>
          <a:p>
            <a:r>
              <a:rPr lang="en-US" b="0" i="0" u="none" strike="noStrike" baseline="0" dirty="0">
                <a:latin typeface="Calibri" panose="020F0502020204030204" pitchFamily="34" charset="0"/>
              </a:rPr>
              <a:t>A. It ensures that each driven element operates in concert with the others to create the desired antenna pattern</a:t>
            </a:r>
          </a:p>
          <a:p>
            <a:r>
              <a:rPr lang="en-US" b="0" i="0" u="none" strike="noStrike" baseline="0" dirty="0">
                <a:latin typeface="Calibri" panose="020F0502020204030204" pitchFamily="34" charset="0"/>
              </a:rPr>
              <a:t>B. It prevents reflected power from traveling back down the feed line and causing harmonic radiation from the transmitter</a:t>
            </a:r>
          </a:p>
          <a:p>
            <a:r>
              <a:rPr lang="en-US" b="0" i="0" u="none" strike="noStrike" baseline="0" dirty="0">
                <a:latin typeface="Calibri" panose="020F0502020204030204" pitchFamily="34" charset="0"/>
              </a:rPr>
              <a:t>C. It allows single-band antennas to operate on other bands</a:t>
            </a:r>
          </a:p>
          <a:p>
            <a:r>
              <a:rPr lang="en-US" b="0" i="0" u="none" strike="noStrike" baseline="0" dirty="0">
                <a:latin typeface="Calibri" panose="020F0502020204030204" pitchFamily="34" charset="0"/>
              </a:rPr>
              <a:t>D. It creates a low-angle radiation pattern </a:t>
            </a:r>
          </a:p>
          <a:p>
            <a:r>
              <a:rPr lang="pt-BR" b="0" i="0" u="none" strike="noStrike" baseline="0" dirty="0">
                <a:latin typeface="Calibri" panose="020F0502020204030204" pitchFamily="34" charset="0"/>
              </a:rPr>
              <a:t>(A) E9E11 ECLM Page (9 - 18)</a:t>
            </a:r>
          </a:p>
        </p:txBody>
      </p:sp>
    </p:spTree>
    <p:extLst>
      <p:ext uri="{BB962C8B-B14F-4D97-AF65-F5344CB8AC3E}">
        <p14:creationId xmlns:p14="http://schemas.microsoft.com/office/powerpoint/2010/main" val="1557608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F26E-C5E9-4AEA-9D4A-00125448DEB1}"/>
              </a:ext>
            </a:extLst>
          </p:cNvPr>
          <p:cNvSpPr>
            <a:spLocks noGrp="1"/>
          </p:cNvSpPr>
          <p:nvPr>
            <p:ph type="title"/>
          </p:nvPr>
        </p:nvSpPr>
        <p:spPr/>
        <p:txBody>
          <a:bodyPr/>
          <a:lstStyle/>
          <a:p>
            <a:r>
              <a:rPr lang="en-US" b="0" i="0" u="none" strike="noStrike" baseline="0" dirty="0">
                <a:latin typeface="Calibri" panose="020F0502020204030204" pitchFamily="34" charset="0"/>
              </a:rPr>
              <a:t>What is the velocity factor of a transmission line?</a:t>
            </a:r>
          </a:p>
        </p:txBody>
      </p:sp>
      <p:sp>
        <p:nvSpPr>
          <p:cNvPr id="3" name="Text Placeholder 2">
            <a:extLst>
              <a:ext uri="{FF2B5EF4-FFF2-40B4-BE49-F238E27FC236}">
                <a16:creationId xmlns:a16="http://schemas.microsoft.com/office/drawing/2014/main" id="{48088F59-C382-419E-956E-05D4A1168B28}"/>
              </a:ext>
            </a:extLst>
          </p:cNvPr>
          <p:cNvSpPr>
            <a:spLocks noGrp="1"/>
          </p:cNvSpPr>
          <p:nvPr>
            <p:ph type="body" idx="1"/>
          </p:nvPr>
        </p:nvSpPr>
        <p:spPr/>
        <p:txBody>
          <a:bodyPr/>
          <a:lstStyle/>
          <a:p>
            <a:r>
              <a:rPr lang="en-US" b="0" i="0" u="none" strike="noStrike" baseline="0" dirty="0">
                <a:latin typeface="Calibri" panose="020F0502020204030204" pitchFamily="34" charset="0"/>
              </a:rPr>
              <a:t>A. The ratio of the characteristic impedance of the line to the terminating impedance</a:t>
            </a:r>
          </a:p>
          <a:p>
            <a:r>
              <a:rPr lang="en-US" b="0" i="0" u="none" strike="noStrike" baseline="0" dirty="0">
                <a:latin typeface="Calibri" panose="020F0502020204030204" pitchFamily="34" charset="0"/>
              </a:rPr>
              <a:t>B. The index of shielding for coaxial cable</a:t>
            </a:r>
          </a:p>
          <a:p>
            <a:r>
              <a:rPr lang="en-US" b="0" i="0" u="none" strike="noStrike" baseline="0" dirty="0">
                <a:latin typeface="Calibri" panose="020F0502020204030204" pitchFamily="34" charset="0"/>
              </a:rPr>
              <a:t>C. The velocity of the wave in the transmission line multiplied by the velocity of light in a vacuum</a:t>
            </a:r>
          </a:p>
          <a:p>
            <a:r>
              <a:rPr lang="en-US" b="0" i="0" u="none" strike="noStrike" baseline="0" dirty="0">
                <a:latin typeface="Calibri" panose="020F0502020204030204" pitchFamily="34" charset="0"/>
              </a:rPr>
              <a:t>D. The velocity of the wave in the transmission line divided by the velocity of light in a vacuum</a:t>
            </a:r>
          </a:p>
          <a:p>
            <a:r>
              <a:rPr lang="pt-BR" b="0" i="0" u="none" strike="noStrike" baseline="0" dirty="0">
                <a:latin typeface="Calibri" panose="020F0502020204030204" pitchFamily="34" charset="0"/>
              </a:rPr>
              <a:t>E9F01 ECLM Page (9 - 28)</a:t>
            </a:r>
          </a:p>
        </p:txBody>
      </p:sp>
    </p:spTree>
    <p:extLst>
      <p:ext uri="{BB962C8B-B14F-4D97-AF65-F5344CB8AC3E}">
        <p14:creationId xmlns:p14="http://schemas.microsoft.com/office/powerpoint/2010/main" val="159751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21B4-2BD5-4FD0-8DD1-4E97DDFB5757}"/>
              </a:ext>
            </a:extLst>
          </p:cNvPr>
          <p:cNvSpPr>
            <a:spLocks noGrp="1"/>
          </p:cNvSpPr>
          <p:nvPr>
            <p:ph type="title"/>
          </p:nvPr>
        </p:nvSpPr>
        <p:spPr/>
        <p:txBody>
          <a:bodyPr/>
          <a:lstStyle/>
          <a:p>
            <a:r>
              <a:rPr lang="en-US" b="0" i="0" u="none" strike="noStrike" baseline="0" dirty="0">
                <a:latin typeface="Calibri" panose="020F0502020204030204" pitchFamily="34" charset="0"/>
              </a:rPr>
              <a:t>How can linearly polarized Yagi antennas be used to produce circular polarization?</a:t>
            </a:r>
          </a:p>
        </p:txBody>
      </p:sp>
      <p:sp>
        <p:nvSpPr>
          <p:cNvPr id="3" name="Text Placeholder 2">
            <a:extLst>
              <a:ext uri="{FF2B5EF4-FFF2-40B4-BE49-F238E27FC236}">
                <a16:creationId xmlns:a16="http://schemas.microsoft.com/office/drawing/2014/main" id="{82601270-BB36-412D-80A9-5AE1E793F3B9}"/>
              </a:ext>
            </a:extLst>
          </p:cNvPr>
          <p:cNvSpPr>
            <a:spLocks noGrp="1"/>
          </p:cNvSpPr>
          <p:nvPr>
            <p:ph type="body" idx="1"/>
          </p:nvPr>
        </p:nvSpPr>
        <p:spPr>
          <a:xfrm>
            <a:off x="457200" y="2658687"/>
            <a:ext cx="8229600" cy="3154680"/>
          </a:xfrm>
        </p:spPr>
        <p:txBody>
          <a:bodyPr/>
          <a:lstStyle/>
          <a:p>
            <a:r>
              <a:rPr lang="en-US" sz="2200" b="0" i="0" u="none" strike="noStrike" baseline="0" dirty="0">
                <a:latin typeface="Calibri" panose="020F0502020204030204" pitchFamily="34" charset="0"/>
              </a:rPr>
              <a:t>A. Stack two </a:t>
            </a:r>
            <a:r>
              <a:rPr lang="en-US" sz="2200" b="0" i="0" u="none" strike="noStrike" baseline="0" dirty="0" err="1">
                <a:latin typeface="Calibri" panose="020F0502020204030204" pitchFamily="34" charset="0"/>
              </a:rPr>
              <a:t>Yagis</a:t>
            </a:r>
            <a:r>
              <a:rPr lang="en-US" sz="2200" b="0" i="0" u="none" strike="noStrike" baseline="0" dirty="0">
                <a:latin typeface="Calibri" panose="020F0502020204030204" pitchFamily="34" charset="0"/>
              </a:rPr>
              <a:t>, fed 90 degrees out of phase, to form an array with the respective elements in parallel planes</a:t>
            </a:r>
          </a:p>
          <a:p>
            <a:r>
              <a:rPr lang="en-US" sz="2200" b="0" i="0" u="none" strike="noStrike" baseline="0" dirty="0">
                <a:latin typeface="Calibri" panose="020F0502020204030204" pitchFamily="34" charset="0"/>
              </a:rPr>
              <a:t>B. Stack two </a:t>
            </a:r>
            <a:r>
              <a:rPr lang="en-US" sz="2200" b="0" i="0" u="none" strike="noStrike" baseline="0" dirty="0" err="1">
                <a:latin typeface="Calibri" panose="020F0502020204030204" pitchFamily="34" charset="0"/>
              </a:rPr>
              <a:t>Yagis</a:t>
            </a:r>
            <a:r>
              <a:rPr lang="en-US" sz="2200" b="0" i="0" u="none" strike="noStrike" baseline="0" dirty="0">
                <a:latin typeface="Calibri" panose="020F0502020204030204" pitchFamily="34" charset="0"/>
              </a:rPr>
              <a:t>, fed in phase, to form an array with the respective elements in parallel planes</a:t>
            </a:r>
          </a:p>
          <a:p>
            <a:r>
              <a:rPr lang="en-US" sz="2200" b="0" i="0" u="none" strike="noStrike" baseline="0" dirty="0">
                <a:latin typeface="Calibri" panose="020F0502020204030204" pitchFamily="34" charset="0"/>
              </a:rPr>
              <a:t>C. Arrange two </a:t>
            </a:r>
            <a:r>
              <a:rPr lang="en-US" sz="2200" b="0" i="0" u="none" strike="noStrike" baseline="0" dirty="0" err="1">
                <a:latin typeface="Calibri" panose="020F0502020204030204" pitchFamily="34" charset="0"/>
              </a:rPr>
              <a:t>Yagis</a:t>
            </a:r>
            <a:r>
              <a:rPr lang="en-US" sz="2200" b="0" i="0" u="none" strike="noStrike" baseline="0" dirty="0">
                <a:latin typeface="Calibri" panose="020F0502020204030204" pitchFamily="34" charset="0"/>
              </a:rPr>
              <a:t> perpendicular to each other with the driven elements at the same point on the boom fed 90 degrees out of phase</a:t>
            </a:r>
          </a:p>
          <a:p>
            <a:r>
              <a:rPr lang="en-US" sz="2200" b="0" i="0" u="none" strike="noStrike" baseline="0" dirty="0">
                <a:latin typeface="Calibri" panose="020F0502020204030204" pitchFamily="34" charset="0"/>
              </a:rPr>
              <a:t>D. Arrange two </a:t>
            </a:r>
            <a:r>
              <a:rPr lang="en-US" sz="2200" b="0" i="0" u="none" strike="noStrike" baseline="0" dirty="0" err="1">
                <a:latin typeface="Calibri" panose="020F0502020204030204" pitchFamily="34" charset="0"/>
              </a:rPr>
              <a:t>Yagis</a:t>
            </a:r>
            <a:r>
              <a:rPr lang="en-US" sz="2200" b="0" i="0" u="none" strike="noStrike" baseline="0" dirty="0">
                <a:latin typeface="Calibri" panose="020F0502020204030204" pitchFamily="34" charset="0"/>
              </a:rPr>
              <a:t> collinear to each other, with the driven elements fed 180 degrees out of phase</a:t>
            </a:r>
          </a:p>
          <a:p>
            <a:r>
              <a:rPr lang="pt-BR" sz="2200" b="0" i="0" u="none" strike="noStrike" baseline="0" dirty="0">
                <a:latin typeface="Calibri" panose="020F0502020204030204" pitchFamily="34" charset="0"/>
              </a:rPr>
              <a:t>E9D02 ECLM Page (9 - 19)</a:t>
            </a:r>
          </a:p>
        </p:txBody>
      </p:sp>
    </p:spTree>
    <p:extLst>
      <p:ext uri="{BB962C8B-B14F-4D97-AF65-F5344CB8AC3E}">
        <p14:creationId xmlns:p14="http://schemas.microsoft.com/office/powerpoint/2010/main" val="258628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26D8-B193-4C84-A8BC-A2D036B2A15D}"/>
              </a:ext>
            </a:extLst>
          </p:cNvPr>
          <p:cNvSpPr>
            <a:spLocks noGrp="1"/>
          </p:cNvSpPr>
          <p:nvPr>
            <p:ph type="title"/>
          </p:nvPr>
        </p:nvSpPr>
        <p:spPr/>
        <p:txBody>
          <a:bodyPr/>
          <a:lstStyle/>
          <a:p>
            <a:r>
              <a:rPr lang="en-US" b="0" i="0" u="none" strike="noStrike" baseline="0" dirty="0">
                <a:latin typeface="Calibri" panose="020F0502020204030204" pitchFamily="34" charset="0"/>
              </a:rPr>
              <a:t>What is the velocity factor of a transmission line?</a:t>
            </a:r>
          </a:p>
        </p:txBody>
      </p:sp>
      <p:sp>
        <p:nvSpPr>
          <p:cNvPr id="3" name="Text Placeholder 2">
            <a:extLst>
              <a:ext uri="{FF2B5EF4-FFF2-40B4-BE49-F238E27FC236}">
                <a16:creationId xmlns:a16="http://schemas.microsoft.com/office/drawing/2014/main" id="{CDCD102C-4ECA-449F-B813-7578FF2698AA}"/>
              </a:ext>
            </a:extLst>
          </p:cNvPr>
          <p:cNvSpPr>
            <a:spLocks noGrp="1"/>
          </p:cNvSpPr>
          <p:nvPr>
            <p:ph type="body" idx="1"/>
          </p:nvPr>
        </p:nvSpPr>
        <p:spPr/>
        <p:txBody>
          <a:bodyPr/>
          <a:lstStyle/>
          <a:p>
            <a:r>
              <a:rPr lang="en-US" b="0" i="0" u="none" strike="noStrike" baseline="0" dirty="0">
                <a:latin typeface="Calibri" panose="020F0502020204030204" pitchFamily="34" charset="0"/>
              </a:rPr>
              <a:t>A. The ratio of the characteristic impedance of the line to the terminating impedance</a:t>
            </a:r>
          </a:p>
          <a:p>
            <a:r>
              <a:rPr lang="en-US" b="0" i="0" u="none" strike="noStrike" baseline="0" dirty="0">
                <a:latin typeface="Calibri" panose="020F0502020204030204" pitchFamily="34" charset="0"/>
              </a:rPr>
              <a:t>B. The index of shielding for coaxial cable</a:t>
            </a:r>
          </a:p>
          <a:p>
            <a:r>
              <a:rPr lang="en-US" b="0" i="0" u="none" strike="noStrike" baseline="0" dirty="0">
                <a:latin typeface="Calibri" panose="020F0502020204030204" pitchFamily="34" charset="0"/>
              </a:rPr>
              <a:t>C. The velocity of the wave in the transmission line multiplied by the velocity of light in a vacuum</a:t>
            </a:r>
          </a:p>
          <a:p>
            <a:r>
              <a:rPr lang="en-US" b="0" i="0" u="none" strike="noStrike" baseline="0" dirty="0">
                <a:latin typeface="Calibri" panose="020F0502020204030204" pitchFamily="34" charset="0"/>
              </a:rPr>
              <a:t>D. The velocity of the wave in the transmission line divided by the velocity of light in a vacuum</a:t>
            </a:r>
          </a:p>
          <a:p>
            <a:r>
              <a:rPr lang="pt-BR" b="0" i="0" u="none" strike="noStrike" baseline="0" dirty="0">
                <a:latin typeface="Calibri" panose="020F0502020204030204" pitchFamily="34" charset="0"/>
              </a:rPr>
              <a:t>(D) E9F01 ECLM Page (9 - 28)</a:t>
            </a:r>
          </a:p>
        </p:txBody>
      </p:sp>
    </p:spTree>
    <p:extLst>
      <p:ext uri="{BB962C8B-B14F-4D97-AF65-F5344CB8AC3E}">
        <p14:creationId xmlns:p14="http://schemas.microsoft.com/office/powerpoint/2010/main" val="1371367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6272-987B-4FB2-828D-9E6DDC98D7EE}"/>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has the biggest effect on the velocity factor of a transmission line?</a:t>
            </a:r>
          </a:p>
        </p:txBody>
      </p:sp>
      <p:sp>
        <p:nvSpPr>
          <p:cNvPr id="3" name="Text Placeholder 2">
            <a:extLst>
              <a:ext uri="{FF2B5EF4-FFF2-40B4-BE49-F238E27FC236}">
                <a16:creationId xmlns:a16="http://schemas.microsoft.com/office/drawing/2014/main" id="{D00BCD3E-CA06-45C8-AE40-15AF486346C5}"/>
              </a:ext>
            </a:extLst>
          </p:cNvPr>
          <p:cNvSpPr>
            <a:spLocks noGrp="1"/>
          </p:cNvSpPr>
          <p:nvPr>
            <p:ph type="body" idx="1"/>
          </p:nvPr>
        </p:nvSpPr>
        <p:spPr/>
        <p:txBody>
          <a:bodyPr/>
          <a:lstStyle/>
          <a:p>
            <a:r>
              <a:rPr lang="en-US" b="0" i="0" u="none" strike="noStrike" baseline="0" dirty="0">
                <a:latin typeface="Calibri" panose="020F0502020204030204" pitchFamily="34" charset="0"/>
              </a:rPr>
              <a:t>A. The termination impedance</a:t>
            </a:r>
          </a:p>
          <a:p>
            <a:r>
              <a:rPr lang="en-US" b="0" i="0" u="none" strike="noStrike" baseline="0" dirty="0">
                <a:latin typeface="Calibri" panose="020F0502020204030204" pitchFamily="34" charset="0"/>
              </a:rPr>
              <a:t>B. The line length</a:t>
            </a:r>
          </a:p>
          <a:p>
            <a:r>
              <a:rPr lang="en-US" b="0" i="0" u="none" strike="noStrike" baseline="0" dirty="0">
                <a:latin typeface="Calibri" panose="020F0502020204030204" pitchFamily="34" charset="0"/>
              </a:rPr>
              <a:t>C. Dielectric materials used in the line</a:t>
            </a:r>
          </a:p>
          <a:p>
            <a:r>
              <a:rPr lang="en-US" b="0" i="0" u="none" strike="noStrike" baseline="0" dirty="0">
                <a:latin typeface="Calibri" panose="020F0502020204030204" pitchFamily="34" charset="0"/>
              </a:rPr>
              <a:t>D. The center conductor resistivity</a:t>
            </a:r>
          </a:p>
          <a:p>
            <a:r>
              <a:rPr lang="pt-BR" b="0" i="0" u="none" strike="noStrike" baseline="0" dirty="0">
                <a:latin typeface="Calibri" panose="020F0502020204030204" pitchFamily="34" charset="0"/>
              </a:rPr>
              <a:t>E9F02 ECLM Page (9 - 28)</a:t>
            </a:r>
          </a:p>
        </p:txBody>
      </p:sp>
    </p:spTree>
    <p:extLst>
      <p:ext uri="{BB962C8B-B14F-4D97-AF65-F5344CB8AC3E}">
        <p14:creationId xmlns:p14="http://schemas.microsoft.com/office/powerpoint/2010/main" val="2114283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DFBD-C105-4D65-89D3-AFF958C59841}"/>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has the biggest effect on the velocity factor of a transmission line?</a:t>
            </a:r>
          </a:p>
        </p:txBody>
      </p:sp>
      <p:sp>
        <p:nvSpPr>
          <p:cNvPr id="3" name="Text Placeholder 2">
            <a:extLst>
              <a:ext uri="{FF2B5EF4-FFF2-40B4-BE49-F238E27FC236}">
                <a16:creationId xmlns:a16="http://schemas.microsoft.com/office/drawing/2014/main" id="{F833564E-72F9-49ED-BBFF-F5D4467A6680}"/>
              </a:ext>
            </a:extLst>
          </p:cNvPr>
          <p:cNvSpPr>
            <a:spLocks noGrp="1"/>
          </p:cNvSpPr>
          <p:nvPr>
            <p:ph type="body" idx="1"/>
          </p:nvPr>
        </p:nvSpPr>
        <p:spPr/>
        <p:txBody>
          <a:bodyPr/>
          <a:lstStyle/>
          <a:p>
            <a:r>
              <a:rPr lang="en-US" b="0" i="0" u="none" strike="noStrike" baseline="0" dirty="0">
                <a:latin typeface="Calibri" panose="020F0502020204030204" pitchFamily="34" charset="0"/>
              </a:rPr>
              <a:t>A. The termination impedance</a:t>
            </a:r>
          </a:p>
          <a:p>
            <a:r>
              <a:rPr lang="en-US" b="0" i="0" u="none" strike="noStrike" baseline="0" dirty="0">
                <a:latin typeface="Calibri" panose="020F0502020204030204" pitchFamily="34" charset="0"/>
              </a:rPr>
              <a:t>B. The line length</a:t>
            </a:r>
          </a:p>
          <a:p>
            <a:r>
              <a:rPr lang="en-US" b="0" i="0" u="none" strike="noStrike" baseline="0" dirty="0">
                <a:latin typeface="Calibri" panose="020F0502020204030204" pitchFamily="34" charset="0"/>
              </a:rPr>
              <a:t>C. Dielectric materials used in the line</a:t>
            </a:r>
          </a:p>
          <a:p>
            <a:r>
              <a:rPr lang="en-US" b="0" i="0" u="none" strike="noStrike" baseline="0" dirty="0">
                <a:latin typeface="Calibri" panose="020F0502020204030204" pitchFamily="34" charset="0"/>
              </a:rPr>
              <a:t>D. The center conductor resistivity</a:t>
            </a:r>
          </a:p>
          <a:p>
            <a:r>
              <a:rPr lang="pt-BR" b="0" i="0" u="none" strike="noStrike" baseline="0" dirty="0">
                <a:latin typeface="Calibri" panose="020F0502020204030204" pitchFamily="34" charset="0"/>
              </a:rPr>
              <a:t>(C) E9F02 ECLM Page (9 - 28)</a:t>
            </a:r>
          </a:p>
        </p:txBody>
      </p:sp>
    </p:spTree>
    <p:extLst>
      <p:ext uri="{BB962C8B-B14F-4D97-AF65-F5344CB8AC3E}">
        <p14:creationId xmlns:p14="http://schemas.microsoft.com/office/powerpoint/2010/main" val="2328081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23F3-D383-462F-9BF8-170D31C5E9DB}"/>
              </a:ext>
            </a:extLst>
          </p:cNvPr>
          <p:cNvSpPr>
            <a:spLocks noGrp="1"/>
          </p:cNvSpPr>
          <p:nvPr>
            <p:ph type="title"/>
          </p:nvPr>
        </p:nvSpPr>
        <p:spPr/>
        <p:txBody>
          <a:bodyPr/>
          <a:lstStyle/>
          <a:p>
            <a:r>
              <a:rPr lang="en-US" b="0" i="0" u="none" strike="noStrike" baseline="0" dirty="0">
                <a:latin typeface="Calibri" panose="020F0502020204030204" pitchFamily="34" charset="0"/>
              </a:rPr>
              <a:t>Why is the physical length of a coaxial cable transmission line shorter than its electrical length?</a:t>
            </a:r>
          </a:p>
        </p:txBody>
      </p:sp>
      <p:sp>
        <p:nvSpPr>
          <p:cNvPr id="3" name="Text Placeholder 2">
            <a:extLst>
              <a:ext uri="{FF2B5EF4-FFF2-40B4-BE49-F238E27FC236}">
                <a16:creationId xmlns:a16="http://schemas.microsoft.com/office/drawing/2014/main" id="{7C16A242-21AD-40C9-BDE5-6E16F7CB8168}"/>
              </a:ext>
            </a:extLst>
          </p:cNvPr>
          <p:cNvSpPr>
            <a:spLocks noGrp="1"/>
          </p:cNvSpPr>
          <p:nvPr>
            <p:ph type="body" idx="1"/>
          </p:nvPr>
        </p:nvSpPr>
        <p:spPr/>
        <p:txBody>
          <a:bodyPr/>
          <a:lstStyle/>
          <a:p>
            <a:r>
              <a:rPr lang="en-US" b="0" i="0" u="none" strike="noStrike" baseline="0" dirty="0">
                <a:latin typeface="Calibri" panose="020F0502020204030204" pitchFamily="34" charset="0"/>
              </a:rPr>
              <a:t>A. Skin effect is less pronounced in the coaxial cable</a:t>
            </a:r>
          </a:p>
          <a:p>
            <a:r>
              <a:rPr lang="en-US" b="0" i="0" u="none" strike="noStrike" baseline="0" dirty="0">
                <a:latin typeface="Calibri" panose="020F0502020204030204" pitchFamily="34" charset="0"/>
              </a:rPr>
              <a:t>B. The characteristic impedance is higher in a parallel feed line</a:t>
            </a:r>
          </a:p>
          <a:p>
            <a:r>
              <a:rPr lang="en-US" b="0" i="0" u="none" strike="noStrike" baseline="0" dirty="0">
                <a:latin typeface="Calibri" panose="020F0502020204030204" pitchFamily="34" charset="0"/>
              </a:rPr>
              <a:t>C. The surge impedance is higher in a parallel feed line</a:t>
            </a:r>
          </a:p>
          <a:p>
            <a:r>
              <a:rPr lang="en-US" b="0" i="0" u="none" strike="noStrike" baseline="0" dirty="0">
                <a:latin typeface="Calibri" panose="020F0502020204030204" pitchFamily="34" charset="0"/>
              </a:rPr>
              <a:t>D. Electrical signals move more slowly in a coaxial cable than in air</a:t>
            </a:r>
          </a:p>
          <a:p>
            <a:r>
              <a:rPr lang="pt-BR" b="0" i="0" u="none" strike="noStrike" baseline="0" dirty="0">
                <a:latin typeface="Calibri" panose="020F0502020204030204" pitchFamily="34" charset="0"/>
              </a:rPr>
              <a:t>E9F03 ECLM Page (9 - 29)</a:t>
            </a:r>
          </a:p>
        </p:txBody>
      </p:sp>
    </p:spTree>
    <p:extLst>
      <p:ext uri="{BB962C8B-B14F-4D97-AF65-F5344CB8AC3E}">
        <p14:creationId xmlns:p14="http://schemas.microsoft.com/office/powerpoint/2010/main" val="3133731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850E-B7B0-4410-9980-4951D1B7B2E2}"/>
              </a:ext>
            </a:extLst>
          </p:cNvPr>
          <p:cNvSpPr>
            <a:spLocks noGrp="1"/>
          </p:cNvSpPr>
          <p:nvPr>
            <p:ph type="title"/>
          </p:nvPr>
        </p:nvSpPr>
        <p:spPr/>
        <p:txBody>
          <a:bodyPr/>
          <a:lstStyle/>
          <a:p>
            <a:r>
              <a:rPr lang="en-US" b="0" i="0" u="none" strike="noStrike" baseline="0" dirty="0">
                <a:latin typeface="Calibri" panose="020F0502020204030204" pitchFamily="34" charset="0"/>
              </a:rPr>
              <a:t>Why is the physical length of a coaxial cable transmission line shorter than its electrical length?</a:t>
            </a:r>
          </a:p>
        </p:txBody>
      </p:sp>
      <p:sp>
        <p:nvSpPr>
          <p:cNvPr id="3" name="Text Placeholder 2">
            <a:extLst>
              <a:ext uri="{FF2B5EF4-FFF2-40B4-BE49-F238E27FC236}">
                <a16:creationId xmlns:a16="http://schemas.microsoft.com/office/drawing/2014/main" id="{E26D2E60-80ED-4610-8B22-E5FD52150CE5}"/>
              </a:ext>
            </a:extLst>
          </p:cNvPr>
          <p:cNvSpPr>
            <a:spLocks noGrp="1"/>
          </p:cNvSpPr>
          <p:nvPr>
            <p:ph type="body" idx="1"/>
          </p:nvPr>
        </p:nvSpPr>
        <p:spPr/>
        <p:txBody>
          <a:bodyPr/>
          <a:lstStyle/>
          <a:p>
            <a:r>
              <a:rPr lang="en-US" b="0" i="0" u="none" strike="noStrike" baseline="0" dirty="0">
                <a:latin typeface="Calibri" panose="020F0502020204030204" pitchFamily="34" charset="0"/>
              </a:rPr>
              <a:t>A. Skin effect is less pronounced in the coaxial cable</a:t>
            </a:r>
          </a:p>
          <a:p>
            <a:r>
              <a:rPr lang="en-US" b="0" i="0" u="none" strike="noStrike" baseline="0" dirty="0">
                <a:latin typeface="Calibri" panose="020F0502020204030204" pitchFamily="34" charset="0"/>
              </a:rPr>
              <a:t>B. The characteristic impedance is higher in a parallel feed line</a:t>
            </a:r>
          </a:p>
          <a:p>
            <a:r>
              <a:rPr lang="en-US" b="0" i="0" u="none" strike="noStrike" baseline="0" dirty="0">
                <a:latin typeface="Calibri" panose="020F0502020204030204" pitchFamily="34" charset="0"/>
              </a:rPr>
              <a:t>C. The surge impedance is higher in a parallel feed line</a:t>
            </a:r>
          </a:p>
          <a:p>
            <a:r>
              <a:rPr lang="en-US" b="0" i="0" u="none" strike="noStrike" baseline="0" dirty="0">
                <a:latin typeface="Calibri" panose="020F0502020204030204" pitchFamily="34" charset="0"/>
              </a:rPr>
              <a:t>D. Electrical signals move more slowly in a coaxial cable than in air</a:t>
            </a:r>
          </a:p>
          <a:p>
            <a:r>
              <a:rPr lang="pt-BR" b="0" i="0" u="none" strike="noStrike" baseline="0" dirty="0">
                <a:latin typeface="Calibri" panose="020F0502020204030204" pitchFamily="34" charset="0"/>
              </a:rPr>
              <a:t>(D) E9F03 ECLM Page (9 - 29)</a:t>
            </a:r>
          </a:p>
        </p:txBody>
      </p:sp>
    </p:spTree>
    <p:extLst>
      <p:ext uri="{BB962C8B-B14F-4D97-AF65-F5344CB8AC3E}">
        <p14:creationId xmlns:p14="http://schemas.microsoft.com/office/powerpoint/2010/main" val="1646958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6827-82EE-4011-8C02-0F9E14AFDEC6}"/>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1/2-wavelength transmission line present to a generator when the line is shorted at the far end?</a:t>
            </a:r>
          </a:p>
        </p:txBody>
      </p:sp>
      <p:sp>
        <p:nvSpPr>
          <p:cNvPr id="3" name="Text Placeholder 2">
            <a:extLst>
              <a:ext uri="{FF2B5EF4-FFF2-40B4-BE49-F238E27FC236}">
                <a16:creationId xmlns:a16="http://schemas.microsoft.com/office/drawing/2014/main" id="{A4D6B076-2981-467F-A63D-301A8238A60B}"/>
              </a:ext>
            </a:extLst>
          </p:cNvPr>
          <p:cNvSpPr>
            <a:spLocks noGrp="1"/>
          </p:cNvSpPr>
          <p:nvPr>
            <p:ph type="body" idx="1"/>
          </p:nvPr>
        </p:nvSpPr>
        <p:spPr/>
        <p:txBody>
          <a:bodyPr/>
          <a:lstStyle/>
          <a:p>
            <a:r>
              <a:rPr lang="en-US" b="0" i="0" u="none" strike="noStrike" baseline="0" dirty="0">
                <a:latin typeface="Calibri" panose="020F0502020204030204" pitchFamily="34" charset="0"/>
              </a:rPr>
              <a:t>A. Very high impedance</a:t>
            </a:r>
          </a:p>
          <a:p>
            <a:r>
              <a:rPr lang="en-US" b="0" i="0" u="none" strike="noStrike" baseline="0" dirty="0">
                <a:latin typeface="Calibri" panose="020F0502020204030204" pitchFamily="34" charset="0"/>
              </a:rPr>
              <a:t>B. Very low impedance</a:t>
            </a:r>
          </a:p>
          <a:p>
            <a:r>
              <a:rPr lang="en-US" b="0" i="0" u="none" strike="noStrike" baseline="0" dirty="0">
                <a:latin typeface="Calibri" panose="020F0502020204030204" pitchFamily="34" charset="0"/>
              </a:rPr>
              <a:t>C. The same as the characteristic impedance of the line</a:t>
            </a:r>
          </a:p>
          <a:p>
            <a:r>
              <a:rPr lang="en-US" b="0" i="0" u="none" strike="noStrike" baseline="0" dirty="0">
                <a:latin typeface="Calibri" panose="020F0502020204030204" pitchFamily="34" charset="0"/>
              </a:rPr>
              <a:t>D. The same as the output impedance of the generator</a:t>
            </a:r>
          </a:p>
          <a:p>
            <a:r>
              <a:rPr lang="pt-BR" b="0" i="0" u="none" strike="noStrike" baseline="0" dirty="0">
                <a:latin typeface="Calibri" panose="020F0502020204030204" pitchFamily="34" charset="0"/>
              </a:rPr>
              <a:t>E9F04 ECLM Page (9 - 36)</a:t>
            </a:r>
          </a:p>
        </p:txBody>
      </p:sp>
    </p:spTree>
    <p:extLst>
      <p:ext uri="{BB962C8B-B14F-4D97-AF65-F5344CB8AC3E}">
        <p14:creationId xmlns:p14="http://schemas.microsoft.com/office/powerpoint/2010/main" val="1971162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7EEC-861B-4C21-8728-06D5ACAAF24C}"/>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1/2-wavelength transmission line present to a generator when the line is shorted at the far end?</a:t>
            </a:r>
          </a:p>
        </p:txBody>
      </p:sp>
      <p:sp>
        <p:nvSpPr>
          <p:cNvPr id="3" name="Text Placeholder 2">
            <a:extLst>
              <a:ext uri="{FF2B5EF4-FFF2-40B4-BE49-F238E27FC236}">
                <a16:creationId xmlns:a16="http://schemas.microsoft.com/office/drawing/2014/main" id="{42EEEA51-F96B-42FC-BDD7-15B8441F2607}"/>
              </a:ext>
            </a:extLst>
          </p:cNvPr>
          <p:cNvSpPr>
            <a:spLocks noGrp="1"/>
          </p:cNvSpPr>
          <p:nvPr>
            <p:ph type="body" idx="1"/>
          </p:nvPr>
        </p:nvSpPr>
        <p:spPr/>
        <p:txBody>
          <a:bodyPr/>
          <a:lstStyle/>
          <a:p>
            <a:r>
              <a:rPr lang="en-US" b="0" i="0" u="none" strike="noStrike" baseline="0" dirty="0">
                <a:latin typeface="Calibri" panose="020F0502020204030204" pitchFamily="34" charset="0"/>
              </a:rPr>
              <a:t>A. Very high impedance</a:t>
            </a:r>
          </a:p>
          <a:p>
            <a:r>
              <a:rPr lang="en-US" b="0" i="0" u="none" strike="noStrike" baseline="0" dirty="0">
                <a:latin typeface="Calibri" panose="020F0502020204030204" pitchFamily="34" charset="0"/>
              </a:rPr>
              <a:t>B. Very low impedance</a:t>
            </a:r>
          </a:p>
          <a:p>
            <a:r>
              <a:rPr lang="en-US" b="0" i="0" u="none" strike="noStrike" baseline="0" dirty="0">
                <a:latin typeface="Calibri" panose="020F0502020204030204" pitchFamily="34" charset="0"/>
              </a:rPr>
              <a:t>C. The same as the characteristic impedance of the line</a:t>
            </a:r>
          </a:p>
          <a:p>
            <a:r>
              <a:rPr lang="en-US" b="0" i="0" u="none" strike="noStrike" baseline="0" dirty="0">
                <a:latin typeface="Calibri" panose="020F0502020204030204" pitchFamily="34" charset="0"/>
              </a:rPr>
              <a:t>D. The same as the output impedance of the generator</a:t>
            </a:r>
          </a:p>
          <a:p>
            <a:r>
              <a:rPr lang="pt-BR" b="0" i="0" u="none" strike="noStrike" baseline="0" dirty="0">
                <a:latin typeface="Calibri" panose="020F0502020204030204" pitchFamily="34" charset="0"/>
              </a:rPr>
              <a:t>(B) E9F04 ECLM Page (9 - 36)</a:t>
            </a:r>
          </a:p>
        </p:txBody>
      </p:sp>
    </p:spTree>
    <p:extLst>
      <p:ext uri="{BB962C8B-B14F-4D97-AF65-F5344CB8AC3E}">
        <p14:creationId xmlns:p14="http://schemas.microsoft.com/office/powerpoint/2010/main" val="2874755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AFC5-276B-4F83-96EA-ACB5BA6DEF36}"/>
              </a:ext>
            </a:extLst>
          </p:cNvPr>
          <p:cNvSpPr>
            <a:spLocks noGrp="1"/>
          </p:cNvSpPr>
          <p:nvPr>
            <p:ph type="title"/>
          </p:nvPr>
        </p:nvSpPr>
        <p:spPr/>
        <p:txBody>
          <a:bodyPr/>
          <a:lstStyle/>
          <a:p>
            <a:r>
              <a:rPr lang="en-US" b="0" i="0" u="none" strike="noStrike" baseline="0" dirty="0">
                <a:latin typeface="Calibri" panose="020F0502020204030204" pitchFamily="34" charset="0"/>
              </a:rPr>
              <a:t>What is the approximate physical length of a solid polyethylene dielectric coaxial transmission line that is electrically 1/4 wavelength long at 14.1 MHz?</a:t>
            </a:r>
          </a:p>
        </p:txBody>
      </p:sp>
      <p:sp>
        <p:nvSpPr>
          <p:cNvPr id="3" name="Text Placeholder 2">
            <a:extLst>
              <a:ext uri="{FF2B5EF4-FFF2-40B4-BE49-F238E27FC236}">
                <a16:creationId xmlns:a16="http://schemas.microsoft.com/office/drawing/2014/main" id="{CD698EC6-D9DF-4E6A-BDC0-F1C9EF3C8F56}"/>
              </a:ext>
            </a:extLst>
          </p:cNvPr>
          <p:cNvSpPr>
            <a:spLocks noGrp="1"/>
          </p:cNvSpPr>
          <p:nvPr>
            <p:ph type="body" idx="1"/>
          </p:nvPr>
        </p:nvSpPr>
        <p:spPr>
          <a:xfrm>
            <a:off x="457200" y="3733800"/>
            <a:ext cx="8229600" cy="2286000"/>
          </a:xfrm>
        </p:spPr>
        <p:txBody>
          <a:bodyPr/>
          <a:lstStyle/>
          <a:p>
            <a:r>
              <a:rPr lang="en-US" b="0" i="0" u="none" strike="noStrike" baseline="0" dirty="0">
                <a:latin typeface="Calibri" panose="020F0502020204030204" pitchFamily="34" charset="0"/>
              </a:rPr>
              <a:t>A. 10.6 meters</a:t>
            </a:r>
          </a:p>
          <a:p>
            <a:r>
              <a:rPr lang="en-US" b="0" i="0" u="none" strike="noStrike" baseline="0" dirty="0">
                <a:latin typeface="Calibri" panose="020F0502020204030204" pitchFamily="34" charset="0"/>
              </a:rPr>
              <a:t>B. 5.3 meters</a:t>
            </a:r>
          </a:p>
          <a:p>
            <a:r>
              <a:rPr lang="en-US" b="0" i="0" u="none" strike="noStrike" baseline="0" dirty="0">
                <a:latin typeface="Calibri" panose="020F0502020204030204" pitchFamily="34" charset="0"/>
              </a:rPr>
              <a:t>C. 4.3 meters</a:t>
            </a:r>
          </a:p>
          <a:p>
            <a:r>
              <a:rPr lang="en-US" b="0" i="0" u="none" strike="noStrike" baseline="0" dirty="0">
                <a:latin typeface="Calibri" panose="020F0502020204030204" pitchFamily="34" charset="0"/>
              </a:rPr>
              <a:t>D. 3.5 meters</a:t>
            </a:r>
          </a:p>
          <a:p>
            <a:r>
              <a:rPr lang="pt-BR" b="0" i="0" u="none" strike="noStrike" baseline="0" dirty="0">
                <a:latin typeface="Calibri" panose="020F0502020204030204" pitchFamily="34" charset="0"/>
              </a:rPr>
              <a:t>E9F05 ECLM Page (9 - 29)</a:t>
            </a:r>
          </a:p>
        </p:txBody>
      </p:sp>
    </p:spTree>
    <p:extLst>
      <p:ext uri="{BB962C8B-B14F-4D97-AF65-F5344CB8AC3E}">
        <p14:creationId xmlns:p14="http://schemas.microsoft.com/office/powerpoint/2010/main" val="857220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AFC5-276B-4F83-96EA-ACB5BA6DEF36}"/>
              </a:ext>
            </a:extLst>
          </p:cNvPr>
          <p:cNvSpPr>
            <a:spLocks noGrp="1"/>
          </p:cNvSpPr>
          <p:nvPr>
            <p:ph type="title"/>
          </p:nvPr>
        </p:nvSpPr>
        <p:spPr/>
        <p:txBody>
          <a:bodyPr/>
          <a:lstStyle/>
          <a:p>
            <a:r>
              <a:rPr lang="en-US" b="0" i="0" u="none" strike="noStrike" baseline="0" dirty="0">
                <a:latin typeface="Calibri" panose="020F0502020204030204" pitchFamily="34" charset="0"/>
              </a:rPr>
              <a:t>What is the approximate physical length of a solid polyethylene dielectric coaxial transmission line that is electrically 1/4 wavelength long at 14.1 MHz?</a:t>
            </a:r>
          </a:p>
        </p:txBody>
      </p:sp>
      <p:sp>
        <p:nvSpPr>
          <p:cNvPr id="3" name="Text Placeholder 2">
            <a:extLst>
              <a:ext uri="{FF2B5EF4-FFF2-40B4-BE49-F238E27FC236}">
                <a16:creationId xmlns:a16="http://schemas.microsoft.com/office/drawing/2014/main" id="{CD698EC6-D9DF-4E6A-BDC0-F1C9EF3C8F56}"/>
              </a:ext>
            </a:extLst>
          </p:cNvPr>
          <p:cNvSpPr>
            <a:spLocks noGrp="1"/>
          </p:cNvSpPr>
          <p:nvPr>
            <p:ph type="body" idx="1"/>
          </p:nvPr>
        </p:nvSpPr>
        <p:spPr>
          <a:xfrm>
            <a:off x="457200" y="3733800"/>
            <a:ext cx="8229600" cy="2286000"/>
          </a:xfrm>
        </p:spPr>
        <p:txBody>
          <a:bodyPr/>
          <a:lstStyle/>
          <a:p>
            <a:r>
              <a:rPr lang="en-US" b="0" i="0" u="none" strike="noStrike" baseline="0" dirty="0">
                <a:latin typeface="Calibri" panose="020F0502020204030204" pitchFamily="34" charset="0"/>
              </a:rPr>
              <a:t>A. 10.6 meters</a:t>
            </a:r>
          </a:p>
          <a:p>
            <a:r>
              <a:rPr lang="en-US" b="0" i="0" u="none" strike="noStrike" baseline="0" dirty="0">
                <a:latin typeface="Calibri" panose="020F0502020204030204" pitchFamily="34" charset="0"/>
              </a:rPr>
              <a:t>B. 5.3 meters</a:t>
            </a:r>
          </a:p>
          <a:p>
            <a:r>
              <a:rPr lang="en-US" b="0" i="0" u="none" strike="noStrike" baseline="0" dirty="0">
                <a:latin typeface="Calibri" panose="020F0502020204030204" pitchFamily="34" charset="0"/>
              </a:rPr>
              <a:t>C. 4.3 meters</a:t>
            </a:r>
          </a:p>
          <a:p>
            <a:r>
              <a:rPr lang="en-US" b="0" i="0" u="none" strike="noStrike" baseline="0" dirty="0">
                <a:latin typeface="Calibri" panose="020F0502020204030204" pitchFamily="34" charset="0"/>
              </a:rPr>
              <a:t>D. 3.5 meters</a:t>
            </a:r>
          </a:p>
          <a:p>
            <a:r>
              <a:rPr lang="pt-BR" b="0" i="0" u="none" strike="noStrike" baseline="0" dirty="0">
                <a:latin typeface="Calibri" panose="020F0502020204030204" pitchFamily="34" charset="0"/>
              </a:rPr>
              <a:t>(D) E9F05 ECLM Page (9 - 29)</a:t>
            </a:r>
          </a:p>
        </p:txBody>
      </p:sp>
    </p:spTree>
    <p:extLst>
      <p:ext uri="{BB962C8B-B14F-4D97-AF65-F5344CB8AC3E}">
        <p14:creationId xmlns:p14="http://schemas.microsoft.com/office/powerpoint/2010/main" val="2387201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46BC-74E4-4970-8936-B8849417D620}"/>
              </a:ext>
            </a:extLst>
          </p:cNvPr>
          <p:cNvSpPr>
            <a:spLocks noGrp="1"/>
          </p:cNvSpPr>
          <p:nvPr>
            <p:ph type="title"/>
          </p:nvPr>
        </p:nvSpPr>
        <p:spPr/>
        <p:txBody>
          <a:bodyPr/>
          <a:lstStyle/>
          <a:p>
            <a:r>
              <a:rPr lang="en-US" b="0" i="0" u="none" strike="noStrike" baseline="0" dirty="0">
                <a:latin typeface="Calibri" panose="020F0502020204030204" pitchFamily="34" charset="0"/>
              </a:rPr>
              <a:t>What is the approximate physical length of an air-insulated, parallel conductor transmission line that is electrically 1/2 wavelength long at 14.10 MHz?</a:t>
            </a:r>
          </a:p>
        </p:txBody>
      </p:sp>
      <p:sp>
        <p:nvSpPr>
          <p:cNvPr id="3" name="Text Placeholder 2">
            <a:extLst>
              <a:ext uri="{FF2B5EF4-FFF2-40B4-BE49-F238E27FC236}">
                <a16:creationId xmlns:a16="http://schemas.microsoft.com/office/drawing/2014/main" id="{3FE36B78-0D70-49F9-8E58-BA346CFBEFFD}"/>
              </a:ext>
            </a:extLst>
          </p:cNvPr>
          <p:cNvSpPr>
            <a:spLocks noGrp="1"/>
          </p:cNvSpPr>
          <p:nvPr>
            <p:ph type="body" idx="1"/>
          </p:nvPr>
        </p:nvSpPr>
        <p:spPr>
          <a:xfrm>
            <a:off x="457200" y="3581400"/>
            <a:ext cx="8229600" cy="2286000"/>
          </a:xfrm>
        </p:spPr>
        <p:txBody>
          <a:bodyPr/>
          <a:lstStyle/>
          <a:p>
            <a:r>
              <a:rPr lang="en-US" b="0" i="0" u="none" strike="noStrike" baseline="0" dirty="0">
                <a:latin typeface="Calibri" panose="020F0502020204030204" pitchFamily="34" charset="0"/>
              </a:rPr>
              <a:t>A. 7.0 meters</a:t>
            </a:r>
          </a:p>
          <a:p>
            <a:r>
              <a:rPr lang="en-US" b="0" i="0" u="none" strike="noStrike" baseline="0" dirty="0">
                <a:latin typeface="Calibri" panose="020F0502020204030204" pitchFamily="34" charset="0"/>
              </a:rPr>
              <a:t>B. 8.5 meters</a:t>
            </a:r>
          </a:p>
          <a:p>
            <a:r>
              <a:rPr lang="en-US" b="0" i="0" u="none" strike="noStrike" baseline="0" dirty="0">
                <a:latin typeface="Calibri" panose="020F0502020204030204" pitchFamily="34" charset="0"/>
              </a:rPr>
              <a:t>C. 10.6 meters</a:t>
            </a:r>
          </a:p>
          <a:p>
            <a:r>
              <a:rPr lang="en-US" b="0" i="0" u="none" strike="noStrike" baseline="0" dirty="0">
                <a:latin typeface="Calibri" panose="020F0502020204030204" pitchFamily="34" charset="0"/>
              </a:rPr>
              <a:t>D. 13.3 meters</a:t>
            </a:r>
          </a:p>
          <a:p>
            <a:r>
              <a:rPr lang="pt-BR" b="0" i="0" u="none" strike="noStrike" baseline="0" dirty="0">
                <a:latin typeface="Calibri" panose="020F0502020204030204" pitchFamily="34" charset="0"/>
              </a:rPr>
              <a:t>E9F06 ECLM Page (9 - 30)</a:t>
            </a:r>
          </a:p>
        </p:txBody>
      </p:sp>
    </p:spTree>
    <p:extLst>
      <p:ext uri="{BB962C8B-B14F-4D97-AF65-F5344CB8AC3E}">
        <p14:creationId xmlns:p14="http://schemas.microsoft.com/office/powerpoint/2010/main" val="405386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21B4-2BD5-4FD0-8DD1-4E97DDFB5757}"/>
              </a:ext>
            </a:extLst>
          </p:cNvPr>
          <p:cNvSpPr>
            <a:spLocks noGrp="1"/>
          </p:cNvSpPr>
          <p:nvPr>
            <p:ph type="title"/>
          </p:nvPr>
        </p:nvSpPr>
        <p:spPr/>
        <p:txBody>
          <a:bodyPr/>
          <a:lstStyle/>
          <a:p>
            <a:r>
              <a:rPr lang="en-US" b="0" i="0" u="none" strike="noStrike" baseline="0" dirty="0">
                <a:latin typeface="Calibri" panose="020F0502020204030204" pitchFamily="34" charset="0"/>
              </a:rPr>
              <a:t>How can linearly polarized Yagi antennas be used to produce circular polarization?</a:t>
            </a:r>
          </a:p>
        </p:txBody>
      </p:sp>
      <p:sp>
        <p:nvSpPr>
          <p:cNvPr id="3" name="Text Placeholder 2">
            <a:extLst>
              <a:ext uri="{FF2B5EF4-FFF2-40B4-BE49-F238E27FC236}">
                <a16:creationId xmlns:a16="http://schemas.microsoft.com/office/drawing/2014/main" id="{82601270-BB36-412D-80A9-5AE1E793F3B9}"/>
              </a:ext>
            </a:extLst>
          </p:cNvPr>
          <p:cNvSpPr>
            <a:spLocks noGrp="1"/>
          </p:cNvSpPr>
          <p:nvPr>
            <p:ph type="body" idx="1"/>
          </p:nvPr>
        </p:nvSpPr>
        <p:spPr>
          <a:xfrm>
            <a:off x="457200" y="2658687"/>
            <a:ext cx="8229600" cy="3154680"/>
          </a:xfrm>
        </p:spPr>
        <p:txBody>
          <a:bodyPr/>
          <a:lstStyle/>
          <a:p>
            <a:r>
              <a:rPr lang="en-US" sz="2200" b="0" i="0" u="none" strike="noStrike" baseline="0" dirty="0">
                <a:latin typeface="Calibri" panose="020F0502020204030204" pitchFamily="34" charset="0"/>
              </a:rPr>
              <a:t>A. Stack two </a:t>
            </a:r>
            <a:r>
              <a:rPr lang="en-US" sz="2200" b="0" i="0" u="none" strike="noStrike" baseline="0" dirty="0" err="1">
                <a:latin typeface="Calibri" panose="020F0502020204030204" pitchFamily="34" charset="0"/>
              </a:rPr>
              <a:t>Yagis</a:t>
            </a:r>
            <a:r>
              <a:rPr lang="en-US" sz="2200" b="0" i="0" u="none" strike="noStrike" baseline="0" dirty="0">
                <a:latin typeface="Calibri" panose="020F0502020204030204" pitchFamily="34" charset="0"/>
              </a:rPr>
              <a:t>, fed 90 degrees out of phase, to form an array with the respective elements in parallel planes</a:t>
            </a:r>
          </a:p>
          <a:p>
            <a:r>
              <a:rPr lang="en-US" sz="2200" b="0" i="0" u="none" strike="noStrike" baseline="0" dirty="0">
                <a:latin typeface="Calibri" panose="020F0502020204030204" pitchFamily="34" charset="0"/>
              </a:rPr>
              <a:t>B. Stack two </a:t>
            </a:r>
            <a:r>
              <a:rPr lang="en-US" sz="2200" b="0" i="0" u="none" strike="noStrike" baseline="0" dirty="0" err="1">
                <a:latin typeface="Calibri" panose="020F0502020204030204" pitchFamily="34" charset="0"/>
              </a:rPr>
              <a:t>Yagis</a:t>
            </a:r>
            <a:r>
              <a:rPr lang="en-US" sz="2200" b="0" i="0" u="none" strike="noStrike" baseline="0" dirty="0">
                <a:latin typeface="Calibri" panose="020F0502020204030204" pitchFamily="34" charset="0"/>
              </a:rPr>
              <a:t>, fed in phase, to form an array with the respective elements in parallel planes</a:t>
            </a:r>
          </a:p>
          <a:p>
            <a:r>
              <a:rPr lang="en-US" sz="2200" b="0" i="0" u="none" strike="noStrike" baseline="0" dirty="0">
                <a:latin typeface="Calibri" panose="020F0502020204030204" pitchFamily="34" charset="0"/>
              </a:rPr>
              <a:t>C. Arrange two </a:t>
            </a:r>
            <a:r>
              <a:rPr lang="en-US" sz="2200" b="0" i="0" u="none" strike="noStrike" baseline="0" dirty="0" err="1">
                <a:latin typeface="Calibri" panose="020F0502020204030204" pitchFamily="34" charset="0"/>
              </a:rPr>
              <a:t>Yagis</a:t>
            </a:r>
            <a:r>
              <a:rPr lang="en-US" sz="2200" b="0" i="0" u="none" strike="noStrike" baseline="0" dirty="0">
                <a:latin typeface="Calibri" panose="020F0502020204030204" pitchFamily="34" charset="0"/>
              </a:rPr>
              <a:t> perpendicular to each other with the driven elements at the same point on the boom fed 90 degrees out of phase</a:t>
            </a:r>
          </a:p>
          <a:p>
            <a:r>
              <a:rPr lang="en-US" sz="2200" b="0" i="0" u="none" strike="noStrike" baseline="0" dirty="0">
                <a:latin typeface="Calibri" panose="020F0502020204030204" pitchFamily="34" charset="0"/>
              </a:rPr>
              <a:t>D. Arrange two </a:t>
            </a:r>
            <a:r>
              <a:rPr lang="en-US" sz="2200" b="0" i="0" u="none" strike="noStrike" baseline="0" dirty="0" err="1">
                <a:latin typeface="Calibri" panose="020F0502020204030204" pitchFamily="34" charset="0"/>
              </a:rPr>
              <a:t>Yagis</a:t>
            </a:r>
            <a:r>
              <a:rPr lang="en-US" sz="2200" b="0" i="0" u="none" strike="noStrike" baseline="0" dirty="0">
                <a:latin typeface="Calibri" panose="020F0502020204030204" pitchFamily="34" charset="0"/>
              </a:rPr>
              <a:t> collinear to each other, with the driven elements fed 180 degrees out of phase</a:t>
            </a:r>
          </a:p>
          <a:p>
            <a:r>
              <a:rPr lang="pt-BR" sz="2200" b="0" i="0" u="none" strike="noStrike" baseline="0" dirty="0">
                <a:latin typeface="Calibri" panose="020F0502020204030204" pitchFamily="34" charset="0"/>
              </a:rPr>
              <a:t>(C) E9D02 ECLM Page (9 - 19)</a:t>
            </a:r>
          </a:p>
        </p:txBody>
      </p:sp>
    </p:spTree>
    <p:extLst>
      <p:ext uri="{BB962C8B-B14F-4D97-AF65-F5344CB8AC3E}">
        <p14:creationId xmlns:p14="http://schemas.microsoft.com/office/powerpoint/2010/main" val="3051916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46BC-74E4-4970-8936-B8849417D620}"/>
              </a:ext>
            </a:extLst>
          </p:cNvPr>
          <p:cNvSpPr>
            <a:spLocks noGrp="1"/>
          </p:cNvSpPr>
          <p:nvPr>
            <p:ph type="title"/>
          </p:nvPr>
        </p:nvSpPr>
        <p:spPr/>
        <p:txBody>
          <a:bodyPr/>
          <a:lstStyle/>
          <a:p>
            <a:r>
              <a:rPr lang="en-US" b="0" i="0" u="none" strike="noStrike" baseline="0" dirty="0">
                <a:latin typeface="Calibri" panose="020F0502020204030204" pitchFamily="34" charset="0"/>
              </a:rPr>
              <a:t>What is the approximate physical length of an air-insulated, parallel conductor transmission line that is electrically 1/2 wavelength long at 14.10 MHz?</a:t>
            </a:r>
          </a:p>
        </p:txBody>
      </p:sp>
      <p:sp>
        <p:nvSpPr>
          <p:cNvPr id="3" name="Text Placeholder 2">
            <a:extLst>
              <a:ext uri="{FF2B5EF4-FFF2-40B4-BE49-F238E27FC236}">
                <a16:creationId xmlns:a16="http://schemas.microsoft.com/office/drawing/2014/main" id="{3FE36B78-0D70-49F9-8E58-BA346CFBEFFD}"/>
              </a:ext>
            </a:extLst>
          </p:cNvPr>
          <p:cNvSpPr>
            <a:spLocks noGrp="1"/>
          </p:cNvSpPr>
          <p:nvPr>
            <p:ph type="body" idx="1"/>
          </p:nvPr>
        </p:nvSpPr>
        <p:spPr>
          <a:xfrm>
            <a:off x="457200" y="3581400"/>
            <a:ext cx="8229600" cy="2286000"/>
          </a:xfrm>
        </p:spPr>
        <p:txBody>
          <a:bodyPr/>
          <a:lstStyle/>
          <a:p>
            <a:r>
              <a:rPr lang="en-US" b="0" i="0" u="none" strike="noStrike" baseline="0" dirty="0">
                <a:latin typeface="Calibri" panose="020F0502020204030204" pitchFamily="34" charset="0"/>
              </a:rPr>
              <a:t>A. 7.0 meters</a:t>
            </a:r>
          </a:p>
          <a:p>
            <a:r>
              <a:rPr lang="en-US" b="0" i="0" u="none" strike="noStrike" baseline="0" dirty="0">
                <a:latin typeface="Calibri" panose="020F0502020204030204" pitchFamily="34" charset="0"/>
              </a:rPr>
              <a:t>B. 8.5 meters</a:t>
            </a:r>
          </a:p>
          <a:p>
            <a:r>
              <a:rPr lang="en-US" b="0" i="0" u="none" strike="noStrike" baseline="0" dirty="0">
                <a:latin typeface="Calibri" panose="020F0502020204030204" pitchFamily="34" charset="0"/>
              </a:rPr>
              <a:t>C. 10.6 meters</a:t>
            </a:r>
          </a:p>
          <a:p>
            <a:r>
              <a:rPr lang="en-US" b="0" i="0" u="none" strike="noStrike" baseline="0" dirty="0">
                <a:latin typeface="Calibri" panose="020F0502020204030204" pitchFamily="34" charset="0"/>
              </a:rPr>
              <a:t>D. 13.3 meters</a:t>
            </a:r>
          </a:p>
          <a:p>
            <a:r>
              <a:rPr lang="pt-BR" b="0" i="0" u="none" strike="noStrike" baseline="0" dirty="0">
                <a:latin typeface="Calibri" panose="020F0502020204030204" pitchFamily="34" charset="0"/>
              </a:rPr>
              <a:t>(C) E9F06 ECLM Page (9 - 30)</a:t>
            </a:r>
          </a:p>
        </p:txBody>
      </p:sp>
    </p:spTree>
    <p:extLst>
      <p:ext uri="{BB962C8B-B14F-4D97-AF65-F5344CB8AC3E}">
        <p14:creationId xmlns:p14="http://schemas.microsoft.com/office/powerpoint/2010/main" val="1180242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75C5-C55E-4982-B156-E4BB47DACE9B}"/>
              </a:ext>
            </a:extLst>
          </p:cNvPr>
          <p:cNvSpPr>
            <a:spLocks noGrp="1"/>
          </p:cNvSpPr>
          <p:nvPr>
            <p:ph type="title"/>
          </p:nvPr>
        </p:nvSpPr>
        <p:spPr/>
        <p:txBody>
          <a:bodyPr/>
          <a:lstStyle/>
          <a:p>
            <a:r>
              <a:rPr lang="en-US" b="0" i="0" u="none" strike="noStrike" baseline="0" dirty="0">
                <a:latin typeface="Calibri" panose="020F0502020204030204" pitchFamily="34" charset="0"/>
              </a:rPr>
              <a:t>How does ladder line compare to small-diameter coaxial cable such as RG-58 at 50 MHz?</a:t>
            </a:r>
          </a:p>
        </p:txBody>
      </p:sp>
      <p:sp>
        <p:nvSpPr>
          <p:cNvPr id="3" name="Text Placeholder 2">
            <a:extLst>
              <a:ext uri="{FF2B5EF4-FFF2-40B4-BE49-F238E27FC236}">
                <a16:creationId xmlns:a16="http://schemas.microsoft.com/office/drawing/2014/main" id="{C359CF7F-F50D-4D13-AC69-AD63235918A7}"/>
              </a:ext>
            </a:extLst>
          </p:cNvPr>
          <p:cNvSpPr>
            <a:spLocks noGrp="1"/>
          </p:cNvSpPr>
          <p:nvPr>
            <p:ph type="body" idx="1"/>
          </p:nvPr>
        </p:nvSpPr>
        <p:spPr/>
        <p:txBody>
          <a:bodyPr/>
          <a:lstStyle/>
          <a:p>
            <a:r>
              <a:rPr lang="en-US" b="0" i="0" u="none" strike="noStrike" baseline="0" dirty="0">
                <a:latin typeface="Calibri" panose="020F0502020204030204" pitchFamily="34" charset="0"/>
              </a:rPr>
              <a:t>A. Lower loss</a:t>
            </a:r>
          </a:p>
          <a:p>
            <a:r>
              <a:rPr lang="en-US" b="0" i="0" u="none" strike="noStrike" baseline="0" dirty="0">
                <a:latin typeface="Calibri" panose="020F0502020204030204" pitchFamily="34" charset="0"/>
              </a:rPr>
              <a:t>B. Higher SWR</a:t>
            </a:r>
          </a:p>
          <a:p>
            <a:r>
              <a:rPr lang="en-US" b="0" i="0" u="none" strike="noStrike" baseline="0" dirty="0">
                <a:latin typeface="Calibri" panose="020F0502020204030204" pitchFamily="34" charset="0"/>
              </a:rPr>
              <a:t>C. Smaller reflection coefficient</a:t>
            </a:r>
          </a:p>
          <a:p>
            <a:r>
              <a:rPr lang="en-US" b="0" i="0" u="none" strike="noStrike" baseline="0" dirty="0">
                <a:latin typeface="Calibri" panose="020F0502020204030204" pitchFamily="34" charset="0"/>
              </a:rPr>
              <a:t>D. Lower velocity factor</a:t>
            </a:r>
          </a:p>
          <a:p>
            <a:r>
              <a:rPr lang="pt-BR" b="0" i="0" u="none" strike="noStrike" baseline="0" dirty="0">
                <a:latin typeface="Calibri" panose="020F0502020204030204" pitchFamily="34" charset="0"/>
              </a:rPr>
              <a:t>E9F07 ECLM Page (9 - 30)</a:t>
            </a:r>
          </a:p>
        </p:txBody>
      </p:sp>
    </p:spTree>
    <p:extLst>
      <p:ext uri="{BB962C8B-B14F-4D97-AF65-F5344CB8AC3E}">
        <p14:creationId xmlns:p14="http://schemas.microsoft.com/office/powerpoint/2010/main" val="2112859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655E-F21F-4579-8306-1B3DBB5B41AC}"/>
              </a:ext>
            </a:extLst>
          </p:cNvPr>
          <p:cNvSpPr>
            <a:spLocks noGrp="1"/>
          </p:cNvSpPr>
          <p:nvPr>
            <p:ph type="title"/>
          </p:nvPr>
        </p:nvSpPr>
        <p:spPr/>
        <p:txBody>
          <a:bodyPr/>
          <a:lstStyle/>
          <a:p>
            <a:r>
              <a:rPr lang="en-US" b="0" i="0" u="none" strike="noStrike" baseline="0" dirty="0">
                <a:latin typeface="Calibri" panose="020F0502020204030204" pitchFamily="34" charset="0"/>
              </a:rPr>
              <a:t>How does ladder line compare to small-diameter coaxial cable such as RG-58 at 50 MHz?</a:t>
            </a:r>
          </a:p>
        </p:txBody>
      </p:sp>
      <p:sp>
        <p:nvSpPr>
          <p:cNvPr id="3" name="Text Placeholder 2">
            <a:extLst>
              <a:ext uri="{FF2B5EF4-FFF2-40B4-BE49-F238E27FC236}">
                <a16:creationId xmlns:a16="http://schemas.microsoft.com/office/drawing/2014/main" id="{9A43A018-18A9-4F9F-899F-DB4BDD3B6705}"/>
              </a:ext>
            </a:extLst>
          </p:cNvPr>
          <p:cNvSpPr>
            <a:spLocks noGrp="1"/>
          </p:cNvSpPr>
          <p:nvPr>
            <p:ph type="body" idx="1"/>
          </p:nvPr>
        </p:nvSpPr>
        <p:spPr/>
        <p:txBody>
          <a:bodyPr/>
          <a:lstStyle/>
          <a:p>
            <a:r>
              <a:rPr lang="en-US" b="0" i="0" u="none" strike="noStrike" baseline="0" dirty="0">
                <a:latin typeface="Calibri" panose="020F0502020204030204" pitchFamily="34" charset="0"/>
              </a:rPr>
              <a:t>A. Lower loss</a:t>
            </a:r>
          </a:p>
          <a:p>
            <a:r>
              <a:rPr lang="en-US" b="0" i="0" u="none" strike="noStrike" baseline="0" dirty="0">
                <a:latin typeface="Calibri" panose="020F0502020204030204" pitchFamily="34" charset="0"/>
              </a:rPr>
              <a:t>B. Higher SWR</a:t>
            </a:r>
          </a:p>
          <a:p>
            <a:r>
              <a:rPr lang="en-US" b="0" i="0" u="none" strike="noStrike" baseline="0" dirty="0">
                <a:latin typeface="Calibri" panose="020F0502020204030204" pitchFamily="34" charset="0"/>
              </a:rPr>
              <a:t>C. Smaller reflection coefficient</a:t>
            </a:r>
          </a:p>
          <a:p>
            <a:r>
              <a:rPr lang="en-US" b="0" i="0" u="none" strike="noStrike" baseline="0" dirty="0">
                <a:latin typeface="Calibri" panose="020F0502020204030204" pitchFamily="34" charset="0"/>
              </a:rPr>
              <a:t>D. Lower velocity factor</a:t>
            </a:r>
          </a:p>
          <a:p>
            <a:r>
              <a:rPr lang="pt-BR" b="0" i="0" u="none" strike="noStrike" baseline="0" dirty="0">
                <a:latin typeface="Calibri" panose="020F0502020204030204" pitchFamily="34" charset="0"/>
              </a:rPr>
              <a:t>(A) E9F07 ECLM Page (9 - 30)</a:t>
            </a:r>
          </a:p>
        </p:txBody>
      </p:sp>
    </p:spTree>
    <p:extLst>
      <p:ext uri="{BB962C8B-B14F-4D97-AF65-F5344CB8AC3E}">
        <p14:creationId xmlns:p14="http://schemas.microsoft.com/office/powerpoint/2010/main" val="3001512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C44C-19AE-49D4-A944-5DB8CAA53B54}"/>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is a significant difference between foam dielectric coaxial cable and solid dielectric cable, assuming all other parameters are the same?</a:t>
            </a:r>
          </a:p>
        </p:txBody>
      </p:sp>
      <p:sp>
        <p:nvSpPr>
          <p:cNvPr id="3" name="Text Placeholder 2">
            <a:extLst>
              <a:ext uri="{FF2B5EF4-FFF2-40B4-BE49-F238E27FC236}">
                <a16:creationId xmlns:a16="http://schemas.microsoft.com/office/drawing/2014/main" id="{EE0B2FF2-6997-4A88-8632-CDE069260F29}"/>
              </a:ext>
            </a:extLst>
          </p:cNvPr>
          <p:cNvSpPr>
            <a:spLocks noGrp="1"/>
          </p:cNvSpPr>
          <p:nvPr>
            <p:ph type="body" idx="1"/>
          </p:nvPr>
        </p:nvSpPr>
        <p:spPr>
          <a:xfrm>
            <a:off x="381000" y="3657600"/>
            <a:ext cx="8229600" cy="2286000"/>
          </a:xfrm>
        </p:spPr>
        <p:txBody>
          <a:bodyPr/>
          <a:lstStyle/>
          <a:p>
            <a:r>
              <a:rPr lang="en-US" b="0" i="0" u="none" strike="noStrike" baseline="0" dirty="0">
                <a:latin typeface="Calibri" panose="020F0502020204030204" pitchFamily="34" charset="0"/>
              </a:rPr>
              <a:t>A. Foam dielectric has lower safe operating voltage limits</a:t>
            </a:r>
          </a:p>
          <a:p>
            <a:r>
              <a:rPr lang="en-US" b="0" i="0" u="none" strike="noStrike" baseline="0" dirty="0">
                <a:latin typeface="Calibri" panose="020F0502020204030204" pitchFamily="34" charset="0"/>
              </a:rPr>
              <a:t>B. Foam dielectric has lower loss per unit of length</a:t>
            </a:r>
          </a:p>
          <a:p>
            <a:r>
              <a:rPr lang="en-US" b="0" i="0" u="none" strike="noStrike" baseline="0" dirty="0">
                <a:latin typeface="Calibri" panose="020F0502020204030204" pitchFamily="34" charset="0"/>
              </a:rPr>
              <a:t>C. Foam dielectric has higher velocity factor</a:t>
            </a:r>
          </a:p>
          <a:p>
            <a:r>
              <a:rPr lang="en-US" b="0" i="0" u="none" strike="noStrike" baseline="0" dirty="0">
                <a:latin typeface="Calibri" panose="020F0502020204030204" pitchFamily="34" charset="0"/>
              </a:rPr>
              <a:t>D. All these choices are correct</a:t>
            </a:r>
          </a:p>
          <a:p>
            <a:r>
              <a:rPr lang="pt-BR" b="0" i="0" u="none" strike="noStrike" baseline="0" dirty="0">
                <a:latin typeface="Calibri" panose="020F0502020204030204" pitchFamily="34" charset="0"/>
              </a:rPr>
              <a:t>E9F08 ECLM Page (9 - 31)</a:t>
            </a:r>
          </a:p>
        </p:txBody>
      </p:sp>
    </p:spTree>
    <p:extLst>
      <p:ext uri="{BB962C8B-B14F-4D97-AF65-F5344CB8AC3E}">
        <p14:creationId xmlns:p14="http://schemas.microsoft.com/office/powerpoint/2010/main" val="2683034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C44C-19AE-49D4-A944-5DB8CAA53B54}"/>
              </a:ext>
            </a:extLst>
          </p:cNvPr>
          <p:cNvSpPr>
            <a:spLocks noGrp="1"/>
          </p:cNvSpPr>
          <p:nvPr>
            <p:ph type="title"/>
          </p:nvPr>
        </p:nvSpPr>
        <p:spPr/>
        <p:txBody>
          <a:bodyPr/>
          <a:lstStyle/>
          <a:p>
            <a:r>
              <a:rPr lang="en-US" b="0" i="0" u="none" strike="noStrike" baseline="0" dirty="0">
                <a:latin typeface="Calibri" panose="020F0502020204030204" pitchFamily="34" charset="0"/>
              </a:rPr>
              <a:t>Which of the following is a significant difference between foam dielectric coaxial cable and solid dielectric cable, assuming all other parameters are the same?</a:t>
            </a:r>
          </a:p>
        </p:txBody>
      </p:sp>
      <p:sp>
        <p:nvSpPr>
          <p:cNvPr id="3" name="Text Placeholder 2">
            <a:extLst>
              <a:ext uri="{FF2B5EF4-FFF2-40B4-BE49-F238E27FC236}">
                <a16:creationId xmlns:a16="http://schemas.microsoft.com/office/drawing/2014/main" id="{EE0B2FF2-6997-4A88-8632-CDE069260F29}"/>
              </a:ext>
            </a:extLst>
          </p:cNvPr>
          <p:cNvSpPr>
            <a:spLocks noGrp="1"/>
          </p:cNvSpPr>
          <p:nvPr>
            <p:ph type="body" idx="1"/>
          </p:nvPr>
        </p:nvSpPr>
        <p:spPr>
          <a:xfrm>
            <a:off x="381000" y="3657600"/>
            <a:ext cx="8229600" cy="2286000"/>
          </a:xfrm>
        </p:spPr>
        <p:txBody>
          <a:bodyPr/>
          <a:lstStyle/>
          <a:p>
            <a:r>
              <a:rPr lang="en-US" b="0" i="0" u="none" strike="noStrike" baseline="0" dirty="0">
                <a:latin typeface="Calibri" panose="020F0502020204030204" pitchFamily="34" charset="0"/>
              </a:rPr>
              <a:t>A. Foam dielectric has lower safe operating voltage limits</a:t>
            </a:r>
          </a:p>
          <a:p>
            <a:r>
              <a:rPr lang="en-US" b="0" i="0" u="none" strike="noStrike" baseline="0" dirty="0">
                <a:latin typeface="Calibri" panose="020F0502020204030204" pitchFamily="34" charset="0"/>
              </a:rPr>
              <a:t>B. Foam dielectric has lower loss per unit of length</a:t>
            </a:r>
          </a:p>
          <a:p>
            <a:r>
              <a:rPr lang="en-US" b="0" i="0" u="none" strike="noStrike" baseline="0" dirty="0">
                <a:latin typeface="Calibri" panose="020F0502020204030204" pitchFamily="34" charset="0"/>
              </a:rPr>
              <a:t>C. Foam dielectric has higher velocity factor</a:t>
            </a:r>
          </a:p>
          <a:p>
            <a:r>
              <a:rPr lang="en-US" b="0" i="0" u="none" strike="noStrike" baseline="0" dirty="0">
                <a:latin typeface="Calibri" panose="020F0502020204030204" pitchFamily="34" charset="0"/>
              </a:rPr>
              <a:t>D. All these choices are correct</a:t>
            </a:r>
          </a:p>
          <a:p>
            <a:r>
              <a:rPr lang="pt-BR" b="0" i="0" u="none" strike="noStrike" baseline="0" dirty="0">
                <a:latin typeface="Calibri" panose="020F0502020204030204" pitchFamily="34" charset="0"/>
              </a:rPr>
              <a:t>(D) E9F08 ECLM Page (9 - 31)</a:t>
            </a:r>
          </a:p>
        </p:txBody>
      </p:sp>
    </p:spTree>
    <p:extLst>
      <p:ext uri="{BB962C8B-B14F-4D97-AF65-F5344CB8AC3E}">
        <p14:creationId xmlns:p14="http://schemas.microsoft.com/office/powerpoint/2010/main" val="3073910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843F-4547-4E59-BA57-9B7E2EB468A6}"/>
              </a:ext>
            </a:extLst>
          </p:cNvPr>
          <p:cNvSpPr>
            <a:spLocks noGrp="1"/>
          </p:cNvSpPr>
          <p:nvPr>
            <p:ph type="title"/>
          </p:nvPr>
        </p:nvSpPr>
        <p:spPr/>
        <p:txBody>
          <a:bodyPr/>
          <a:lstStyle/>
          <a:p>
            <a:r>
              <a:rPr lang="en-US" b="0" i="0" u="none" strike="noStrike" baseline="0" dirty="0">
                <a:latin typeface="Calibri" panose="020F0502020204030204" pitchFamily="34" charset="0"/>
              </a:rPr>
              <a:t>What is the approximate physical length of a foam polyethylene dielectric coaxial transmission line that is electrically 1/4 wavelength long at 7.2 MHz?</a:t>
            </a:r>
          </a:p>
        </p:txBody>
      </p:sp>
      <p:sp>
        <p:nvSpPr>
          <p:cNvPr id="3" name="Text Placeholder 2">
            <a:extLst>
              <a:ext uri="{FF2B5EF4-FFF2-40B4-BE49-F238E27FC236}">
                <a16:creationId xmlns:a16="http://schemas.microsoft.com/office/drawing/2014/main" id="{5D9D894B-423D-4B67-8DCD-7B5B52189222}"/>
              </a:ext>
            </a:extLst>
          </p:cNvPr>
          <p:cNvSpPr>
            <a:spLocks noGrp="1"/>
          </p:cNvSpPr>
          <p:nvPr>
            <p:ph type="body" idx="1"/>
          </p:nvPr>
        </p:nvSpPr>
        <p:spPr>
          <a:xfrm>
            <a:off x="457200" y="3733800"/>
            <a:ext cx="8229600" cy="2286000"/>
          </a:xfrm>
        </p:spPr>
        <p:txBody>
          <a:bodyPr/>
          <a:lstStyle/>
          <a:p>
            <a:r>
              <a:rPr lang="en-US" b="0" i="0" u="none" strike="noStrike" baseline="0" dirty="0">
                <a:latin typeface="Calibri" panose="020F0502020204030204" pitchFamily="34" charset="0"/>
              </a:rPr>
              <a:t>A. 10.4 meters</a:t>
            </a:r>
          </a:p>
          <a:p>
            <a:r>
              <a:rPr lang="en-US" b="0" i="0" u="none" strike="noStrike" baseline="0" dirty="0">
                <a:latin typeface="Calibri" panose="020F0502020204030204" pitchFamily="34" charset="0"/>
              </a:rPr>
              <a:t>B. 8.3 meters</a:t>
            </a:r>
          </a:p>
          <a:p>
            <a:r>
              <a:rPr lang="en-US" b="0" i="0" u="none" strike="noStrike" baseline="0" dirty="0">
                <a:latin typeface="Calibri" panose="020F0502020204030204" pitchFamily="34" charset="0"/>
              </a:rPr>
              <a:t>C. 6.9 meters</a:t>
            </a:r>
          </a:p>
          <a:p>
            <a:r>
              <a:rPr lang="en-US" b="0" i="0" u="none" strike="noStrike" baseline="0" dirty="0">
                <a:latin typeface="Calibri" panose="020F0502020204030204" pitchFamily="34" charset="0"/>
              </a:rPr>
              <a:t>D. 5.2 meters</a:t>
            </a:r>
          </a:p>
          <a:p>
            <a:r>
              <a:rPr lang="pt-BR" b="0" i="0" u="none" strike="noStrike" baseline="0" dirty="0">
                <a:latin typeface="Calibri" panose="020F0502020204030204" pitchFamily="34" charset="0"/>
              </a:rPr>
              <a:t>E9F09 ECLM Page (9 - 29)</a:t>
            </a:r>
          </a:p>
        </p:txBody>
      </p:sp>
    </p:spTree>
    <p:extLst>
      <p:ext uri="{BB962C8B-B14F-4D97-AF65-F5344CB8AC3E}">
        <p14:creationId xmlns:p14="http://schemas.microsoft.com/office/powerpoint/2010/main" val="126955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843F-4547-4E59-BA57-9B7E2EB468A6}"/>
              </a:ext>
            </a:extLst>
          </p:cNvPr>
          <p:cNvSpPr>
            <a:spLocks noGrp="1"/>
          </p:cNvSpPr>
          <p:nvPr>
            <p:ph type="title"/>
          </p:nvPr>
        </p:nvSpPr>
        <p:spPr/>
        <p:txBody>
          <a:bodyPr/>
          <a:lstStyle/>
          <a:p>
            <a:r>
              <a:rPr lang="en-US" b="0" i="0" u="none" strike="noStrike" baseline="0" dirty="0">
                <a:latin typeface="Calibri" panose="020F0502020204030204" pitchFamily="34" charset="0"/>
              </a:rPr>
              <a:t>What is the approximate physical length of a foam polyethylene dielectric coaxial transmission line that is electrically 1/4 wavelength long at 7.2 MHz?</a:t>
            </a:r>
          </a:p>
        </p:txBody>
      </p:sp>
      <p:sp>
        <p:nvSpPr>
          <p:cNvPr id="3" name="Text Placeholder 2">
            <a:extLst>
              <a:ext uri="{FF2B5EF4-FFF2-40B4-BE49-F238E27FC236}">
                <a16:creationId xmlns:a16="http://schemas.microsoft.com/office/drawing/2014/main" id="{5D9D894B-423D-4B67-8DCD-7B5B52189222}"/>
              </a:ext>
            </a:extLst>
          </p:cNvPr>
          <p:cNvSpPr>
            <a:spLocks noGrp="1"/>
          </p:cNvSpPr>
          <p:nvPr>
            <p:ph type="body" idx="1"/>
          </p:nvPr>
        </p:nvSpPr>
        <p:spPr>
          <a:xfrm>
            <a:off x="457200" y="3733800"/>
            <a:ext cx="8229600" cy="2286000"/>
          </a:xfrm>
        </p:spPr>
        <p:txBody>
          <a:bodyPr/>
          <a:lstStyle/>
          <a:p>
            <a:r>
              <a:rPr lang="en-US" b="0" i="0" u="none" strike="noStrike" baseline="0" dirty="0">
                <a:latin typeface="Calibri" panose="020F0502020204030204" pitchFamily="34" charset="0"/>
              </a:rPr>
              <a:t>A. 10.4 meters</a:t>
            </a:r>
          </a:p>
          <a:p>
            <a:r>
              <a:rPr lang="en-US" b="0" i="0" u="none" strike="noStrike" baseline="0" dirty="0">
                <a:latin typeface="Calibri" panose="020F0502020204030204" pitchFamily="34" charset="0"/>
              </a:rPr>
              <a:t>B. 8.3 meters</a:t>
            </a:r>
          </a:p>
          <a:p>
            <a:r>
              <a:rPr lang="en-US" b="0" i="0" u="none" strike="noStrike" baseline="0" dirty="0">
                <a:latin typeface="Calibri" panose="020F0502020204030204" pitchFamily="34" charset="0"/>
              </a:rPr>
              <a:t>C. 6.9 meters</a:t>
            </a:r>
          </a:p>
          <a:p>
            <a:r>
              <a:rPr lang="en-US" b="0" i="0" u="none" strike="noStrike" baseline="0" dirty="0">
                <a:latin typeface="Calibri" panose="020F0502020204030204" pitchFamily="34" charset="0"/>
              </a:rPr>
              <a:t>D. 5.2 meters</a:t>
            </a:r>
          </a:p>
          <a:p>
            <a:r>
              <a:rPr lang="pt-BR" b="0" i="0" u="none" strike="noStrike" baseline="0" dirty="0">
                <a:latin typeface="Calibri" panose="020F0502020204030204" pitchFamily="34" charset="0"/>
              </a:rPr>
              <a:t>(B) E9F09 ECLM Page (9 - 29)</a:t>
            </a:r>
          </a:p>
        </p:txBody>
      </p:sp>
    </p:spTree>
    <p:extLst>
      <p:ext uri="{BB962C8B-B14F-4D97-AF65-F5344CB8AC3E}">
        <p14:creationId xmlns:p14="http://schemas.microsoft.com/office/powerpoint/2010/main" val="3001289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B25E-3E72-441C-8A95-A5CC7BF2348B}"/>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1/8-wavelength transmission line present to a generator when the line is shorted at the far end?</a:t>
            </a:r>
          </a:p>
        </p:txBody>
      </p:sp>
      <p:sp>
        <p:nvSpPr>
          <p:cNvPr id="3" name="Text Placeholder 2">
            <a:extLst>
              <a:ext uri="{FF2B5EF4-FFF2-40B4-BE49-F238E27FC236}">
                <a16:creationId xmlns:a16="http://schemas.microsoft.com/office/drawing/2014/main" id="{519D4802-0328-45E0-9352-561A158D420D}"/>
              </a:ext>
            </a:extLst>
          </p:cNvPr>
          <p:cNvSpPr>
            <a:spLocks noGrp="1"/>
          </p:cNvSpPr>
          <p:nvPr>
            <p:ph type="body" idx="1"/>
          </p:nvPr>
        </p:nvSpPr>
        <p:spPr/>
        <p:txBody>
          <a:bodyPr/>
          <a:lstStyle/>
          <a:p>
            <a:r>
              <a:rPr lang="en-US" b="0" i="0" u="none" strike="noStrike" baseline="0" dirty="0">
                <a:latin typeface="Calibri" panose="020F0502020204030204" pitchFamily="34" charset="0"/>
              </a:rPr>
              <a:t>A. A capacitive reactance</a:t>
            </a:r>
          </a:p>
          <a:p>
            <a:r>
              <a:rPr lang="en-US" b="0" i="0" u="none" strike="noStrike" baseline="0" dirty="0">
                <a:latin typeface="Calibri" panose="020F0502020204030204" pitchFamily="34" charset="0"/>
              </a:rPr>
              <a:t>B. The same as the characteristic impedance of the line</a:t>
            </a:r>
          </a:p>
          <a:p>
            <a:r>
              <a:rPr lang="en-US" b="0" i="0" u="none" strike="noStrike" baseline="0" dirty="0">
                <a:latin typeface="Calibri" panose="020F0502020204030204" pitchFamily="34" charset="0"/>
              </a:rPr>
              <a:t>C. An inductive reactance</a:t>
            </a:r>
          </a:p>
          <a:p>
            <a:r>
              <a:rPr lang="en-US" b="0" i="0" u="none" strike="noStrike" baseline="0" dirty="0">
                <a:latin typeface="Calibri" panose="020F0502020204030204" pitchFamily="34" charset="0"/>
              </a:rPr>
              <a:t>D. Zero</a:t>
            </a:r>
          </a:p>
          <a:p>
            <a:r>
              <a:rPr lang="pt-BR" b="0" i="0" u="none" strike="noStrike" baseline="0" dirty="0">
                <a:latin typeface="Calibri" panose="020F0502020204030204" pitchFamily="34" charset="0"/>
              </a:rPr>
              <a:t>E9F10 ECLM Page (9 - 37)</a:t>
            </a:r>
          </a:p>
        </p:txBody>
      </p:sp>
    </p:spTree>
    <p:extLst>
      <p:ext uri="{BB962C8B-B14F-4D97-AF65-F5344CB8AC3E}">
        <p14:creationId xmlns:p14="http://schemas.microsoft.com/office/powerpoint/2010/main" val="4174544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8E3C-5AAB-4EEF-B37A-E191AE400749}"/>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1/8-wavelength transmission line present to a generator when the line is shorted at the far end?</a:t>
            </a:r>
          </a:p>
        </p:txBody>
      </p:sp>
      <p:sp>
        <p:nvSpPr>
          <p:cNvPr id="3" name="Text Placeholder 2">
            <a:extLst>
              <a:ext uri="{FF2B5EF4-FFF2-40B4-BE49-F238E27FC236}">
                <a16:creationId xmlns:a16="http://schemas.microsoft.com/office/drawing/2014/main" id="{1023B130-CCAF-4497-8959-703F513745F1}"/>
              </a:ext>
            </a:extLst>
          </p:cNvPr>
          <p:cNvSpPr>
            <a:spLocks noGrp="1"/>
          </p:cNvSpPr>
          <p:nvPr>
            <p:ph type="body" idx="1"/>
          </p:nvPr>
        </p:nvSpPr>
        <p:spPr/>
        <p:txBody>
          <a:bodyPr/>
          <a:lstStyle/>
          <a:p>
            <a:r>
              <a:rPr lang="en-US" b="0" i="0" u="none" strike="noStrike" baseline="0" dirty="0">
                <a:latin typeface="Calibri" panose="020F0502020204030204" pitchFamily="34" charset="0"/>
              </a:rPr>
              <a:t>A. A capacitive reactance</a:t>
            </a:r>
          </a:p>
          <a:p>
            <a:r>
              <a:rPr lang="en-US" b="0" i="0" u="none" strike="noStrike" baseline="0" dirty="0">
                <a:latin typeface="Calibri" panose="020F0502020204030204" pitchFamily="34" charset="0"/>
              </a:rPr>
              <a:t>B. The same as the characteristic impedance of the line</a:t>
            </a:r>
          </a:p>
          <a:p>
            <a:r>
              <a:rPr lang="en-US" b="0" i="0" u="none" strike="noStrike" baseline="0" dirty="0">
                <a:latin typeface="Calibri" panose="020F0502020204030204" pitchFamily="34" charset="0"/>
              </a:rPr>
              <a:t>C. An inductive reactance</a:t>
            </a:r>
          </a:p>
          <a:p>
            <a:r>
              <a:rPr lang="en-US" b="0" i="0" u="none" strike="noStrike" baseline="0" dirty="0">
                <a:latin typeface="Calibri" panose="020F0502020204030204" pitchFamily="34" charset="0"/>
              </a:rPr>
              <a:t>D. Zero</a:t>
            </a:r>
          </a:p>
          <a:p>
            <a:r>
              <a:rPr lang="pt-BR" b="0" i="0" u="none" strike="noStrike" baseline="0" dirty="0">
                <a:latin typeface="Calibri" panose="020F0502020204030204" pitchFamily="34" charset="0"/>
              </a:rPr>
              <a:t>(C) E9F10 ECLM Page (9 - 37)</a:t>
            </a:r>
          </a:p>
        </p:txBody>
      </p:sp>
    </p:spTree>
    <p:extLst>
      <p:ext uri="{BB962C8B-B14F-4D97-AF65-F5344CB8AC3E}">
        <p14:creationId xmlns:p14="http://schemas.microsoft.com/office/powerpoint/2010/main" val="1493873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05EE-AA88-4266-9AFE-F4A15E62F6E3}"/>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1/8-wavelength transmission line present to a generator when the line is open at the far end?</a:t>
            </a:r>
          </a:p>
        </p:txBody>
      </p:sp>
      <p:sp>
        <p:nvSpPr>
          <p:cNvPr id="3" name="Text Placeholder 2">
            <a:extLst>
              <a:ext uri="{FF2B5EF4-FFF2-40B4-BE49-F238E27FC236}">
                <a16:creationId xmlns:a16="http://schemas.microsoft.com/office/drawing/2014/main" id="{24570FFF-E606-46E9-AA9A-C6FDA3CA79D4}"/>
              </a:ext>
            </a:extLst>
          </p:cNvPr>
          <p:cNvSpPr>
            <a:spLocks noGrp="1"/>
          </p:cNvSpPr>
          <p:nvPr>
            <p:ph type="body" idx="1"/>
          </p:nvPr>
        </p:nvSpPr>
        <p:spPr/>
        <p:txBody>
          <a:bodyPr/>
          <a:lstStyle/>
          <a:p>
            <a:r>
              <a:rPr lang="en-US" b="0" i="0" u="none" strike="noStrike" baseline="0" dirty="0">
                <a:latin typeface="Calibri" panose="020F0502020204030204" pitchFamily="34" charset="0"/>
              </a:rPr>
              <a:t>A. The same as the characteristic impedance of the line</a:t>
            </a:r>
          </a:p>
          <a:p>
            <a:r>
              <a:rPr lang="en-US" b="0" i="0" u="none" strike="noStrike" baseline="0" dirty="0">
                <a:latin typeface="Calibri" panose="020F0502020204030204" pitchFamily="34" charset="0"/>
              </a:rPr>
              <a:t>B. An inductive reactance</a:t>
            </a:r>
          </a:p>
          <a:p>
            <a:r>
              <a:rPr lang="en-US" b="0" i="0" u="none" strike="noStrike" baseline="0" dirty="0">
                <a:latin typeface="Calibri" panose="020F0502020204030204" pitchFamily="34" charset="0"/>
              </a:rPr>
              <a:t>C. A capacitive reactance</a:t>
            </a:r>
          </a:p>
          <a:p>
            <a:r>
              <a:rPr lang="en-US" b="0" i="0" u="none" strike="noStrike" baseline="0" dirty="0">
                <a:latin typeface="Calibri" panose="020F0502020204030204" pitchFamily="34" charset="0"/>
              </a:rPr>
              <a:t>D. Infinite</a:t>
            </a:r>
          </a:p>
          <a:p>
            <a:r>
              <a:rPr lang="pt-BR" b="0" i="0" u="none" strike="noStrike" baseline="0" dirty="0">
                <a:latin typeface="Calibri" panose="020F0502020204030204" pitchFamily="34" charset="0"/>
              </a:rPr>
              <a:t>E9F11 ECLM Page (9 - 36)</a:t>
            </a:r>
          </a:p>
        </p:txBody>
      </p:sp>
    </p:spTree>
    <p:extLst>
      <p:ext uri="{BB962C8B-B14F-4D97-AF65-F5344CB8AC3E}">
        <p14:creationId xmlns:p14="http://schemas.microsoft.com/office/powerpoint/2010/main" val="338481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A41-A50A-44BB-952C-1FCB240832C2}"/>
              </a:ext>
            </a:extLst>
          </p:cNvPr>
          <p:cNvSpPr>
            <a:spLocks noGrp="1"/>
          </p:cNvSpPr>
          <p:nvPr>
            <p:ph type="title"/>
          </p:nvPr>
        </p:nvSpPr>
        <p:spPr/>
        <p:txBody>
          <a:bodyPr/>
          <a:lstStyle/>
          <a:p>
            <a:r>
              <a:rPr lang="en-US" b="0" i="0" u="none" strike="noStrike" baseline="0" dirty="0">
                <a:latin typeface="Calibri" panose="020F0502020204030204" pitchFamily="34" charset="0"/>
              </a:rPr>
              <a:t>Where should a high-Q loading coil be placed to minimize losses in a shortened vertical antenna?</a:t>
            </a:r>
          </a:p>
        </p:txBody>
      </p:sp>
      <p:sp>
        <p:nvSpPr>
          <p:cNvPr id="3" name="Text Placeholder 2">
            <a:extLst>
              <a:ext uri="{FF2B5EF4-FFF2-40B4-BE49-F238E27FC236}">
                <a16:creationId xmlns:a16="http://schemas.microsoft.com/office/drawing/2014/main" id="{2A234F38-6B4E-497A-85AA-F2B8F9FE606C}"/>
              </a:ext>
            </a:extLst>
          </p:cNvPr>
          <p:cNvSpPr>
            <a:spLocks noGrp="1"/>
          </p:cNvSpPr>
          <p:nvPr>
            <p:ph type="body" idx="1"/>
          </p:nvPr>
        </p:nvSpPr>
        <p:spPr/>
        <p:txBody>
          <a:bodyPr/>
          <a:lstStyle/>
          <a:p>
            <a:r>
              <a:rPr lang="en-US" b="0" i="0" u="none" strike="noStrike" baseline="0" dirty="0">
                <a:latin typeface="Calibri" panose="020F0502020204030204" pitchFamily="34" charset="0"/>
              </a:rPr>
              <a:t>A. Near the center of the vertical radiator</a:t>
            </a:r>
          </a:p>
          <a:p>
            <a:r>
              <a:rPr lang="en-US" b="0" i="0" u="none" strike="noStrike" baseline="0" dirty="0">
                <a:latin typeface="Calibri" panose="020F0502020204030204" pitchFamily="34" charset="0"/>
              </a:rPr>
              <a:t>B. As low as possible on the vertical radiator</a:t>
            </a:r>
          </a:p>
          <a:p>
            <a:r>
              <a:rPr lang="en-US" b="0" i="0" u="none" strike="noStrike" baseline="0" dirty="0">
                <a:latin typeface="Calibri" panose="020F0502020204030204" pitchFamily="34" charset="0"/>
              </a:rPr>
              <a:t>C. As close to the transmitter as possible</a:t>
            </a:r>
          </a:p>
          <a:p>
            <a:r>
              <a:rPr lang="da-DK" b="0" i="0" u="none" strike="noStrike" baseline="0" dirty="0">
                <a:latin typeface="Calibri" panose="020F0502020204030204" pitchFamily="34" charset="0"/>
              </a:rPr>
              <a:t>D. At a voltage node</a:t>
            </a:r>
          </a:p>
          <a:p>
            <a:r>
              <a:rPr lang="pt-BR" b="0" i="0" u="none" strike="noStrike" baseline="0" dirty="0">
                <a:latin typeface="Calibri" panose="020F0502020204030204" pitchFamily="34" charset="0"/>
              </a:rPr>
              <a:t>E9D03 ECLM Page (9 - 13)</a:t>
            </a:r>
          </a:p>
        </p:txBody>
      </p:sp>
    </p:spTree>
    <p:extLst>
      <p:ext uri="{BB962C8B-B14F-4D97-AF65-F5344CB8AC3E}">
        <p14:creationId xmlns:p14="http://schemas.microsoft.com/office/powerpoint/2010/main" val="2193054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DBA3-5D65-460F-B539-DCCC7A4E5A76}"/>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1/8-wavelength transmission line present to a generator when the line is open at the far end?</a:t>
            </a:r>
          </a:p>
        </p:txBody>
      </p:sp>
      <p:sp>
        <p:nvSpPr>
          <p:cNvPr id="3" name="Text Placeholder 2">
            <a:extLst>
              <a:ext uri="{FF2B5EF4-FFF2-40B4-BE49-F238E27FC236}">
                <a16:creationId xmlns:a16="http://schemas.microsoft.com/office/drawing/2014/main" id="{6EB6A2DD-B7E6-4225-8585-1E7C27A429DF}"/>
              </a:ext>
            </a:extLst>
          </p:cNvPr>
          <p:cNvSpPr>
            <a:spLocks noGrp="1"/>
          </p:cNvSpPr>
          <p:nvPr>
            <p:ph type="body" idx="1"/>
          </p:nvPr>
        </p:nvSpPr>
        <p:spPr/>
        <p:txBody>
          <a:bodyPr/>
          <a:lstStyle/>
          <a:p>
            <a:r>
              <a:rPr lang="en-US" b="0" i="0" u="none" strike="noStrike" baseline="0" dirty="0">
                <a:latin typeface="Calibri" panose="020F0502020204030204" pitchFamily="34" charset="0"/>
              </a:rPr>
              <a:t>A. The same as the characteristic impedance of the line</a:t>
            </a:r>
          </a:p>
          <a:p>
            <a:r>
              <a:rPr lang="en-US" b="0" i="0" u="none" strike="noStrike" baseline="0" dirty="0">
                <a:latin typeface="Calibri" panose="020F0502020204030204" pitchFamily="34" charset="0"/>
              </a:rPr>
              <a:t>B. An inductive reactance</a:t>
            </a:r>
          </a:p>
          <a:p>
            <a:r>
              <a:rPr lang="en-US" b="0" i="0" u="none" strike="noStrike" baseline="0" dirty="0">
                <a:latin typeface="Calibri" panose="020F0502020204030204" pitchFamily="34" charset="0"/>
              </a:rPr>
              <a:t>C. A capacitive reactance</a:t>
            </a:r>
          </a:p>
          <a:p>
            <a:r>
              <a:rPr lang="en-US" b="0" i="0" u="none" strike="noStrike" baseline="0" dirty="0">
                <a:latin typeface="Calibri" panose="020F0502020204030204" pitchFamily="34" charset="0"/>
              </a:rPr>
              <a:t>D. Infinite</a:t>
            </a:r>
          </a:p>
          <a:p>
            <a:r>
              <a:rPr lang="pt-BR" b="0" i="0" u="none" strike="noStrike" baseline="0" dirty="0">
                <a:latin typeface="Calibri" panose="020F0502020204030204" pitchFamily="34" charset="0"/>
              </a:rPr>
              <a:t>(C) E9F11 ECLM Page (9 - 36)</a:t>
            </a:r>
          </a:p>
        </p:txBody>
      </p:sp>
    </p:spTree>
    <p:extLst>
      <p:ext uri="{BB962C8B-B14F-4D97-AF65-F5344CB8AC3E}">
        <p14:creationId xmlns:p14="http://schemas.microsoft.com/office/powerpoint/2010/main" val="2937703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1D30-12F8-4474-9157-FC518CD83568}"/>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1/4-wavelength transmission line present to a generator when the line is open at the far end?</a:t>
            </a:r>
          </a:p>
        </p:txBody>
      </p:sp>
      <p:sp>
        <p:nvSpPr>
          <p:cNvPr id="3" name="Text Placeholder 2">
            <a:extLst>
              <a:ext uri="{FF2B5EF4-FFF2-40B4-BE49-F238E27FC236}">
                <a16:creationId xmlns:a16="http://schemas.microsoft.com/office/drawing/2014/main" id="{32E394C3-1090-445F-97C6-7A3DFA09E61D}"/>
              </a:ext>
            </a:extLst>
          </p:cNvPr>
          <p:cNvSpPr>
            <a:spLocks noGrp="1"/>
          </p:cNvSpPr>
          <p:nvPr>
            <p:ph type="body" idx="1"/>
          </p:nvPr>
        </p:nvSpPr>
        <p:spPr/>
        <p:txBody>
          <a:bodyPr/>
          <a:lstStyle/>
          <a:p>
            <a:r>
              <a:rPr lang="en-US" b="0" i="0" u="none" strike="noStrike" baseline="0" dirty="0">
                <a:latin typeface="Calibri" panose="020F0502020204030204" pitchFamily="34" charset="0"/>
              </a:rPr>
              <a:t>A. The same as the characteristic impedance of the line</a:t>
            </a:r>
          </a:p>
          <a:p>
            <a:r>
              <a:rPr lang="en-US" b="0" i="0" u="none" strike="noStrike" baseline="0" dirty="0">
                <a:latin typeface="Calibri" panose="020F0502020204030204" pitchFamily="34" charset="0"/>
              </a:rPr>
              <a:t>B. The same as the input impedance to the generator</a:t>
            </a:r>
          </a:p>
          <a:p>
            <a:r>
              <a:rPr lang="en-US" b="0" i="0" u="none" strike="noStrike" baseline="0" dirty="0">
                <a:latin typeface="Calibri" panose="020F0502020204030204" pitchFamily="34" charset="0"/>
              </a:rPr>
              <a:t>C. Very high impedance</a:t>
            </a:r>
          </a:p>
          <a:p>
            <a:r>
              <a:rPr lang="en-US" b="0" i="0" u="none" strike="noStrike" baseline="0" dirty="0">
                <a:latin typeface="Calibri" panose="020F0502020204030204" pitchFamily="34" charset="0"/>
              </a:rPr>
              <a:t>D. Very low impedance  </a:t>
            </a:r>
          </a:p>
          <a:p>
            <a:r>
              <a:rPr lang="pt-BR" b="0" i="0" u="none" strike="noStrike" baseline="0" dirty="0">
                <a:latin typeface="Calibri" panose="020F0502020204030204" pitchFamily="34" charset="0"/>
              </a:rPr>
              <a:t>E9F12 ECLM Page (9 - 36)</a:t>
            </a:r>
          </a:p>
        </p:txBody>
      </p:sp>
    </p:spTree>
    <p:extLst>
      <p:ext uri="{BB962C8B-B14F-4D97-AF65-F5344CB8AC3E}">
        <p14:creationId xmlns:p14="http://schemas.microsoft.com/office/powerpoint/2010/main" val="10025488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A45D-E558-4592-A5E5-F0503FA6AE15}"/>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1/4-wavelength transmission line present to a generator when the line is open at the far end?</a:t>
            </a:r>
          </a:p>
        </p:txBody>
      </p:sp>
      <p:sp>
        <p:nvSpPr>
          <p:cNvPr id="3" name="Text Placeholder 2">
            <a:extLst>
              <a:ext uri="{FF2B5EF4-FFF2-40B4-BE49-F238E27FC236}">
                <a16:creationId xmlns:a16="http://schemas.microsoft.com/office/drawing/2014/main" id="{A6D586B7-81D9-4DC2-8B8C-C4EEC46ADF40}"/>
              </a:ext>
            </a:extLst>
          </p:cNvPr>
          <p:cNvSpPr>
            <a:spLocks noGrp="1"/>
          </p:cNvSpPr>
          <p:nvPr>
            <p:ph type="body" idx="1"/>
          </p:nvPr>
        </p:nvSpPr>
        <p:spPr/>
        <p:txBody>
          <a:bodyPr/>
          <a:lstStyle/>
          <a:p>
            <a:r>
              <a:rPr lang="en-US" b="0" i="0" u="none" strike="noStrike" baseline="0" dirty="0">
                <a:latin typeface="Calibri" panose="020F0502020204030204" pitchFamily="34" charset="0"/>
              </a:rPr>
              <a:t>A. The same as the characteristic impedance of the line</a:t>
            </a:r>
          </a:p>
          <a:p>
            <a:r>
              <a:rPr lang="en-US" b="0" i="0" u="none" strike="noStrike" baseline="0" dirty="0">
                <a:latin typeface="Calibri" panose="020F0502020204030204" pitchFamily="34" charset="0"/>
              </a:rPr>
              <a:t>B. The same as the input impedance to the generator</a:t>
            </a:r>
          </a:p>
          <a:p>
            <a:r>
              <a:rPr lang="en-US" b="0" i="0" u="none" strike="noStrike" baseline="0" dirty="0">
                <a:latin typeface="Calibri" panose="020F0502020204030204" pitchFamily="34" charset="0"/>
              </a:rPr>
              <a:t>C. Very high impedance</a:t>
            </a:r>
          </a:p>
          <a:p>
            <a:r>
              <a:rPr lang="en-US" b="0" i="0" u="none" strike="noStrike" baseline="0" dirty="0">
                <a:latin typeface="Calibri" panose="020F0502020204030204" pitchFamily="34" charset="0"/>
              </a:rPr>
              <a:t>D. Very low impedance  </a:t>
            </a:r>
          </a:p>
          <a:p>
            <a:r>
              <a:rPr lang="pt-BR" b="0" i="0" u="none" strike="noStrike" baseline="0" dirty="0">
                <a:latin typeface="Calibri" panose="020F0502020204030204" pitchFamily="34" charset="0"/>
              </a:rPr>
              <a:t>(D) E9F12 ECLM Page (9 - 36)</a:t>
            </a:r>
          </a:p>
        </p:txBody>
      </p:sp>
    </p:spTree>
    <p:extLst>
      <p:ext uri="{BB962C8B-B14F-4D97-AF65-F5344CB8AC3E}">
        <p14:creationId xmlns:p14="http://schemas.microsoft.com/office/powerpoint/2010/main" val="939819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C431-197B-424C-86E7-98F39C5FE2C9}"/>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1/4-wavelength transmission line present to a generator when the line is shorted at the far end?</a:t>
            </a:r>
          </a:p>
        </p:txBody>
      </p:sp>
      <p:sp>
        <p:nvSpPr>
          <p:cNvPr id="3" name="Text Placeholder 2">
            <a:extLst>
              <a:ext uri="{FF2B5EF4-FFF2-40B4-BE49-F238E27FC236}">
                <a16:creationId xmlns:a16="http://schemas.microsoft.com/office/drawing/2014/main" id="{18106F84-E78E-4C01-97FC-8D138EA79A27}"/>
              </a:ext>
            </a:extLst>
          </p:cNvPr>
          <p:cNvSpPr>
            <a:spLocks noGrp="1"/>
          </p:cNvSpPr>
          <p:nvPr>
            <p:ph type="body" idx="1"/>
          </p:nvPr>
        </p:nvSpPr>
        <p:spPr/>
        <p:txBody>
          <a:bodyPr/>
          <a:lstStyle/>
          <a:p>
            <a:r>
              <a:rPr lang="en-US" b="0" i="0" u="none" strike="noStrike" baseline="0" dirty="0">
                <a:latin typeface="Calibri" panose="020F0502020204030204" pitchFamily="34" charset="0"/>
              </a:rPr>
              <a:t>A. Very high impedance</a:t>
            </a:r>
          </a:p>
          <a:p>
            <a:r>
              <a:rPr lang="en-US" b="0" i="0" u="none" strike="noStrike" baseline="0" dirty="0">
                <a:latin typeface="Calibri" panose="020F0502020204030204" pitchFamily="34" charset="0"/>
              </a:rPr>
              <a:t>B. Very low impedance</a:t>
            </a:r>
          </a:p>
          <a:p>
            <a:r>
              <a:rPr lang="en-US" b="0" i="0" u="none" strike="noStrike" baseline="0" dirty="0">
                <a:latin typeface="Calibri" panose="020F0502020204030204" pitchFamily="34" charset="0"/>
              </a:rPr>
              <a:t>C. The same as the characteristic impedance of the transmission line</a:t>
            </a:r>
          </a:p>
          <a:p>
            <a:r>
              <a:rPr lang="en-US" b="0" i="0" u="none" strike="noStrike" baseline="0" dirty="0">
                <a:latin typeface="Calibri" panose="020F0502020204030204" pitchFamily="34" charset="0"/>
              </a:rPr>
              <a:t>D. The same as the generator output impedance</a:t>
            </a:r>
          </a:p>
          <a:p>
            <a:r>
              <a:rPr lang="pt-BR" b="0" i="0" u="none" strike="noStrike" baseline="0" dirty="0">
                <a:latin typeface="Calibri" panose="020F0502020204030204" pitchFamily="34" charset="0"/>
              </a:rPr>
              <a:t>E9F13 ECLM Page (9 - 36)</a:t>
            </a:r>
          </a:p>
        </p:txBody>
      </p:sp>
    </p:spTree>
    <p:extLst>
      <p:ext uri="{BB962C8B-B14F-4D97-AF65-F5344CB8AC3E}">
        <p14:creationId xmlns:p14="http://schemas.microsoft.com/office/powerpoint/2010/main" val="717832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874A-EAD8-4275-B5A9-0C3D3D0698D7}"/>
              </a:ext>
            </a:extLst>
          </p:cNvPr>
          <p:cNvSpPr>
            <a:spLocks noGrp="1"/>
          </p:cNvSpPr>
          <p:nvPr>
            <p:ph type="title"/>
          </p:nvPr>
        </p:nvSpPr>
        <p:spPr/>
        <p:txBody>
          <a:bodyPr/>
          <a:lstStyle/>
          <a:p>
            <a:r>
              <a:rPr lang="en-US" b="0" i="0" u="none" strike="noStrike" baseline="0" dirty="0">
                <a:latin typeface="Calibri" panose="020F0502020204030204" pitchFamily="34" charset="0"/>
              </a:rPr>
              <a:t>What impedance does a 1/4-wavelength transmission line present to a generator when the line is shorted at the far end?</a:t>
            </a:r>
          </a:p>
        </p:txBody>
      </p:sp>
      <p:sp>
        <p:nvSpPr>
          <p:cNvPr id="3" name="Text Placeholder 2">
            <a:extLst>
              <a:ext uri="{FF2B5EF4-FFF2-40B4-BE49-F238E27FC236}">
                <a16:creationId xmlns:a16="http://schemas.microsoft.com/office/drawing/2014/main" id="{621CAD9C-EDE2-42AC-AC29-A0421F44A368}"/>
              </a:ext>
            </a:extLst>
          </p:cNvPr>
          <p:cNvSpPr>
            <a:spLocks noGrp="1"/>
          </p:cNvSpPr>
          <p:nvPr>
            <p:ph type="body" idx="1"/>
          </p:nvPr>
        </p:nvSpPr>
        <p:spPr/>
        <p:txBody>
          <a:bodyPr/>
          <a:lstStyle/>
          <a:p>
            <a:r>
              <a:rPr lang="en-US" b="0" i="0" u="none" strike="noStrike" baseline="0" dirty="0">
                <a:latin typeface="Calibri" panose="020F0502020204030204" pitchFamily="34" charset="0"/>
              </a:rPr>
              <a:t>A. Very high impedance</a:t>
            </a:r>
          </a:p>
          <a:p>
            <a:r>
              <a:rPr lang="en-US" b="0" i="0" u="none" strike="noStrike" baseline="0" dirty="0">
                <a:latin typeface="Calibri" panose="020F0502020204030204" pitchFamily="34" charset="0"/>
              </a:rPr>
              <a:t>B. Very low impedance</a:t>
            </a:r>
          </a:p>
          <a:p>
            <a:r>
              <a:rPr lang="en-US" b="0" i="0" u="none" strike="noStrike" baseline="0" dirty="0">
                <a:latin typeface="Calibri" panose="020F0502020204030204" pitchFamily="34" charset="0"/>
              </a:rPr>
              <a:t>C. The same as the characteristic impedance of the transmission line</a:t>
            </a:r>
          </a:p>
          <a:p>
            <a:r>
              <a:rPr lang="en-US" b="0" i="0" u="none" strike="noStrike" baseline="0" dirty="0">
                <a:latin typeface="Calibri" panose="020F0502020204030204" pitchFamily="34" charset="0"/>
              </a:rPr>
              <a:t>D. The same as the generator output impedance</a:t>
            </a:r>
          </a:p>
          <a:p>
            <a:r>
              <a:rPr lang="pt-BR" b="0" i="0" u="none" strike="noStrike" baseline="0" dirty="0">
                <a:latin typeface="Calibri" panose="020F0502020204030204" pitchFamily="34" charset="0"/>
              </a:rPr>
              <a:t>(A) E9F13 ECLM Page (9 - 36)</a:t>
            </a:r>
          </a:p>
        </p:txBody>
      </p:sp>
    </p:spTree>
    <p:extLst>
      <p:ext uri="{BB962C8B-B14F-4D97-AF65-F5344CB8AC3E}">
        <p14:creationId xmlns:p14="http://schemas.microsoft.com/office/powerpoint/2010/main" val="396023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8A80-B569-4CC5-8124-F2B5DEF510B1}"/>
              </a:ext>
            </a:extLst>
          </p:cNvPr>
          <p:cNvSpPr>
            <a:spLocks noGrp="1"/>
          </p:cNvSpPr>
          <p:nvPr>
            <p:ph type="title"/>
          </p:nvPr>
        </p:nvSpPr>
        <p:spPr/>
        <p:txBody>
          <a:bodyPr/>
          <a:lstStyle/>
          <a:p>
            <a:r>
              <a:rPr lang="en-US" b="0" i="0" u="none" strike="noStrike" baseline="0" dirty="0">
                <a:latin typeface="Calibri" panose="020F0502020204030204" pitchFamily="34" charset="0"/>
              </a:rPr>
              <a:t>Where should a high-Q loading coil be placed to minimize losses in a shortened vertical antenna?</a:t>
            </a:r>
          </a:p>
        </p:txBody>
      </p:sp>
      <p:sp>
        <p:nvSpPr>
          <p:cNvPr id="3" name="Text Placeholder 2">
            <a:extLst>
              <a:ext uri="{FF2B5EF4-FFF2-40B4-BE49-F238E27FC236}">
                <a16:creationId xmlns:a16="http://schemas.microsoft.com/office/drawing/2014/main" id="{684CDA44-A4CC-4B03-8DC8-481249D0BB9A}"/>
              </a:ext>
            </a:extLst>
          </p:cNvPr>
          <p:cNvSpPr>
            <a:spLocks noGrp="1"/>
          </p:cNvSpPr>
          <p:nvPr>
            <p:ph type="body" idx="1"/>
          </p:nvPr>
        </p:nvSpPr>
        <p:spPr/>
        <p:txBody>
          <a:bodyPr/>
          <a:lstStyle/>
          <a:p>
            <a:r>
              <a:rPr lang="en-US" b="0" i="0" u="none" strike="noStrike" baseline="0" dirty="0">
                <a:latin typeface="Calibri" panose="020F0502020204030204" pitchFamily="34" charset="0"/>
              </a:rPr>
              <a:t>A. Near the center of the vertical radiator</a:t>
            </a:r>
          </a:p>
          <a:p>
            <a:r>
              <a:rPr lang="en-US" b="0" i="0" u="none" strike="noStrike" baseline="0" dirty="0">
                <a:latin typeface="Calibri" panose="020F0502020204030204" pitchFamily="34" charset="0"/>
              </a:rPr>
              <a:t>B. As low as possible on the vertical radiator</a:t>
            </a:r>
          </a:p>
          <a:p>
            <a:r>
              <a:rPr lang="en-US" b="0" i="0" u="none" strike="noStrike" baseline="0" dirty="0">
                <a:latin typeface="Calibri" panose="020F0502020204030204" pitchFamily="34" charset="0"/>
              </a:rPr>
              <a:t>C. As close to the transmitter as possible</a:t>
            </a:r>
          </a:p>
          <a:p>
            <a:r>
              <a:rPr lang="da-DK" b="0" i="0" u="none" strike="noStrike" baseline="0" dirty="0">
                <a:latin typeface="Calibri" panose="020F0502020204030204" pitchFamily="34" charset="0"/>
              </a:rPr>
              <a:t>D. At a voltage node</a:t>
            </a:r>
          </a:p>
          <a:p>
            <a:r>
              <a:rPr lang="pt-BR" b="0" i="0" u="none" strike="noStrike" baseline="0" dirty="0">
                <a:latin typeface="Calibri" panose="020F0502020204030204" pitchFamily="34" charset="0"/>
              </a:rPr>
              <a:t>(A) E9D03 ECLM Page (9 - 13)</a:t>
            </a:r>
          </a:p>
        </p:txBody>
      </p:sp>
    </p:spTree>
    <p:extLst>
      <p:ext uri="{BB962C8B-B14F-4D97-AF65-F5344CB8AC3E}">
        <p14:creationId xmlns:p14="http://schemas.microsoft.com/office/powerpoint/2010/main" val="204562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4D11-49C9-413A-AADA-67473C6E54FB}"/>
              </a:ext>
            </a:extLst>
          </p:cNvPr>
          <p:cNvSpPr>
            <a:spLocks noGrp="1"/>
          </p:cNvSpPr>
          <p:nvPr>
            <p:ph type="title"/>
          </p:nvPr>
        </p:nvSpPr>
        <p:spPr/>
        <p:txBody>
          <a:bodyPr/>
          <a:lstStyle/>
          <a:p>
            <a:r>
              <a:rPr lang="en-US" b="0" i="0" u="none" strike="noStrike" baseline="0" dirty="0">
                <a:latin typeface="Calibri" panose="020F0502020204030204" pitchFamily="34" charset="0"/>
              </a:rPr>
              <a:t>Why should an HF mobile antenna loading coil have a high ratio of reactance to resistance?</a:t>
            </a:r>
          </a:p>
        </p:txBody>
      </p:sp>
      <p:sp>
        <p:nvSpPr>
          <p:cNvPr id="3" name="Text Placeholder 2">
            <a:extLst>
              <a:ext uri="{FF2B5EF4-FFF2-40B4-BE49-F238E27FC236}">
                <a16:creationId xmlns:a16="http://schemas.microsoft.com/office/drawing/2014/main" id="{8019BBCB-0E62-478C-B818-4EBE6A5A4FAB}"/>
              </a:ext>
            </a:extLst>
          </p:cNvPr>
          <p:cNvSpPr>
            <a:spLocks noGrp="1"/>
          </p:cNvSpPr>
          <p:nvPr>
            <p:ph type="body" idx="1"/>
          </p:nvPr>
        </p:nvSpPr>
        <p:spPr/>
        <p:txBody>
          <a:bodyPr/>
          <a:lstStyle/>
          <a:p>
            <a:r>
              <a:rPr lang="en-US" b="0" i="0" u="none" strike="noStrike" baseline="0" dirty="0">
                <a:latin typeface="Calibri" panose="020F0502020204030204" pitchFamily="34" charset="0"/>
              </a:rPr>
              <a:t>A. To swamp out harmonics</a:t>
            </a:r>
          </a:p>
          <a:p>
            <a:r>
              <a:rPr lang="en-US" b="0" i="0" u="none" strike="noStrike" baseline="0" dirty="0">
                <a:latin typeface="Calibri" panose="020F0502020204030204" pitchFamily="34" charset="0"/>
              </a:rPr>
              <a:t>B. To lower the radiation angle</a:t>
            </a:r>
          </a:p>
          <a:p>
            <a:r>
              <a:rPr lang="en-US" b="0" i="0" u="none" strike="noStrike" baseline="0" dirty="0">
                <a:latin typeface="Calibri" panose="020F0502020204030204" pitchFamily="34" charset="0"/>
              </a:rPr>
              <a:t>C. To minimize losses</a:t>
            </a:r>
          </a:p>
          <a:p>
            <a:r>
              <a:rPr lang="en-US" b="0" i="0" u="none" strike="noStrike" baseline="0" dirty="0">
                <a:latin typeface="Calibri" panose="020F0502020204030204" pitchFamily="34" charset="0"/>
              </a:rPr>
              <a:t>D. To minimize the Q</a:t>
            </a:r>
          </a:p>
          <a:p>
            <a:r>
              <a:rPr lang="pt-BR" b="0" i="0" u="none" strike="noStrike" baseline="0" dirty="0">
                <a:latin typeface="Calibri" panose="020F0502020204030204" pitchFamily="34" charset="0"/>
              </a:rPr>
              <a:t>E9D04 ECLM Page (9 - 13)</a:t>
            </a:r>
          </a:p>
        </p:txBody>
      </p:sp>
    </p:spTree>
    <p:extLst>
      <p:ext uri="{BB962C8B-B14F-4D97-AF65-F5344CB8AC3E}">
        <p14:creationId xmlns:p14="http://schemas.microsoft.com/office/powerpoint/2010/main" val="3215256068"/>
      </p:ext>
    </p:extLst>
  </p:cSld>
  <p:clrMapOvr>
    <a:masterClrMapping/>
  </p:clrMapOvr>
</p:sld>
</file>

<file path=ppt/theme/theme1.xml><?xml version="1.0" encoding="utf-8"?>
<a:theme xmlns:a="http://schemas.openxmlformats.org/drawingml/2006/main" name="Module Theme">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Module Theme</Template>
  <TotalTime>118</TotalTime>
  <Words>4584</Words>
  <Application>Microsoft Office PowerPoint</Application>
  <PresentationFormat>On-screen Show (4:3)</PresentationFormat>
  <Paragraphs>435</Paragraphs>
  <Slides>74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Times New Roman</vt:lpstr>
      <vt:lpstr>Module Theme</vt:lpstr>
      <vt:lpstr>PowerPoint Presentation</vt:lpstr>
      <vt:lpstr>PowerPoint Presentation</vt:lpstr>
      <vt:lpstr>How much does the gain of an ideal parabolic dish antenna change when the operating frequency is doubled?</vt:lpstr>
      <vt:lpstr>How much does the gain of an ideal parabolic dish antenna change when the operating frequency is doubled?</vt:lpstr>
      <vt:lpstr>How can linearly polarized Yagi antennas be used to produce circular polarization?</vt:lpstr>
      <vt:lpstr>How can linearly polarized Yagi antennas be used to produce circular polarization?</vt:lpstr>
      <vt:lpstr>Where should a high-Q loading coil be placed to minimize losses in a shortened vertical antenna?</vt:lpstr>
      <vt:lpstr>Where should a high-Q loading coil be placed to minimize losses in a shortened vertical antenna?</vt:lpstr>
      <vt:lpstr>Why should an HF mobile antenna loading coil have a high ratio of reactance to resistance?</vt:lpstr>
      <vt:lpstr>Why should an HF mobile antenna loading coil have a high ratio of reactance to resistance?</vt:lpstr>
      <vt:lpstr>What usually occurs if a Yagi antenna is designed solely for maximum forward gain?</vt:lpstr>
      <vt:lpstr>What usually occurs if a Yagi antenna is designed solely for maximum forward gain?</vt:lpstr>
      <vt:lpstr>What happens to the SWR bandwidth when one or more loading coils are used to resonate an electrically short antenna?</vt:lpstr>
      <vt:lpstr>What happens to the SWR bandwidth when one or more loading coils are used to resonate an electrically short antenna?</vt:lpstr>
      <vt:lpstr>What is an advantage of using top loading in a shortened HF vertical antenna?</vt:lpstr>
      <vt:lpstr>What is an advantage of using top loading in a shortened HF vertical antenna?</vt:lpstr>
      <vt:lpstr>What happens as the Q of an antenna increases?</vt:lpstr>
      <vt:lpstr>What happens as the Q of an antenna increases?</vt:lpstr>
      <vt:lpstr>What is the function of a loading coil used as part of an HF mobile antenna?</vt:lpstr>
      <vt:lpstr>What is the function of a loading coil used as part of an HF mobile antenna?</vt:lpstr>
      <vt:lpstr>What happens to feed point impedance at the base of a fixed length HF mobile antenna when operated below its resonant frequency?</vt:lpstr>
      <vt:lpstr>What happens to feed point impedance at the base of a fixed length HF mobile antenna when operated below its resonant frequency?</vt:lpstr>
      <vt:lpstr>Which of the following conductors would be best for minimizing losses in a station's RF ground system?</vt:lpstr>
      <vt:lpstr>Which of the following conductors would be best for minimizing losses in a station's RF ground system?</vt:lpstr>
      <vt:lpstr>Which of the following would provide the best RF ground for your station?</vt:lpstr>
      <vt:lpstr>Which of the following would provide the best RF ground for your station?</vt:lpstr>
      <vt:lpstr>What system matches a higher impedance transmission line to a lower impedance antenna by connecting the line to the driven element in two places spaced a fraction of a wavelength each side of element center?</vt:lpstr>
      <vt:lpstr>What system matches a higher impedance transmission line to a lower impedance antenna by connecting the line to the driven element in two places spaced a fraction of a wavelength each side of element center?</vt:lpstr>
      <vt:lpstr>What is the name of an antenna matching system that matches an unbalanced feed line to an antenna by feeding the driven element both at the center of the element and at a fraction of a wavelength to one side of center?</vt:lpstr>
      <vt:lpstr>What is the name of an antenna matching system that matches an unbalanced feed line to an antenna by feeding the driven element both at the center of the element and at a fraction of a wavelength to one side of center?</vt:lpstr>
      <vt:lpstr>What is the name of the matching system that uses a section of transmission line connected in parallel with the feed line at or near the feed point?</vt:lpstr>
      <vt:lpstr>What is the name of the matching system that uses a section of transmission line connected in parallel with the feed line at or near the feed point?</vt:lpstr>
      <vt:lpstr>What is the purpose of the series capacitor in a gamma-type antenna matching network?</vt:lpstr>
      <vt:lpstr>What is the purpose of the series capacitor in a gamma-type antenna matching network?</vt:lpstr>
      <vt:lpstr>How must an antenna’s driven element be tuned to use a hairpin matching system?</vt:lpstr>
      <vt:lpstr>How must an antenna’s driven element be tuned to use a hairpin matching system?</vt:lpstr>
      <vt:lpstr>Which of these feed line impedances would be suitable for constructing a quarter-wave Q-section for matching a 100-ohm loop to 50-ohm feed line?</vt:lpstr>
      <vt:lpstr>Which of these feed line impedances would be suitable for constructing a quarter-wave Q-section for matching a 100-ohm loop to 50-ohm feed line?</vt:lpstr>
      <vt:lpstr>What parameter describes the interactions at the load end of a mismatched transmission line?</vt:lpstr>
      <vt:lpstr>What parameter describes the interactions at the load end of a mismatched transmission line?</vt:lpstr>
      <vt:lpstr>What is a use for a Wilkinson divider?</vt:lpstr>
      <vt:lpstr>What is a use for a Wilkinson divider?</vt:lpstr>
      <vt:lpstr>Which of the following is used to shunt-feed a grounded tower at its base?</vt:lpstr>
      <vt:lpstr>Which of the following is used to shunt-feed a grounded tower at its base?</vt:lpstr>
      <vt:lpstr>Which of these choices is an effective way to match an antenna with a 100-ohm feed point impedance to a 50-ohm coaxial cable feed line?</vt:lpstr>
      <vt:lpstr>Which of these choices is an effective way to match an antenna with a 100-ohm feed point impedance to a 50-ohm coaxial cable feed line?</vt:lpstr>
      <vt:lpstr>What is the primary purpose of phasing lines when used with an antenna having multiple driven elements?</vt:lpstr>
      <vt:lpstr>What is the primary purpose of phasing lines when used with an antenna having multiple driven elements?</vt:lpstr>
      <vt:lpstr>What is the velocity factor of a transmission line?</vt:lpstr>
      <vt:lpstr>What is the velocity factor of a transmission line?</vt:lpstr>
      <vt:lpstr>Which of the following has the biggest effect on the velocity factor of a transmission line?</vt:lpstr>
      <vt:lpstr>Which of the following has the biggest effect on the velocity factor of a transmission line?</vt:lpstr>
      <vt:lpstr>Why is the physical length of a coaxial cable transmission line shorter than its electrical length?</vt:lpstr>
      <vt:lpstr>Why is the physical length of a coaxial cable transmission line shorter than its electrical length?</vt:lpstr>
      <vt:lpstr>What impedance does a 1/2-wavelength transmission line present to a generator when the line is shorted at the far end?</vt:lpstr>
      <vt:lpstr>What impedance does a 1/2-wavelength transmission line present to a generator when the line is shorted at the far end?</vt:lpstr>
      <vt:lpstr>What is the approximate physical length of a solid polyethylene dielectric coaxial transmission line that is electrically 1/4 wavelength long at 14.1 MHz?</vt:lpstr>
      <vt:lpstr>What is the approximate physical length of a solid polyethylene dielectric coaxial transmission line that is electrically 1/4 wavelength long at 14.1 MHz?</vt:lpstr>
      <vt:lpstr>What is the approximate physical length of an air-insulated, parallel conductor transmission line that is electrically 1/2 wavelength long at 14.10 MHz?</vt:lpstr>
      <vt:lpstr>What is the approximate physical length of an air-insulated, parallel conductor transmission line that is electrically 1/2 wavelength long at 14.10 MHz?</vt:lpstr>
      <vt:lpstr>How does ladder line compare to small-diameter coaxial cable such as RG-58 at 50 MHz?</vt:lpstr>
      <vt:lpstr>How does ladder line compare to small-diameter coaxial cable such as RG-58 at 50 MHz?</vt:lpstr>
      <vt:lpstr>Which of the following is a significant difference between foam dielectric coaxial cable and solid dielectric cable, assuming all other parameters are the same?</vt:lpstr>
      <vt:lpstr>Which of the following is a significant difference between foam dielectric coaxial cable and solid dielectric cable, assuming all other parameters are the same?</vt:lpstr>
      <vt:lpstr>What is the approximate physical length of a foam polyethylene dielectric coaxial transmission line that is electrically 1/4 wavelength long at 7.2 MHz?</vt:lpstr>
      <vt:lpstr>What is the approximate physical length of a foam polyethylene dielectric coaxial transmission line that is electrically 1/4 wavelength long at 7.2 MHz?</vt:lpstr>
      <vt:lpstr>What impedance does a 1/8-wavelength transmission line present to a generator when the line is shorted at the far end?</vt:lpstr>
      <vt:lpstr>What impedance does a 1/8-wavelength transmission line present to a generator when the line is shorted at the far end?</vt:lpstr>
      <vt:lpstr>What impedance does a 1/8-wavelength transmission line present to a generator when the line is open at the far end?</vt:lpstr>
      <vt:lpstr>What impedance does a 1/8-wavelength transmission line present to a generator when the line is open at the far end?</vt:lpstr>
      <vt:lpstr>What impedance does a 1/4-wavelength transmission line present to a generator when the line is open at the far end?</vt:lpstr>
      <vt:lpstr>What impedance does a 1/4-wavelength transmission line present to a generator when the line is open at the far end?</vt:lpstr>
      <vt:lpstr>What impedance does a 1/4-wavelength transmission line present to a generator when the line is shorted at the far end?</vt:lpstr>
      <vt:lpstr>What impedance does a 1/4-wavelength transmission line present to a generator when the line is shorted at the far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of the following is a safety hazard of a 12 voltage storage battery?</dc:title>
  <dc:creator>Ward Silver</dc:creator>
  <cp:lastModifiedBy>Bickell, Kris, K1BIC</cp:lastModifiedBy>
  <cp:revision>15</cp:revision>
  <dcterms:created xsi:type="dcterms:W3CDTF">2014-03-12T18:09:47Z</dcterms:created>
  <dcterms:modified xsi:type="dcterms:W3CDTF">2020-05-19T14:03:30Z</dcterms:modified>
</cp:coreProperties>
</file>