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14" r:id="rId2"/>
    <p:sldId id="31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31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6" r:id="rId52"/>
    <p:sldId id="312" r:id="rId53"/>
    <p:sldId id="308" r:id="rId54"/>
    <p:sldId id="311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63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3A81-288E-42FC-938C-E807127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term op-amp input offset voltage?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DE3C-14E9-416E-B2C7-52391F182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output voltage of the op-amp minus its input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difference between the output voltage of the op-amp and the input voltage required in the immediately following stage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differential input voltage needed to bring the open-loop output voltage to zero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potential between the amplifier input terminals of the op-amp in an open-loop condition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E7G04 ECLM Page (6 - 8)</a:t>
            </a:r>
          </a:p>
        </p:txBody>
      </p:sp>
    </p:spTree>
    <p:extLst>
      <p:ext uri="{BB962C8B-B14F-4D97-AF65-F5344CB8AC3E}">
        <p14:creationId xmlns:p14="http://schemas.microsoft.com/office/powerpoint/2010/main" val="205344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4B01-2C76-4B13-94A9-E125DFFC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unwanted ringing and audio instability be prevented in an op-amp RC audio filter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6248F-6044-49E1-B8B0-90C2AAA63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Restrict both gain and Q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Restrict gain, but increase Q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Restrict Q, but increase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Increase both gain and Q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E7G05 ECLM Page (6 - 36)</a:t>
            </a:r>
          </a:p>
        </p:txBody>
      </p:sp>
    </p:spTree>
    <p:extLst>
      <p:ext uri="{BB962C8B-B14F-4D97-AF65-F5344CB8AC3E}">
        <p14:creationId xmlns:p14="http://schemas.microsoft.com/office/powerpoint/2010/main" val="172926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9265-3BAD-4AE3-A63C-C65C82A0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unwanted ringing and audio instability be prevented in an op-amp RC audio filter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770DC-BEAF-4545-8766-32A65B6EB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Restrict both gain and Q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Restrict gain, but increase Q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Restrict Q, but increase gain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Increase both gain and Q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E7G05 ECLM Page (6 - 36)</a:t>
            </a:r>
          </a:p>
        </p:txBody>
      </p:sp>
    </p:spTree>
    <p:extLst>
      <p:ext uri="{BB962C8B-B14F-4D97-AF65-F5344CB8AC3E}">
        <p14:creationId xmlns:p14="http://schemas.microsoft.com/office/powerpoint/2010/main" val="266549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80B6-E0B8-4B11-9FF8-3EAB3FFA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gain-bandwidth of an operational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F93BD-DEB7-4319-9753-3C754028C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maximum frequency for a filter circuit using that type of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frequency at which the open-loop gain of the amplifier equals 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gain of the amplifier at a filter's cutoff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frequency at which the amplifier's offset voltage is zero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E7G06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375377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A901-45E2-4A53-A884-00A0AD5D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gain-bandwidth of an operational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1114E-6D2F-44B9-8280-F82AF6E22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maximum frequency for a filter circuit using that type of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frequency at which the open-loop gain of the amplifier equals one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gain of the amplifier at a filter's cutoff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frequency at which the amplifier's offset voltage is zero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E7G06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194195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7D8C-F607-4178-8A58-8DA7BAF1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magnitude of voltage gain can be expected from the circuit in Figure E7-3 when R1 is 10 ohms and RF is 470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84D30-92BF-46EC-B285-035E9E281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0.21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94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24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E7G07 ECLM Page (6 - 9)</a:t>
            </a:r>
          </a:p>
        </p:txBody>
      </p:sp>
    </p:spTree>
    <p:extLst>
      <p:ext uri="{BB962C8B-B14F-4D97-AF65-F5344CB8AC3E}">
        <p14:creationId xmlns:p14="http://schemas.microsoft.com/office/powerpoint/2010/main" val="6488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3CDE-6DAC-40BC-9EE6-00209F4E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magnitude of voltage gain can be expected from the circuit in Figure E7-3 when R1 is 10 ohms and RF is 470 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5A521-F310-46A3-9672-C9C332453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0.21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94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47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24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E7G07 ECLM Page (6 - 9)</a:t>
            </a:r>
          </a:p>
        </p:txBody>
      </p:sp>
    </p:spTree>
    <p:extLst>
      <p:ext uri="{BB962C8B-B14F-4D97-AF65-F5344CB8AC3E}">
        <p14:creationId xmlns:p14="http://schemas.microsoft.com/office/powerpoint/2010/main" val="124564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F798-F41B-43D9-BAAE-6E4A99D1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gain of an ideal operational amplifier vary with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2B24F-67D4-4F0F-A9D2-DC75B0867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increases linearly with increasing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decreases linearly with increasing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decreases logarithmically with increasing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does not vary with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E7G08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248342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8896-CCEB-4E91-AA75-EA74326F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the gain of an ideal operational amplifier vary with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FBB1-7917-4CAC-89AB-E561F0537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increases linearly with increasing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decreases linearly with increasing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decreases logarithmically with increasing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does not vary with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E7G08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109146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3333-3AC2-4743-BAD0-433025E5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will be the output voltage of the circuit shown in Figure E7-3 if R1 is 1000 ohms, RF is 10,000 ohms, and 0.23 volts DC is applied to the input?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B4B81-B49E-4E0F-8AEF-4768633F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0.23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2.3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-0.23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-2.3 volts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E7G09 ECLM Page (6 - 9)</a:t>
            </a:r>
          </a:p>
        </p:txBody>
      </p:sp>
    </p:spTree>
    <p:extLst>
      <p:ext uri="{BB962C8B-B14F-4D97-AF65-F5344CB8AC3E}">
        <p14:creationId xmlns:p14="http://schemas.microsoft.com/office/powerpoint/2010/main" val="368097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3333-3AC2-4743-BAD0-433025E5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will be the output voltage of the circuit shown in Figure E7-3 if R1 is 1000 ohms, RF is 10,000 ohms, and 0.23 volts DC is applied to the input?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B4B81-B49E-4E0F-8AEF-4768633F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57600"/>
            <a:ext cx="8229600" cy="23622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0.23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2.3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-0.23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-2.3 volts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E7G09 ECLM Page (6 - 9)</a:t>
            </a:r>
          </a:p>
        </p:txBody>
      </p:sp>
    </p:spTree>
    <p:extLst>
      <p:ext uri="{BB962C8B-B14F-4D97-AF65-F5344CB8AC3E}">
        <p14:creationId xmlns:p14="http://schemas.microsoft.com/office/powerpoint/2010/main" val="418729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DE23-2F63-43D6-AE41-F02C5E4E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absolute voltage gain can be expected from the circuit in Figure E7-3 when R1 is 1800 ohms and RF is 68 kilohms?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E56A1-3B86-44EA-9E1B-032DA61B2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0.03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38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E7G10 ECLM Page (6 - 9)</a:t>
            </a:r>
          </a:p>
        </p:txBody>
      </p:sp>
    </p:spTree>
    <p:extLst>
      <p:ext uri="{BB962C8B-B14F-4D97-AF65-F5344CB8AC3E}">
        <p14:creationId xmlns:p14="http://schemas.microsoft.com/office/powerpoint/2010/main" val="378518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EB77-4BCB-4930-BDC0-E5D4BECA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absolute voltage gain can be expected from the circuit in Figure E7-3 when R1 is 1800 ohms and RF is 68 kilohms?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00E2-0B6F-4596-83FE-E16A4DC67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0.03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38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E7G10 ECLM Page (6 - 9)</a:t>
            </a:r>
          </a:p>
        </p:txBody>
      </p:sp>
    </p:spTree>
    <p:extLst>
      <p:ext uri="{BB962C8B-B14F-4D97-AF65-F5344CB8AC3E}">
        <p14:creationId xmlns:p14="http://schemas.microsoft.com/office/powerpoint/2010/main" val="2200669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3AB7-1AD9-4487-B024-E67D0996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absolute voltage gain can be expected from the circuit in Figure E7-3 when R1 is 3300 ohms and RF is 47 kilohms?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4338A-CC63-4FA9-98A1-0E21405D8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28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0.07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E7G11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2817817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7D01-3E47-4435-95B8-19879E3A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absolute voltage gain can be expected from the circuit in Figure E7-3 when R1 is 3300 ohms and RF is 47 kilohms?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203D-8971-487F-869E-C69E80835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28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0.07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  ) E7G11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437506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F863-884B-4D85-8D7F-A28D4F45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operational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D185-292B-46A5-8070-559D56F5A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high-gain, direct-coupled differential amplifier with very high input impedance and very low output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digital audio amplifier whose characteristics are determined by components external to the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amplifier used to increase the average output of frequency modulated amateur signals to the legal limit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RF amplifier used in the UHF and microwave regions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E7G12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405744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CC77-BA19-4385-8F37-B0358712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operational amplifier?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0CB2-8FAE-4CC0-ACBC-84B5929A3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high-gain, direct-coupled differential amplifier with very high input impedance and very low output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digital audio amplifier whose characteristics are determined by components external to the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amplifier used to increase the average output of frequency modulated amateur signals to the legal limit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RF amplifier used in the UHF and microwave regions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E7G12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28435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762A-B95B-44AF-B64C-689F3B9A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three oscillator circuits used in amateur radio equipment?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9D49A-E222-44E2-8830-785E68FA7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Taft, Pierce and negative feedback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Pierce,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Fenner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and Beane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Taft, Hartley and Pierce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Colpitts, Hartley and Pierce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E7H01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1688072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7505-3B80-4C8C-9536-2AD08E9D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three oscillator circuits used in amateur radio equipment?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78FD0-1F33-4802-82A6-8EC900571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Taft, Pierce and negative feedback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Pierce,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Fenner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and Beane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Taft, Hartley and Pierce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Colpitts, Hartley and Pierce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E7H01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1086747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E94A-CABF-484A-B2A3-6F07B498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microphonic?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0B646-6F6D-4D93-8298-4BBF450F6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IC used for amplifying microphone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Distortion caused by RF pickup on the microphone cable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Changes in oscillator frequency due to mechanical vibration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 loading of the microphone by an oscillator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E7H02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330432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C959-F344-4945-92AD-26D62791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typical output impedance of an op-amp?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C3F99-BA4C-442D-AAF2-76481D608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Very 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Very high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1000 ohms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E7G01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1370623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5050-214C-4BB2-9613-EC5EFBE0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microphonic?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16D1F-E48E-4C6D-AD0F-B550F59F7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IC used for amplifying microphone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Distortion caused by RF pickup on the microphone cable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Changes in oscillator frequency due to mechanical vibration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 loading of the microphone by an oscillator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E7H02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3074786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E9C5-EB0C-450B-A9A0-A9749F4C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positive feedback supplied in a Hartley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0FDDD-93BB-4AB4-835E-5CEA8D024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tapped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Through a capacitive divider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link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Through a neutralizing capacitor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E7H03 ECLM Page (6 - 14)</a:t>
            </a:r>
          </a:p>
        </p:txBody>
      </p:sp>
    </p:spTree>
    <p:extLst>
      <p:ext uri="{BB962C8B-B14F-4D97-AF65-F5344CB8AC3E}">
        <p14:creationId xmlns:p14="http://schemas.microsoft.com/office/powerpoint/2010/main" val="73296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E036-5060-44CC-82D4-7C31CE44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positive feedback supplied in a Hartley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F03AF-735C-44C7-846E-FD3ECB52D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tapped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Through a capacitive divider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link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Through a neutralizing capacitor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E7H03 ECLM Page (6 - 14)</a:t>
            </a:r>
          </a:p>
        </p:txBody>
      </p:sp>
    </p:spTree>
    <p:extLst>
      <p:ext uri="{BB962C8B-B14F-4D97-AF65-F5344CB8AC3E}">
        <p14:creationId xmlns:p14="http://schemas.microsoft.com/office/powerpoint/2010/main" val="1426864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7473-19AC-4380-B710-35B6F6C5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positive feedback supplied in a Colpitts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E25CD-FF79-4F6C-A0B7-9F8C7A597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tapped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Through link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a capacitive divider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Through a neutralizing capacitor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E7H04 ECLM Page (6 - 14)</a:t>
            </a:r>
          </a:p>
        </p:txBody>
      </p:sp>
    </p:spTree>
    <p:extLst>
      <p:ext uri="{BB962C8B-B14F-4D97-AF65-F5344CB8AC3E}">
        <p14:creationId xmlns:p14="http://schemas.microsoft.com/office/powerpoint/2010/main" val="600161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C0A-DF94-4136-9C85-B546B158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positive feedback supplied in a Colpitts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F3DF0-F8F3-4EF1-AF80-706385C39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tapped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Through link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a capacitive divider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Through a neutralizing capacitor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E7H04 ECLM Page (6 - 14)</a:t>
            </a:r>
          </a:p>
        </p:txBody>
      </p:sp>
    </p:spTree>
    <p:extLst>
      <p:ext uri="{BB962C8B-B14F-4D97-AF65-F5344CB8AC3E}">
        <p14:creationId xmlns:p14="http://schemas.microsoft.com/office/powerpoint/2010/main" val="3334378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6847-A540-4ADB-BBB0-B5F0AF41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positive feedback supplied in a Pierce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00DB4-F0D1-4ECB-BE0B-7771E68DE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tapped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Through link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a neutralizing capacitor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Through a quartz crystal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E7H05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431753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5637-DE2F-4DF3-A270-A9E10BC8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is positive feedback supplied in a Pierce oscillator?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C060D-247A-4999-9D7D-F56E2DE2C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Through a tapped coil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Through link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Through a neutralizing capacitor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Through a quartz crystal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E7H05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1196039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5348-D220-47C1-8AC0-83707D65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oscillator circuits are commonly used in VFOs?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76A95-072B-4D9A-81E8-2A207AD65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Pierce and Zener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Colpitts and Hartley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Armstrong 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deForest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Negative feedback and balanced feedback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E7H06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1162070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2BCF-FC16-49E7-A44D-8E687F60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oscillator circuits are commonly used in VFOs?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AD29B-B175-4965-AD42-AE5FB6D3D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Pierce and Zener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Colpitts and Hartley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Armstrong 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deForest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Negative feedback and balanced feedback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E7H06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269021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2166-EAE5-49B5-AFF8-A2FC21C8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an oscillator’s microphonic responses be reduced?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F2485-6F42-40DB-87FB-7F399A6F2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Use NP0 capacitors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Reduce noise on the oscillator’s power supply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Increase the bias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Mechanically isolate the oscillator circuitry from its enclosure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E7H07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413085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30B9-8A8E-4542-9F56-CD5C55A8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typical output impedance of an op-amp?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C812E-3C66-4654-BA59-CC38A3BBC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Very 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Very high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100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1000 ohms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E7G01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298033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8646-1AB4-444D-A346-45619D1E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can an oscillator’s microphonic responses be reduced?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516E1-C89C-4600-B4B7-18AD848DB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Use NP0 capacitors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Reduce noise on the oscillator’s power supply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Increase the bias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Mechanically isolate the oscillator circuitry from its enclosure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E7H07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652696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E059-CD1C-45C9-A97B-C71AA3D2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components can be used to reduce thermal drift in crystal oscillators?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014D-8E20-4DB7-91DD-CB4E1BD0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NP0 capacitors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Toroidal inductors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Wirewound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resistors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Non-inductive resistors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E7H08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334958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21C1-07BE-4674-9C10-364870FE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components can be used to reduce thermal drift in crystal oscillators?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B8D86-008E-46B4-AB3B-8FC9FC58B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NP0 capacitors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Toroidal inductors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Wirewound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resistors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Non-inductive resistors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E7H08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2481703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35DE-673E-43D8-9239-D7ACF98D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frequency synthesizer circuit uses a phase accumulator, lookup table, digital to analog converter, and a low-pass anti-alias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866F-F83B-410A-8B05-5ED2CC3D5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direct digital synthesizer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hybrid synthesizer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phase locked loop synthesizer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diode-switching matrix synthesizer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E7H09 ECLM Page (6 - 17)</a:t>
            </a:r>
          </a:p>
        </p:txBody>
      </p:sp>
    </p:spTree>
    <p:extLst>
      <p:ext uri="{BB962C8B-B14F-4D97-AF65-F5344CB8AC3E}">
        <p14:creationId xmlns:p14="http://schemas.microsoft.com/office/powerpoint/2010/main" val="4209514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1C67-36A7-4C47-816A-BC3CDAAD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frequency synthesizer circuit uses a phase accumulator, lookup table, digital to analog converter, and a low-pass anti-alias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CA5B5-FF47-407E-9AF8-CB4874922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direct digital synthesizer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hybrid synthesizer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phase locked loop synthesizer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diode-switching matrix synthesizer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E7H09 ECLM Page (6 - 17)</a:t>
            </a:r>
          </a:p>
        </p:txBody>
      </p:sp>
    </p:spTree>
    <p:extLst>
      <p:ext uri="{BB962C8B-B14F-4D97-AF65-F5344CB8AC3E}">
        <p14:creationId xmlns:p14="http://schemas.microsoft.com/office/powerpoint/2010/main" val="893858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8E30-BF85-46E1-98A7-D10568CB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information is contained in the lookup table of a direct digital synthesizer (DDS)?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BE11F-56DC-40D2-9709-40A708BAC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phase relationship between a reference oscillator and the output waveform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Amplitude values that represent the desired waveform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phase relationship between a voltage-controlled oscillator and the output waveform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Frequently used receiver and transmitter frequencies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E7H10 ECLM Page (6 - 17)</a:t>
            </a:r>
          </a:p>
        </p:txBody>
      </p:sp>
    </p:spTree>
    <p:extLst>
      <p:ext uri="{BB962C8B-B14F-4D97-AF65-F5344CB8AC3E}">
        <p14:creationId xmlns:p14="http://schemas.microsoft.com/office/powerpoint/2010/main" val="1839318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8C4E-3FF6-4FD4-BAD8-49A54D5F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information is contained in the lookup table of a direct digital synthesizer (DDS)?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5B752-92D5-4E33-B479-FB8C16E5C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phase relationship between a reference oscillator and the output waveform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Amplitude values that represent the desired waveform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phase relationship between a voltage-controlled oscillator and the output waveform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Frequently used receiver and transmitter frequencies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E7H10 ECLM Page (6 - 17)</a:t>
            </a:r>
          </a:p>
        </p:txBody>
      </p:sp>
    </p:spTree>
    <p:extLst>
      <p:ext uri="{BB962C8B-B14F-4D97-AF65-F5344CB8AC3E}">
        <p14:creationId xmlns:p14="http://schemas.microsoft.com/office/powerpoint/2010/main" val="178595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A989-F2E5-4693-92F6-48AC4A4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the major spectral impurity components of direct digital synthesizers?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41EB4-F1F6-40A0-B158-B455D182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Broadband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Digital conversion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Spurious signals at discrete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Nyquist limit noise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E7H11 ECLM Page (6 - 17)</a:t>
            </a:r>
          </a:p>
        </p:txBody>
      </p:sp>
    </p:spTree>
    <p:extLst>
      <p:ext uri="{BB962C8B-B14F-4D97-AF65-F5344CB8AC3E}">
        <p14:creationId xmlns:p14="http://schemas.microsoft.com/office/powerpoint/2010/main" val="17560347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E602-CAA9-4543-9458-AB355B75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the major spectral impurity components of direct digital synthesizers?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835ED-FB63-4FBC-9B03-5FFD88C21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Broadband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Digital conversion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Spurious signals at discrete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Nyquist limit noise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E7H11 ECLM Page (6 - 17)</a:t>
            </a:r>
          </a:p>
        </p:txBody>
      </p:sp>
    </p:spTree>
    <p:extLst>
      <p:ext uri="{BB962C8B-B14F-4D97-AF65-F5344CB8AC3E}">
        <p14:creationId xmlns:p14="http://schemas.microsoft.com/office/powerpoint/2010/main" val="3920975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F41A-A47E-4FD1-8CF1-2E0249F2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must be done to ensure that a crystal oscillator provides the frequency specified by the crystal manufacturer?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C0C8C-A1AD-4F13-A3D8-EDBD7D7BE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Provide the crystal with a specified parallel inductance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Provide the crystal with a specified parallel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Bias the crystal at a specified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Bias the crystal at a specified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E7H12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3044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3674-017F-4246-A496-0296D250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ringing in a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3C08-FAD5-466E-9775-9B3C2232F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echo caused by a long time delay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reduction in high frequency response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Partial cancellation of the signal over a range of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Undesired oscillations added to the desired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E7G02 ECLM Page (6 - 36)</a:t>
            </a:r>
          </a:p>
        </p:txBody>
      </p:sp>
    </p:spTree>
    <p:extLst>
      <p:ext uri="{BB962C8B-B14F-4D97-AF65-F5344CB8AC3E}">
        <p14:creationId xmlns:p14="http://schemas.microsoft.com/office/powerpoint/2010/main" val="2996722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67D2-EA0E-4C6C-BD01-CE8AB9E1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must be done to ensure that a crystal oscillator provides the frequency specified by the crystal manufacturer?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FF06A-C782-499A-8C47-5EF5BCACB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Provide the crystal with a specified parallel inductance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Provide the crystal with a specified parallel capacitance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Bias the crystal at a specified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Bias the crystal at a specified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E7H12 ECLM Page (6 - 16)</a:t>
            </a:r>
          </a:p>
        </p:txBody>
      </p:sp>
    </p:spTree>
    <p:extLst>
      <p:ext uri="{BB962C8B-B14F-4D97-AF65-F5344CB8AC3E}">
        <p14:creationId xmlns:p14="http://schemas.microsoft.com/office/powerpoint/2010/main" val="3649584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6968-A910-4F86-818E-1C54BC75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technique for providing highly accurate and stable oscillators needed for microwave transmission and reception?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BFAD-AE67-4D7D-9A60-CBCE94E60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42855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Use a GPS signal reference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Use a rubidium stabilized reference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Use a temperature-controlled high Q dielectric resonator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E7H13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3774210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76968-A910-4F86-818E-1C54BC75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technique for providing highly accurate and stable oscillators needed for microwave transmission and reception?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BFAD-AE67-4D7D-9A60-CBCE94E60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42855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Use a GPS signal reference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Use a rubidium stabilized reference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Use a temperature-controlled high Q dielectric resonator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E7H13 ECLM Page (6 - 15)</a:t>
            </a:r>
          </a:p>
        </p:txBody>
      </p:sp>
    </p:spTree>
    <p:extLst>
      <p:ext uri="{BB962C8B-B14F-4D97-AF65-F5344CB8AC3E}">
        <p14:creationId xmlns:p14="http://schemas.microsoft.com/office/powerpoint/2010/main" val="269775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20-70BA-4D59-8FDD-1CB4C6DA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phase-locked loop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18ACE-DB73-4BF4-9D00-C07ED0694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15468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electronic servo loop consisting of a ratio detector, reactance modulator, and voltage-controlled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electronic circuit also known as a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electronic servo loop consisting of a phase detector, a low-pass filter, a voltage-controlled oscillator, and a stable reference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electronic circuit consisting of a precision push-pull amplifier with a differential input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E7H14 ECLM Page (6 - 18)</a:t>
            </a:r>
          </a:p>
        </p:txBody>
      </p:sp>
    </p:spTree>
    <p:extLst>
      <p:ext uri="{BB962C8B-B14F-4D97-AF65-F5344CB8AC3E}">
        <p14:creationId xmlns:p14="http://schemas.microsoft.com/office/powerpoint/2010/main" val="14263402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4E20-70BA-4D59-8FDD-1CB4C6DA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phase-locked loop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18ACE-DB73-4BF4-9D00-C07ED0694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15468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electronic servo loop consisting of a ratio detector, reactance modulator, and voltage-controlled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electronic circuit also known as a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electronic servo loop consisting of a phase detector, a low-pass filter, a voltage-controlled oscillator, and a stable reference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electronic circuit consisting of a precision push-pull amplifier with a differential input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E7H14 ECLM Page (6 - 18)</a:t>
            </a:r>
          </a:p>
        </p:txBody>
      </p:sp>
    </p:spTree>
    <p:extLst>
      <p:ext uri="{BB962C8B-B14F-4D97-AF65-F5344CB8AC3E}">
        <p14:creationId xmlns:p14="http://schemas.microsoft.com/office/powerpoint/2010/main" val="2951969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A463-9C67-488A-9F26-06ECD0A5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functions can be performed by a phase-locked loop?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5FB41-85AA-427E-A6AD-4CC9AAF75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Wide-band AF and RF power amplification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Comparison of two digital input signals, digital pulse counter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Photovoltaic conversion, optical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Frequency synthesis, FM demodulation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E7H15 ECLM Page (6 - 19)</a:t>
            </a:r>
          </a:p>
        </p:txBody>
      </p:sp>
    </p:spTree>
    <p:extLst>
      <p:ext uri="{BB962C8B-B14F-4D97-AF65-F5344CB8AC3E}">
        <p14:creationId xmlns:p14="http://schemas.microsoft.com/office/powerpoint/2010/main" val="3192220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2A30-21CA-4993-A665-9A0E0E4B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these functions can be performed by a phase-locked loop?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3BDB-7C30-43F5-B3A5-CB4650F3F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Wide-band AF and RF power amplification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Comparison of two digital input signals, digital pulse counter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Photovoltaic conversion, optical coupling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Frequency synthesis, FM demodulation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E7H15 ECLM Page (6 - 19)</a:t>
            </a:r>
          </a:p>
        </p:txBody>
      </p:sp>
    </p:spTree>
    <p:extLst>
      <p:ext uri="{BB962C8B-B14F-4D97-AF65-F5344CB8AC3E}">
        <p14:creationId xmlns:p14="http://schemas.microsoft.com/office/powerpoint/2010/main" val="48658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B26F-134C-4EBA-A929-AE2EFBBF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ringing in a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76A95-CAB0-4634-A7A8-84777C4E8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echo caused by a long time delay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reduction in high frequency response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Partial cancellation of the signal over a range of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Undesired oscillations added to the desired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E7G02 ECLM Page (6 - 36)</a:t>
            </a:r>
          </a:p>
        </p:txBody>
      </p:sp>
    </p:spTree>
    <p:extLst>
      <p:ext uri="{BB962C8B-B14F-4D97-AF65-F5344CB8AC3E}">
        <p14:creationId xmlns:p14="http://schemas.microsoft.com/office/powerpoint/2010/main" val="15311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298B-19B6-46FF-976B-83C8572F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typical input impedance of an op-amp?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4A2AE-C569-434F-A20F-8E1EFC4EE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Very 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Very high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E7G03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372050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48F-09C0-485E-B85C-9EAEDCE7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typical input impedance of an op-amp?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D5A5C-B5B6-4CE2-B3EE-F8ADB93AC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1000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Very low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Very high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E7G03 ECLM Page (6 - 7)</a:t>
            </a:r>
          </a:p>
        </p:txBody>
      </p:sp>
    </p:spTree>
    <p:extLst>
      <p:ext uri="{BB962C8B-B14F-4D97-AF65-F5344CB8AC3E}">
        <p14:creationId xmlns:p14="http://schemas.microsoft.com/office/powerpoint/2010/main" val="113673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6A28-1042-450D-BE0F-5C91B01C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term op-amp input offset voltage?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C15D-6285-4C54-93F5-CACFCF123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output voltage of the op-amp minus its input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difference between the output voltage of the op-amp and the input voltage required in the immediately following stage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differential input voltage needed to bring the open-loop output voltage to zero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potential between the amplifier input terminals of the op-amp in an open-loop condition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E7G04 ECLM Page (6 - 8)</a:t>
            </a:r>
          </a:p>
        </p:txBody>
      </p:sp>
    </p:spTree>
    <p:extLst>
      <p:ext uri="{BB962C8B-B14F-4D97-AF65-F5344CB8AC3E}">
        <p14:creationId xmlns:p14="http://schemas.microsoft.com/office/powerpoint/2010/main" val="3084296317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112</TotalTime>
  <Words>2975</Words>
  <Application>Microsoft Office PowerPoint</Application>
  <PresentationFormat>On-screen Show (4:3)</PresentationFormat>
  <Paragraphs>327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What is the typical output impedance of an op-amp?</vt:lpstr>
      <vt:lpstr>What is the typical output impedance of an op-amp?</vt:lpstr>
      <vt:lpstr>What is ringing in a filter?</vt:lpstr>
      <vt:lpstr>What is ringing in a filter?</vt:lpstr>
      <vt:lpstr>What is the typical input impedance of an op-amp?</vt:lpstr>
      <vt:lpstr>What is the typical input impedance of an op-amp?</vt:lpstr>
      <vt:lpstr>What is meant by the term op-amp input offset voltage?</vt:lpstr>
      <vt:lpstr>What is meant by the term op-amp input offset voltage?</vt:lpstr>
      <vt:lpstr>How can unwanted ringing and audio instability be prevented in an op-amp RC audio filter circuit?</vt:lpstr>
      <vt:lpstr>How can unwanted ringing and audio instability be prevented in an op-amp RC audio filter circuit?</vt:lpstr>
      <vt:lpstr>What is the gain-bandwidth of an operational amplifier?</vt:lpstr>
      <vt:lpstr>What is the gain-bandwidth of an operational amplifier?</vt:lpstr>
      <vt:lpstr>What magnitude of voltage gain can be expected from the circuit in Figure E7-3 when R1 is 10 ohms and RF is 470 ohms?</vt:lpstr>
      <vt:lpstr>What magnitude of voltage gain can be expected from the circuit in Figure E7-3 when R1 is 10 ohms and RF is 470 ohms?</vt:lpstr>
      <vt:lpstr>How does the gain of an ideal operational amplifier vary with frequency?</vt:lpstr>
      <vt:lpstr>How does the gain of an ideal operational amplifier vary with frequency?</vt:lpstr>
      <vt:lpstr>What will be the output voltage of the circuit shown in Figure E7-3 if R1 is 1000 ohms, RF is 10,000 ohms, and 0.23 volts DC is applied to the input?</vt:lpstr>
      <vt:lpstr>What will be the output voltage of the circuit shown in Figure E7-3 if R1 is 1000 ohms, RF is 10,000 ohms, and 0.23 volts DC is applied to the input?</vt:lpstr>
      <vt:lpstr>What absolute voltage gain can be expected from the circuit in Figure E7-3 when R1 is 1800 ohms and RF is 68 kilohms?</vt:lpstr>
      <vt:lpstr>What absolute voltage gain can be expected from the circuit in Figure E7-3 when R1 is 1800 ohms and RF is 68 kilohms?</vt:lpstr>
      <vt:lpstr>What absolute voltage gain can be expected from the circuit in Figure E7-3 when R1 is 3300 ohms and RF is 47 kilohms?</vt:lpstr>
      <vt:lpstr>What absolute voltage gain can be expected from the circuit in Figure E7-3 when R1 is 3300 ohms and RF is 47 kilohms?</vt:lpstr>
      <vt:lpstr>What is an operational amplifier?</vt:lpstr>
      <vt:lpstr>What is an operational amplifier?</vt:lpstr>
      <vt:lpstr>What are three oscillator circuits used in amateur radio equipment?</vt:lpstr>
      <vt:lpstr>What are three oscillator circuits used in amateur radio equipment?</vt:lpstr>
      <vt:lpstr>What is a microphonic?</vt:lpstr>
      <vt:lpstr>What is a microphonic?</vt:lpstr>
      <vt:lpstr>How is positive feedback supplied in a Hartley oscillator?</vt:lpstr>
      <vt:lpstr>How is positive feedback supplied in a Hartley oscillator?</vt:lpstr>
      <vt:lpstr>How is positive feedback supplied in a Colpitts oscillator?</vt:lpstr>
      <vt:lpstr>How is positive feedback supplied in a Colpitts oscillator?</vt:lpstr>
      <vt:lpstr>How is positive feedback supplied in a Pierce oscillator?</vt:lpstr>
      <vt:lpstr>How is positive feedback supplied in a Pierce oscillator?</vt:lpstr>
      <vt:lpstr>Which of the following oscillator circuits are commonly used in VFOs?</vt:lpstr>
      <vt:lpstr>Which of the following oscillator circuits are commonly used in VFOs?</vt:lpstr>
      <vt:lpstr>How can an oscillator’s microphonic responses be reduced?</vt:lpstr>
      <vt:lpstr>How can an oscillator’s microphonic responses be reduced?</vt:lpstr>
      <vt:lpstr>Which of the following components can be used to reduce thermal drift in crystal oscillators?</vt:lpstr>
      <vt:lpstr>Which of the following components can be used to reduce thermal drift in crystal oscillators?</vt:lpstr>
      <vt:lpstr>What type of frequency synthesizer circuit uses a phase accumulator, lookup table, digital to analog converter, and a low-pass anti-alias filter?</vt:lpstr>
      <vt:lpstr>What type of frequency synthesizer circuit uses a phase accumulator, lookup table, digital to analog converter, and a low-pass anti-alias filter?</vt:lpstr>
      <vt:lpstr>What information is contained in the lookup table of a direct digital synthesizer (DDS)?</vt:lpstr>
      <vt:lpstr>What information is contained in the lookup table of a direct digital synthesizer (DDS)?</vt:lpstr>
      <vt:lpstr>What are the major spectral impurity components of direct digital synthesizers?</vt:lpstr>
      <vt:lpstr>What are the major spectral impurity components of direct digital synthesizers?</vt:lpstr>
      <vt:lpstr>Which of the following must be done to ensure that a crystal oscillator provides the frequency specified by the crystal manufacturer?</vt:lpstr>
      <vt:lpstr>Which of the following must be done to ensure that a crystal oscillator provides the frequency specified by the crystal manufacturer?</vt:lpstr>
      <vt:lpstr>Which of the following is a technique for providing highly accurate and stable oscillators needed for microwave transmission and reception?</vt:lpstr>
      <vt:lpstr>Which of the following is a technique for providing highly accurate and stable oscillators needed for microwave transmission and reception?</vt:lpstr>
      <vt:lpstr>What is a phase-locked loop circuit?</vt:lpstr>
      <vt:lpstr>What is a phase-locked loop circuit?</vt:lpstr>
      <vt:lpstr>Which of these functions can be performed by a phase-locked loop?</vt:lpstr>
      <vt:lpstr>Which of these functions can be performed by a phase-locked loop?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10</cp:revision>
  <dcterms:created xsi:type="dcterms:W3CDTF">2014-03-12T18:09:47Z</dcterms:created>
  <dcterms:modified xsi:type="dcterms:W3CDTF">2020-05-19T14:00:12Z</dcterms:modified>
</cp:coreProperties>
</file>