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39" r:id="rId2"/>
    <p:sldId id="340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338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20" r:id="rId66"/>
    <p:sldId id="337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8229600" cy="315468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54480"/>
            <a:ext cx="8229600" cy="1097280"/>
          </a:xfrm>
          <a:prstGeom prst="rect">
            <a:avLst/>
          </a:prstGeom>
        </p:spPr>
        <p:txBody>
          <a:bodyPr/>
          <a:lstStyle>
            <a:lvl1pPr>
              <a:defRPr sz="300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rrl.org/shop/Licensing-Education-and-Training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517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DA63C-AF81-468F-B5F9-FFDDF6B1D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types of linear voltage regulator usually make the most efficient use of the primary power source?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8261E-E12A-4518-A6A5-299003E69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series current source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series regulator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shunt regulator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shunt current source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E7D04 ECLM Page (6 - 42)</a:t>
            </a:r>
          </a:p>
        </p:txBody>
      </p:sp>
    </p:spTree>
    <p:extLst>
      <p:ext uri="{BB962C8B-B14F-4D97-AF65-F5344CB8AC3E}">
        <p14:creationId xmlns:p14="http://schemas.microsoft.com/office/powerpoint/2010/main" val="3425169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8071-A933-4D0B-B9FD-49A01AC98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types of linear voltage regulator places a constant load on the unregulated voltage source?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2B42D-8EB4-4571-B9E9-97A6A898D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u="none" strike="noStrike" baseline="0" dirty="0">
                <a:latin typeface="Calibri" panose="020F0502020204030204" pitchFamily="34" charset="0"/>
              </a:rPr>
              <a:t>A. A constant </a:t>
            </a:r>
            <a:r>
              <a:rPr lang="fr-FR" b="0" i="0" u="none" strike="noStrike" baseline="0" dirty="0" err="1">
                <a:latin typeface="Calibri" panose="020F0502020204030204" pitchFamily="34" charset="0"/>
              </a:rPr>
              <a:t>current</a:t>
            </a:r>
            <a:r>
              <a:rPr lang="fr-FR" b="0" i="0" u="none" strike="noStrike" baseline="0" dirty="0">
                <a:latin typeface="Calibri" panose="020F0502020204030204" pitchFamily="34" charset="0"/>
              </a:rPr>
              <a:t> source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series regulator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shunt current source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shunt regulator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E7D05 ECLM Page (6 - 41)</a:t>
            </a:r>
          </a:p>
        </p:txBody>
      </p:sp>
    </p:spTree>
    <p:extLst>
      <p:ext uri="{BB962C8B-B14F-4D97-AF65-F5344CB8AC3E}">
        <p14:creationId xmlns:p14="http://schemas.microsoft.com/office/powerpoint/2010/main" val="1565573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226B-267B-4991-87EC-7084F0EA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types of linear voltage regulator places a constant load on the unregulated voltage source?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D1FD4-6F45-4B90-9961-72ADE7D80A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u="none" strike="noStrike" baseline="0" dirty="0">
                <a:latin typeface="Calibri" panose="020F0502020204030204" pitchFamily="34" charset="0"/>
              </a:rPr>
              <a:t>A. A constant </a:t>
            </a:r>
            <a:r>
              <a:rPr lang="fr-FR" b="0" i="0" u="none" strike="noStrike" baseline="0" dirty="0" err="1">
                <a:latin typeface="Calibri" panose="020F0502020204030204" pitchFamily="34" charset="0"/>
              </a:rPr>
              <a:t>current</a:t>
            </a:r>
            <a:r>
              <a:rPr lang="fr-FR" b="0" i="0" u="none" strike="noStrike" baseline="0" dirty="0">
                <a:latin typeface="Calibri" panose="020F0502020204030204" pitchFamily="34" charset="0"/>
              </a:rPr>
              <a:t> source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series regulator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shunt current source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shunt regulator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E7D05 ECLM Page (6 - 41)</a:t>
            </a:r>
          </a:p>
        </p:txBody>
      </p:sp>
    </p:spTree>
    <p:extLst>
      <p:ext uri="{BB962C8B-B14F-4D97-AF65-F5344CB8AC3E}">
        <p14:creationId xmlns:p14="http://schemas.microsoft.com/office/powerpoint/2010/main" val="3904496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5849-63F3-4EE1-B281-EEAFD168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purpose of Q1 in the circuit shown in Figure E7-2?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0AF79-40D0-4625-A9F9-94DF44A04E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provides negative feedback to improve regulation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provides a constant load for the voltage source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controls the current supplied to the load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provides D1 with current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E7D06 ECLM Page (6 - 42)</a:t>
            </a:r>
          </a:p>
        </p:txBody>
      </p:sp>
    </p:spTree>
    <p:extLst>
      <p:ext uri="{BB962C8B-B14F-4D97-AF65-F5344CB8AC3E}">
        <p14:creationId xmlns:p14="http://schemas.microsoft.com/office/powerpoint/2010/main" val="1716705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B02EA-A401-4C81-A538-A2E281F2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purpose of Q1 in the circuit shown in Figure E7-2?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198A5-6C3E-4D37-A621-E0109688C5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provides negative feedback to improve regulation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provides a constant load for the voltage source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controls the current supplied to the load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provides D1 with current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E7D06 ECLM Page (6 - 42)</a:t>
            </a:r>
          </a:p>
        </p:txBody>
      </p:sp>
    </p:spTree>
    <p:extLst>
      <p:ext uri="{BB962C8B-B14F-4D97-AF65-F5344CB8AC3E}">
        <p14:creationId xmlns:p14="http://schemas.microsoft.com/office/powerpoint/2010/main" val="1375086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D37D7-B711-480F-8DF2-ED8402DC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purpose of C2 in the circuit shown in Figure E7-2?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3E7B3-6744-44E2-B9F6-CE7E5399C1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bypasses rectifier output ripple around D1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is a brute force filter for the output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To self-resonate at the hum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To provide fixed DC bias for Q1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E7D07 ECLM Page (6 - 42)</a:t>
            </a:r>
          </a:p>
        </p:txBody>
      </p:sp>
    </p:spTree>
    <p:extLst>
      <p:ext uri="{BB962C8B-B14F-4D97-AF65-F5344CB8AC3E}">
        <p14:creationId xmlns:p14="http://schemas.microsoft.com/office/powerpoint/2010/main" val="413668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5DF0-37CA-46AB-9C94-064D2B03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purpose of C2 in the circuit shown in Figure E7-2?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4C149-8C48-4B61-89DE-C969A2508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bypasses rectifier output ripple around D1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is a brute force filter for the output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To self-resonate at the hum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To provide fixed DC bias for Q1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E7D07 ECLM Page (6 - 42)</a:t>
            </a:r>
          </a:p>
        </p:txBody>
      </p:sp>
    </p:spTree>
    <p:extLst>
      <p:ext uri="{BB962C8B-B14F-4D97-AF65-F5344CB8AC3E}">
        <p14:creationId xmlns:p14="http://schemas.microsoft.com/office/powerpoint/2010/main" val="3826292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97E-3CF9-4D75-ABD9-B1308822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type of circuit is shown in Figure E7-2?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5A61B-AE1B-4772-9841-52ECD6FD6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Switching voltage regulator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Grounded emitter amplifier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Linear voltage regulator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Monostable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multivibrator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E7D08 ECLM Page (6 - 42)</a:t>
            </a:r>
          </a:p>
        </p:txBody>
      </p:sp>
    </p:spTree>
    <p:extLst>
      <p:ext uri="{BB962C8B-B14F-4D97-AF65-F5344CB8AC3E}">
        <p14:creationId xmlns:p14="http://schemas.microsoft.com/office/powerpoint/2010/main" val="1022850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6A9B4-4584-485B-89F1-70F9C5DE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type of circuit is shown in Figure E7-2?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F1AA6-5EB8-4EAF-AC77-610DF6190E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Switching voltage regulator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Grounded emitter amplifier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Linear voltage regulator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Monostable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multivibrator</a:t>
            </a:r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E7D08 ECLM Page (6 - 42)</a:t>
            </a:r>
          </a:p>
        </p:txBody>
      </p:sp>
    </p:spTree>
    <p:extLst>
      <p:ext uri="{BB962C8B-B14F-4D97-AF65-F5344CB8AC3E}">
        <p14:creationId xmlns:p14="http://schemas.microsoft.com/office/powerpoint/2010/main" val="2359081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901B-DE7B-49A6-8C6F-541108B0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main reason to use a charge controller with a solar power system?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2C085-F984-4C06-B509-181110F180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Prevention of battery undercharge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Control of electrolyte levels during battery discharge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Prevention of battery damage due to overcharge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Matching of day and night charge rates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E7D09 ECLM Page (6 - 42)</a:t>
            </a:r>
          </a:p>
        </p:txBody>
      </p:sp>
    </p:spTree>
    <p:extLst>
      <p:ext uri="{BB962C8B-B14F-4D97-AF65-F5344CB8AC3E}">
        <p14:creationId xmlns:p14="http://schemas.microsoft.com/office/powerpoint/2010/main" val="187659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8E941AC2-4993-403D-B19C-63CBFBBD07D8}"/>
              </a:ext>
            </a:extLst>
          </p:cNvPr>
          <p:cNvSpPr>
            <a:spLocks/>
          </p:cNvSpPr>
          <p:nvPr/>
        </p:nvSpPr>
        <p:spPr bwMode="auto">
          <a:xfrm>
            <a:off x="2029412" y="1727597"/>
            <a:ext cx="508517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37931725" indent="-37474525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955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24003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844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33020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37592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42164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46736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Extra License Manual</a:t>
            </a:r>
          </a:p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and other 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84BAD-7559-43E6-AC97-12A405393044}"/>
              </a:ext>
            </a:extLst>
          </p:cNvPr>
          <p:cNvSpPr/>
          <p:nvPr/>
        </p:nvSpPr>
        <p:spPr>
          <a:xfrm>
            <a:off x="1219200" y="5181600"/>
            <a:ext cx="6858000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000FF"/>
                </a:solidFill>
                <a:cs typeface="Gill Sans" pitchFamily="1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http://www.arrl.org/shop/Licensing-Education-and-Training/</a:t>
            </a:r>
            <a:endParaRPr lang="en-US" altLang="en-US" dirty="0">
              <a:solidFill>
                <a:srgbClr val="0000FF"/>
              </a:solidFill>
              <a:cs typeface="Gill Sans" pitchFamily="1" charset="0"/>
            </a:endParaRPr>
          </a:p>
        </p:txBody>
      </p:sp>
      <p:pic>
        <p:nvPicPr>
          <p:cNvPr id="2" name="Picture 2" descr="ARRL Extra Class License Manual 12th Edition">
            <a:extLst>
              <a:ext uri="{FF2B5EF4-FFF2-40B4-BE49-F238E27FC236}">
                <a16:creationId xmlns:a16="http://schemas.microsoft.com/office/drawing/2014/main" id="{52D88FCB-48DE-4341-8227-F75D57C6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9" y="3038475"/>
            <a:ext cx="1600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10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120AF-181F-4B5B-AFB3-AF4C178B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main reason to use a charge controller with a solar power system?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5FC35-B55C-4210-B7BB-A771CC346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Prevention of battery undercharge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Control of electrolyte levels during battery discharge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Prevention of battery damage due to overcharge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Matching of day and night charge rates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E7D09 ECLM Page (6 - 42)</a:t>
            </a:r>
          </a:p>
        </p:txBody>
      </p:sp>
    </p:spTree>
    <p:extLst>
      <p:ext uri="{BB962C8B-B14F-4D97-AF65-F5344CB8AC3E}">
        <p14:creationId xmlns:p14="http://schemas.microsoft.com/office/powerpoint/2010/main" val="2662235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11C5D-2776-4531-B451-E9BD4FAC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primary reason that a high-frequency switching type high-voltage power supply can be both less expensive and lighter in weight than a conventional power supply?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09B0C-60EA-4841-8C9A-E88F82A86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505200"/>
            <a:ext cx="8229600" cy="281940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The inverter design does not require any output filtering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It uses a diode bridge rectifier for increased output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The high frequency inverter design uses much smaller transformers and filter components for an equivalent power output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It uses a large power factor compensation capacitor to recover power from the unused portion of the AC cycle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E7D10 ECLM Page (6 - 43)</a:t>
            </a:r>
          </a:p>
        </p:txBody>
      </p:sp>
    </p:spTree>
    <p:extLst>
      <p:ext uri="{BB962C8B-B14F-4D97-AF65-F5344CB8AC3E}">
        <p14:creationId xmlns:p14="http://schemas.microsoft.com/office/powerpoint/2010/main" val="231417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11C5D-2776-4531-B451-E9BD4FAC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primary reason that a high-frequency switching type high-voltage power supply can be both less expensive and lighter in weight than a conventional power supply?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09B0C-60EA-4841-8C9A-E88F82A86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505200"/>
            <a:ext cx="8229600" cy="2819400"/>
          </a:xfrm>
        </p:spPr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The inverter design does not require any output filtering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It uses a diode bridge rectifier for increased output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The high frequency inverter design uses much smaller transformers and filter components for an equivalent power output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It uses a large power factor compensation capacitor to recover power from the unused portion of the AC cycle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(C) E7D10 ECLM Page (6 - 43)</a:t>
            </a:r>
          </a:p>
        </p:txBody>
      </p:sp>
    </p:spTree>
    <p:extLst>
      <p:ext uri="{BB962C8B-B14F-4D97-AF65-F5344CB8AC3E}">
        <p14:creationId xmlns:p14="http://schemas.microsoft.com/office/powerpoint/2010/main" val="2376723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242A-FE0D-4B88-978D-3F8742EA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function of the pass transistor in a linear voltage regulator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9DAE3-93CF-4A17-8F17-2A9B1AF45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Permits a wide range of output voltage settings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Provides a stable input impedance over a wide range of source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Maintains nearly constant output impedance over a wide range of load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Maintains nearly constant output voltage over a wide range of load current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E7D11 ECLM Page (6 - 42)</a:t>
            </a:r>
          </a:p>
        </p:txBody>
      </p:sp>
    </p:spTree>
    <p:extLst>
      <p:ext uri="{BB962C8B-B14F-4D97-AF65-F5344CB8AC3E}">
        <p14:creationId xmlns:p14="http://schemas.microsoft.com/office/powerpoint/2010/main" val="2520404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99A88-86E6-4B1E-AE1B-37AE37D4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function of the pass transistor in a linear voltage regulator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9FC74-75C5-431C-BCD0-6BF87A008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Permits a wide range of output voltage settings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Provides a stable input impedance over a wide range of source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Maintains nearly constant output impedance over a wide range of load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Maintains nearly constant output voltage over a wide range of load current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E7D11 ECLM Page (6 - 42)</a:t>
            </a:r>
          </a:p>
        </p:txBody>
      </p:sp>
    </p:spTree>
    <p:extLst>
      <p:ext uri="{BB962C8B-B14F-4D97-AF65-F5344CB8AC3E}">
        <p14:creationId xmlns:p14="http://schemas.microsoft.com/office/powerpoint/2010/main" val="4233592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C199F-97E2-486F-8003-88534AA9C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dropout voltage of an analog voltage regulator?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6D4C7-3850-43FA-A38D-B07F4D79E7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Minimum input voltage for rated power dissipation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Maximum  output voltage drops when the input voltage is varied over its specified range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Minimum input-to-output voltage required to maintain regulation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Maximum  that the output voltage may decrease at rated load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E7D12 ECLM Page (6 - 42)</a:t>
            </a:r>
          </a:p>
        </p:txBody>
      </p:sp>
    </p:spTree>
    <p:extLst>
      <p:ext uri="{BB962C8B-B14F-4D97-AF65-F5344CB8AC3E}">
        <p14:creationId xmlns:p14="http://schemas.microsoft.com/office/powerpoint/2010/main" val="3571087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C060F-8A84-48CA-8FC3-09C126752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dropout voltage of an analog voltage regulator?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B6279-8238-4499-AF13-DBA0CD22E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Minimum input voltage for rated power dissipation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Maximum  output voltage drops when the input voltage is varied over its specified range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Minimum input-to-output voltage required to maintain regulation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Maximum  that the output voltage may decrease at rated load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E7D12 ECLM Page (6 - 42)</a:t>
            </a:r>
          </a:p>
        </p:txBody>
      </p:sp>
    </p:spTree>
    <p:extLst>
      <p:ext uri="{BB962C8B-B14F-4D97-AF65-F5344CB8AC3E}">
        <p14:creationId xmlns:p14="http://schemas.microsoft.com/office/powerpoint/2010/main" val="1029627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754C-7158-4D98-9BA7-5D45A950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equation for calculating power dissipated by a series linear voltage regulator?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7DD70-753E-4784-8A19-C1BB84B46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Input voltage multiplied by input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Input voltage divided by output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Voltage difference from input to output multiplied by output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Output voltage multiplied by output current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E7D13 ECLM Page (6 - 42)</a:t>
            </a:r>
          </a:p>
        </p:txBody>
      </p:sp>
    </p:spTree>
    <p:extLst>
      <p:ext uri="{BB962C8B-B14F-4D97-AF65-F5344CB8AC3E}">
        <p14:creationId xmlns:p14="http://schemas.microsoft.com/office/powerpoint/2010/main" val="2757986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4C38A-442C-4AEF-A229-A3D402AE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equation for calculating power dissipated by a series linear voltage regulator?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90BD7-6707-4F62-90BF-74A84E62D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Input voltage multiplied by input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Input voltage divided by output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Voltage difference from input to output multiplied by output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Output voltage multiplied by output current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E7D13 ECLM Page (6 - 42)</a:t>
            </a:r>
          </a:p>
        </p:txBody>
      </p:sp>
    </p:spTree>
    <p:extLst>
      <p:ext uri="{BB962C8B-B14F-4D97-AF65-F5344CB8AC3E}">
        <p14:creationId xmlns:p14="http://schemas.microsoft.com/office/powerpoint/2010/main" val="3206731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2170D-8ED3-4254-96EC-9E1BD957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purpose of connecting equal-value resistors across power supply filter capacitors connected in series?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4B353-5BCB-43A4-B6E1-CCA61C741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Equalize the voltage across each capacitor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Discharge the capacitors when voltage is removed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Provide a minimum load on the supply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E7D14 ECLM Page (6 - 43)</a:t>
            </a:r>
          </a:p>
        </p:txBody>
      </p:sp>
    </p:spTree>
    <p:extLst>
      <p:ext uri="{BB962C8B-B14F-4D97-AF65-F5344CB8AC3E}">
        <p14:creationId xmlns:p14="http://schemas.microsoft.com/office/powerpoint/2010/main" val="188838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F52DA-184D-457B-9827-108747D2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does a linear electronic voltage regulator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737DC-02E2-493A-9638-ABF14631F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has a ramp voltage as its output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eliminates the need for a pass transistor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control element duty cycle is proportional to the line or load conditions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conduction of a control element is varied to maintain a constant output voltage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E7D01 ECLM Page (6 - 41)</a:t>
            </a:r>
          </a:p>
        </p:txBody>
      </p:sp>
    </p:spTree>
    <p:extLst>
      <p:ext uri="{BB962C8B-B14F-4D97-AF65-F5344CB8AC3E}">
        <p14:creationId xmlns:p14="http://schemas.microsoft.com/office/powerpoint/2010/main" val="1727728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DEF6D-E74B-45B6-9E60-B92BB11F4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purpose of connecting equal-value resistors across power supply filter capacitors connected in series?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31045-360F-4F01-AAF8-B66B9034E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Equalize the voltage across each capacitor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Discharge the capacitors when voltage is removed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Provide a minimum load on the supply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 ) E7D14 ECLM Page (6 - 43)</a:t>
            </a:r>
          </a:p>
        </p:txBody>
      </p:sp>
    </p:spTree>
    <p:extLst>
      <p:ext uri="{BB962C8B-B14F-4D97-AF65-F5344CB8AC3E}">
        <p14:creationId xmlns:p14="http://schemas.microsoft.com/office/powerpoint/2010/main" val="1184310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A99D-AB3E-418C-BC9D-0968851A3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purpose of a "step-start" circuit in a high-voltage power supply?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67138-151D-4744-AF59-C1BE044655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 provide a dual-voltage output for reduced power applications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To compensate for variations of the incoming line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To allow for remote control of the power supply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To allow the filter capacitors to charge gradually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E7D15 ECLM Page (6 - 43)</a:t>
            </a:r>
          </a:p>
        </p:txBody>
      </p:sp>
    </p:spTree>
    <p:extLst>
      <p:ext uri="{BB962C8B-B14F-4D97-AF65-F5344CB8AC3E}">
        <p14:creationId xmlns:p14="http://schemas.microsoft.com/office/powerpoint/2010/main" val="437310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F186-1C6F-449C-91D9-5CCFEFB37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purpose of a "step-start" circuit in a high-voltage power supply?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71F55-4777-4D58-8464-865DADAC1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 provide a dual-voltage output for reduced power applications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To compensate for variations of the incoming line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To allow for remote control of the power supply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To allow the filter capacitors to charge gradually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E7D15 ECLM Page (6 - 43)</a:t>
            </a:r>
          </a:p>
        </p:txBody>
      </p:sp>
    </p:spTree>
    <p:extLst>
      <p:ext uri="{BB962C8B-B14F-4D97-AF65-F5344CB8AC3E}">
        <p14:creationId xmlns:p14="http://schemas.microsoft.com/office/powerpoint/2010/main" val="187950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D8A6D-58B9-4856-91F1-ACF15E0C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can be used to generate FM phone emissions?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EAB57-2BF6-4BCC-8933-D4CE74B07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balanced modulator on the audio amplifier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reactance modulator on the oscillator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reactance modulator on the final amplifier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balanced modulator on the oscillator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E7E01 ECLM Page (6 - 23)</a:t>
            </a:r>
          </a:p>
        </p:txBody>
      </p:sp>
    </p:spTree>
    <p:extLst>
      <p:ext uri="{BB962C8B-B14F-4D97-AF65-F5344CB8AC3E}">
        <p14:creationId xmlns:p14="http://schemas.microsoft.com/office/powerpoint/2010/main" val="2064810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0035-0477-4BAF-8558-480C80C09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can be used to generate FM phone emissions?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A5E54-561D-4ED0-AB24-06134F596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balanced modulator on the audio amplifier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reactance modulator on the oscillator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reactance modulator on the final amplifier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balanced modulator on the oscillator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E7E01 ECLM Page (6 - 23)</a:t>
            </a:r>
          </a:p>
        </p:txBody>
      </p:sp>
    </p:spTree>
    <p:extLst>
      <p:ext uri="{BB962C8B-B14F-4D97-AF65-F5344CB8AC3E}">
        <p14:creationId xmlns:p14="http://schemas.microsoft.com/office/powerpoint/2010/main" val="3267202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2C89F-9427-497A-86D7-1AFE0A7B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function of a reactance modulator?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1B10D-EBB2-490B-848B-E00027552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To produce PM signals by using an electrically variable resistance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To produce AM signals by using an electrically variable inductance or capacitance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To produce AM signals by using an electrically variable resistance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To produce PM  or FM signals by using an electrically variable inductance or capacitance</a:t>
            </a:r>
          </a:p>
          <a:p>
            <a:r>
              <a:rPr lang="pt-BR" sz="2300" b="0" i="0" u="none" strike="noStrike" baseline="0" dirty="0">
                <a:latin typeface="Calibri" panose="020F0502020204030204" pitchFamily="34" charset="0"/>
              </a:rPr>
              <a:t>E7E02 ECLM Page (6 - 22)</a:t>
            </a:r>
          </a:p>
        </p:txBody>
      </p:sp>
    </p:spTree>
    <p:extLst>
      <p:ext uri="{BB962C8B-B14F-4D97-AF65-F5344CB8AC3E}">
        <p14:creationId xmlns:p14="http://schemas.microsoft.com/office/powerpoint/2010/main" val="3164025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20BBD-D180-4016-8ED1-04154F9B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function of a reactance modulator?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A607A-971C-45C7-996C-DBE18B124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To produce PM signals by using an electrically variable resistance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To produce AM signals by using an electrically variable inductance or capacitance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To produce AM signals by using an electrically variable resistance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To produce PM  or FM signals by using an electrically variable inductance or capacitance</a:t>
            </a:r>
          </a:p>
          <a:p>
            <a:r>
              <a:rPr lang="pt-BR" sz="2300" b="0" i="0" u="none" strike="noStrike" baseline="0" dirty="0">
                <a:latin typeface="Calibri" panose="020F0502020204030204" pitchFamily="34" charset="0"/>
              </a:rPr>
              <a:t>(D) E7E02 ECLM Page (6 - 22)</a:t>
            </a:r>
          </a:p>
        </p:txBody>
      </p:sp>
    </p:spTree>
    <p:extLst>
      <p:ext uri="{BB962C8B-B14F-4D97-AF65-F5344CB8AC3E}">
        <p14:creationId xmlns:p14="http://schemas.microsoft.com/office/powerpoint/2010/main" val="2613843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FB4D-1356-42D1-9DAF-E74CFD4F9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frequency discriminator stage in a FM receiver?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669DA-E56E-4A23-920E-3F6B0E9CE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FM generator circuit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circuit for filtering two closely adjacent signals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automatic band-switching circuit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circuit for detecting FM signals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E7E03 ECLM Page (6 - 24)</a:t>
            </a:r>
          </a:p>
        </p:txBody>
      </p:sp>
    </p:spTree>
    <p:extLst>
      <p:ext uri="{BB962C8B-B14F-4D97-AF65-F5344CB8AC3E}">
        <p14:creationId xmlns:p14="http://schemas.microsoft.com/office/powerpoint/2010/main" val="716313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0C7A2-505A-4702-A58D-1D7B0968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frequency discriminator stage in a FM receiver?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9B9E0-6EE6-4FC3-BBE1-B66E6C9A2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FM generator circuit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circuit for filtering two closely adjacent signals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automatic band-switching circuit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circuit for detecting FM signals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E7E03 ECLM Page (6 - 24)</a:t>
            </a:r>
          </a:p>
        </p:txBody>
      </p:sp>
    </p:spTree>
    <p:extLst>
      <p:ext uri="{BB962C8B-B14F-4D97-AF65-F5344CB8AC3E}">
        <p14:creationId xmlns:p14="http://schemas.microsoft.com/office/powerpoint/2010/main" val="370275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8CBC-8A1B-4736-8E5E-5E64BF6F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one way a single-sideband phone signal can be generated?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9B6D1-16F1-481B-A82B-BC7B5B83A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By using a balanced modulator followed by a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By using a reactance modulator followed by a mixer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By using a loop modulator followed by a mixer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By driving a product detector with a DSB signal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E7E04 ECLM Page (6 - 21)</a:t>
            </a:r>
          </a:p>
        </p:txBody>
      </p:sp>
    </p:spTree>
    <p:extLst>
      <p:ext uri="{BB962C8B-B14F-4D97-AF65-F5344CB8AC3E}">
        <p14:creationId xmlns:p14="http://schemas.microsoft.com/office/powerpoint/2010/main" val="124276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E429-7AC6-4D36-9FD5-12B6DA4D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does a linear electronic voltage regulator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729C5-023A-4159-A6D7-2EACE98A0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has a ramp voltage as its output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eliminates the need for a pass transistor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control element duty cycle is proportional to the line or load conditions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conduction of a control element is varied to maintain a constant output voltage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E7D01 ECLM Page (6 - 41)</a:t>
            </a:r>
          </a:p>
        </p:txBody>
      </p:sp>
    </p:spTree>
    <p:extLst>
      <p:ext uri="{BB962C8B-B14F-4D97-AF65-F5344CB8AC3E}">
        <p14:creationId xmlns:p14="http://schemas.microsoft.com/office/powerpoint/2010/main" val="3805255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E3BF-FB11-48D0-B40D-ABD4A803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one way a single-sideband phone signal can be generated?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18D91-8E52-4BF2-BB84-1550BB186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By using a balanced modulator followed by a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By using a reactance modulator followed by a mixer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By using a loop modulator followed by a mixer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By driving a product detector with a DSB signal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E7E04 ECLM Page (6 - 21)</a:t>
            </a:r>
          </a:p>
        </p:txBody>
      </p:sp>
    </p:spTree>
    <p:extLst>
      <p:ext uri="{BB962C8B-B14F-4D97-AF65-F5344CB8AC3E}">
        <p14:creationId xmlns:p14="http://schemas.microsoft.com/office/powerpoint/2010/main" val="32250746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3BBFE-F5E4-486A-9DCE-75B4A094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circuit is added to an FM transmitter to boost the higher audio frequencies?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756BD-D8D1-4EEB-9AFC-51A8E4889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de-emphasis network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heterodyne suppressor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heterodyne enhancer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pre-emphasis network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E7E05 ECLM Page (6 - 23)</a:t>
            </a:r>
          </a:p>
        </p:txBody>
      </p:sp>
    </p:spTree>
    <p:extLst>
      <p:ext uri="{BB962C8B-B14F-4D97-AF65-F5344CB8AC3E}">
        <p14:creationId xmlns:p14="http://schemas.microsoft.com/office/powerpoint/2010/main" val="3509626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7156-4D83-4400-B849-EADB0843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circuit is added to an FM transmitter to boost the higher audio frequencies?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270A7-9986-4762-9C4E-2BFA1CFA7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de-emphasis network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heterodyne suppressor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heterodyne enhancer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pre-emphasis network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E7E05 ECLM Page (6 - 23)</a:t>
            </a:r>
          </a:p>
        </p:txBody>
      </p:sp>
    </p:spTree>
    <p:extLst>
      <p:ext uri="{BB962C8B-B14F-4D97-AF65-F5344CB8AC3E}">
        <p14:creationId xmlns:p14="http://schemas.microsoft.com/office/powerpoint/2010/main" val="11119241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CD43D-D1E1-4A5B-A3AB-BA590026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is de-emphasis commonly used in FM communications receivers?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17C31-E077-4F6C-91C6-3974FEA09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For compatibility with transmitters using phase modulation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To reduce impulse noise reception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For higher efficiency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To remove third-order distortion products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E7E06 ECLM Page (6 - 23)</a:t>
            </a:r>
          </a:p>
        </p:txBody>
      </p:sp>
    </p:spTree>
    <p:extLst>
      <p:ext uri="{BB962C8B-B14F-4D97-AF65-F5344CB8AC3E}">
        <p14:creationId xmlns:p14="http://schemas.microsoft.com/office/powerpoint/2010/main" val="4273714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128B5-24B3-4C6D-8020-0D1A5A27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is de-emphasis commonly used in FM communications receivers?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BF92E-E86F-4D10-9843-590784F77B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For compatibility with transmitters using phase modulation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To reduce impulse noise reception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For higher efficiency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To remove third-order distortion products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E7E06 ECLM Page (6 - 23)</a:t>
            </a:r>
          </a:p>
        </p:txBody>
      </p:sp>
    </p:spTree>
    <p:extLst>
      <p:ext uri="{BB962C8B-B14F-4D97-AF65-F5344CB8AC3E}">
        <p14:creationId xmlns:p14="http://schemas.microsoft.com/office/powerpoint/2010/main" val="13448025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152E-1AFB-4887-B108-E09F1B08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meant by the term "baseband" in radio communications?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10B6E-ABC5-4471-8309-AF83B6B7C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lowest frequency band that the transmitter or receiver covers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frequency range occupied by a message signal prior to modulation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unmodulated bandwidth of the transmitted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basic oscillator frequency in an FM transmitter that is multiplied to increase the deviation and carrier frequency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E7E07 ECLM Page (6 - 20)</a:t>
            </a:r>
          </a:p>
        </p:txBody>
      </p:sp>
    </p:spTree>
    <p:extLst>
      <p:ext uri="{BB962C8B-B14F-4D97-AF65-F5344CB8AC3E}">
        <p14:creationId xmlns:p14="http://schemas.microsoft.com/office/powerpoint/2010/main" val="8408375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311E6-985C-4A01-954A-A1BD6F00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meant by the term "baseband" in radio communications?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4EE92-756B-46BC-9297-73E669103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lowest frequency band that the transmitter or receiver covers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frequency range occupied by a message signal prior to modulation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unmodulated bandwidth of the transmitted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basic oscillator frequency in an FM transmitter that is multiplied to increase the deviation and carrier frequency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E7E07 ECLM Page (6 - 20)</a:t>
            </a:r>
          </a:p>
        </p:txBody>
      </p:sp>
    </p:spTree>
    <p:extLst>
      <p:ext uri="{BB962C8B-B14F-4D97-AF65-F5344CB8AC3E}">
        <p14:creationId xmlns:p14="http://schemas.microsoft.com/office/powerpoint/2010/main" val="4508407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5DBBE-356E-4E06-8190-9DFB38A0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are the principal frequencies that appear at the output of a mixer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443DF-592A-4536-8B2C-772E65CF1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Two and four times the original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square root of the product of input frequencies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two input frequencies along with their sum and difference frequencies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1.414 and 0.707 times the input frequency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E7E08 ECLM Page (6 - 20)</a:t>
            </a:r>
          </a:p>
        </p:txBody>
      </p:sp>
    </p:spTree>
    <p:extLst>
      <p:ext uri="{BB962C8B-B14F-4D97-AF65-F5344CB8AC3E}">
        <p14:creationId xmlns:p14="http://schemas.microsoft.com/office/powerpoint/2010/main" val="7957907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1A6AC-DB0F-42A5-8217-37811C82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are the principal frequencies that appear at the output of a mixer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0E5AA-243E-40C4-80B6-C9496AF9B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Two and four times the original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square root of the product of input frequencies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two input frequencies along with their sum and difference frequencies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1.414 and 0.707 times the input frequency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E7E08 ECLM Page (6 - 20)</a:t>
            </a:r>
          </a:p>
        </p:txBody>
      </p:sp>
    </p:spTree>
    <p:extLst>
      <p:ext uri="{BB962C8B-B14F-4D97-AF65-F5344CB8AC3E}">
        <p14:creationId xmlns:p14="http://schemas.microsoft.com/office/powerpoint/2010/main" val="1401962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23049-F592-4938-AC37-421845AB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occurs when an excessive amount of signal energy reaches a mixer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A7A31-C39D-46C4-8D06-BD0DCC5A7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Spurious mixer products are generated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Mixer blanking occurs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Automatic limiting occurs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beat frequency is generated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E7E09 ECLM Page (6 - 20)</a:t>
            </a:r>
          </a:p>
        </p:txBody>
      </p:sp>
    </p:spTree>
    <p:extLst>
      <p:ext uri="{BB962C8B-B14F-4D97-AF65-F5344CB8AC3E}">
        <p14:creationId xmlns:p14="http://schemas.microsoft.com/office/powerpoint/2010/main" val="206575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1A48-2C7D-49A3-874F-D5DAAB56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characteristic of a switching electronic voltage regulator?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C8EDF-905F-486A-A689-CCB56FB98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resistance of a control element is varied in direct proportion to the line voltage or load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is generally less efficient than a linear regulator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controlled device’s duty cycle is changed to produce a constant average output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gives a ramp voltage at its output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E7D02 ECLM Page (6 - 43)</a:t>
            </a:r>
          </a:p>
        </p:txBody>
      </p:sp>
    </p:spTree>
    <p:extLst>
      <p:ext uri="{BB962C8B-B14F-4D97-AF65-F5344CB8AC3E}">
        <p14:creationId xmlns:p14="http://schemas.microsoft.com/office/powerpoint/2010/main" val="20452869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BF60-D496-45E6-A366-A4B7A772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occurs when an excessive amount of signal energy reaches a mixer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8E937-DE6B-41ED-8392-070CE206C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Spurious mixer products are generated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Mixer blanking occurs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Automatic limiting occurs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beat frequency is generated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E7E09 ECLM Page (6 - 20)</a:t>
            </a:r>
          </a:p>
        </p:txBody>
      </p:sp>
    </p:spTree>
    <p:extLst>
      <p:ext uri="{BB962C8B-B14F-4D97-AF65-F5344CB8AC3E}">
        <p14:creationId xmlns:p14="http://schemas.microsoft.com/office/powerpoint/2010/main" val="13641188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58C38-8C81-46E2-8D63-8BF5901E4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does a diode envelope detector function?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C3BF4-BA76-478C-A08E-CF7E18254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By rectification and filtering of RF signals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By breakdown of the Zener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By mixing signals with noise in the transition region of the diode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By sensing the change of reactance in the diode with respect to frequency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E7E10 ECLM Page (6 - 23)</a:t>
            </a:r>
          </a:p>
        </p:txBody>
      </p:sp>
    </p:spTree>
    <p:extLst>
      <p:ext uri="{BB962C8B-B14F-4D97-AF65-F5344CB8AC3E}">
        <p14:creationId xmlns:p14="http://schemas.microsoft.com/office/powerpoint/2010/main" val="30448084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1A641-0822-4172-A532-4A23BC9E0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does a diode envelope detector function?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F9F6-3ADB-483D-9E2C-C0E329AC2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By rectification and filtering of RF signals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By breakdown of the Zener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By mixing signals with noise in the transition region of the diode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By sensing the change of reactance in the diode with respect to frequency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E7E10 ECLM Page (6 - 23)</a:t>
            </a:r>
          </a:p>
        </p:txBody>
      </p:sp>
    </p:spTree>
    <p:extLst>
      <p:ext uri="{BB962C8B-B14F-4D97-AF65-F5344CB8AC3E}">
        <p14:creationId xmlns:p14="http://schemas.microsoft.com/office/powerpoint/2010/main" val="24592654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310E-B114-4C63-904D-96273E887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type of detector circuit is used for demodulating SSB signals?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214C1-AB4D-4373-8FDE-EC1C8944C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Discriminator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Phase detector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Product detector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Phase comparator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E7E11 ECLM Page (6 - 24)</a:t>
            </a:r>
          </a:p>
        </p:txBody>
      </p:sp>
    </p:spTree>
    <p:extLst>
      <p:ext uri="{BB962C8B-B14F-4D97-AF65-F5344CB8AC3E}">
        <p14:creationId xmlns:p14="http://schemas.microsoft.com/office/powerpoint/2010/main" val="24207168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A953-E5B9-4F9A-B2EE-E8FAF53E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type of detector circuit is used for demodulating SSB signals?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383B6-CD24-4476-BFAE-3012C0DC1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Discriminator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Phase detector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Product detector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Phase comparator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E7E11 ECLM Page (6 - 24)</a:t>
            </a:r>
          </a:p>
        </p:txBody>
      </p:sp>
    </p:spTree>
    <p:extLst>
      <p:ext uri="{BB962C8B-B14F-4D97-AF65-F5344CB8AC3E}">
        <p14:creationId xmlns:p14="http://schemas.microsoft.com/office/powerpoint/2010/main" val="3333520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460D-7B31-40CB-BBEE-BCD5AF5E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meant by direct digital conversion as applied to software defined radios?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CA645-1CEC-416D-A6E1-8A456B170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Software is converted from source code to object code during operation of the receiver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Incoming RF is converted to a control voltage for a voltage controlled oscillator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Incoming RF is digitized by an analog-to-digital converter without being mixed with a local oscillator signal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A switching mixer is used to generate I and Q signals directly from the RF input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E7F01 ECLM Page (6 - 29)</a:t>
            </a:r>
          </a:p>
        </p:txBody>
      </p:sp>
    </p:spTree>
    <p:extLst>
      <p:ext uri="{BB962C8B-B14F-4D97-AF65-F5344CB8AC3E}">
        <p14:creationId xmlns:p14="http://schemas.microsoft.com/office/powerpoint/2010/main" val="22703230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39DD8-4D3A-46AC-8020-21C05E2E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meant by direct digital conversion as applied to software defined radios?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7F2BB-4030-40E6-A55E-55A772E49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Software is converted from source code to object code during operation of the receiver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Incoming RF is converted to a control voltage for a voltage controlled oscillator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Incoming RF is digitized by an analog-to-digital converter without being mixed with a local oscillator signal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A switching mixer is used to generate I and Q signals directly from the RF input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(C) E7F01 ECLM Page (6 - 29)</a:t>
            </a:r>
          </a:p>
        </p:txBody>
      </p:sp>
    </p:spTree>
    <p:extLst>
      <p:ext uri="{BB962C8B-B14F-4D97-AF65-F5344CB8AC3E}">
        <p14:creationId xmlns:p14="http://schemas.microsoft.com/office/powerpoint/2010/main" val="42696977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964F6-C462-4052-9B1F-57387E9E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kind of digital signal processing audio filter is used to remove unwanted noise from a received SSB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52A80-0288-4202-A515-FDBA42A9D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adaptive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crystal-lattice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Hilbert-transform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phase-inverting filter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E7F02 ECLM Page (6 - 36)</a:t>
            </a:r>
          </a:p>
        </p:txBody>
      </p:sp>
    </p:spTree>
    <p:extLst>
      <p:ext uri="{BB962C8B-B14F-4D97-AF65-F5344CB8AC3E}">
        <p14:creationId xmlns:p14="http://schemas.microsoft.com/office/powerpoint/2010/main" val="36961777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E131-9767-4203-97A1-B24C1DCE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kind of digital signal processing audio filter is used to remove unwanted noise from a received SSB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80B7A-4894-4F03-8741-8ACBF4F0D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adaptive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crystal-lattice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Hilbert-transform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phase-inverting filter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E7F02 ECLM Page (6 - 36)</a:t>
            </a:r>
          </a:p>
        </p:txBody>
      </p:sp>
    </p:spTree>
    <p:extLst>
      <p:ext uri="{BB962C8B-B14F-4D97-AF65-F5344CB8AC3E}">
        <p14:creationId xmlns:p14="http://schemas.microsoft.com/office/powerpoint/2010/main" val="1988098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B772-B098-42AA-92E2-BEF616F2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type of digital signal processing filter is used to generate an SSB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B6E90-2099-47B6-979D-B4CD50F33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adaptive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notch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Hilbert-transform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 elliptical filter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E7F03 ECLM Page (6 - 32)</a:t>
            </a:r>
          </a:p>
        </p:txBody>
      </p:sp>
    </p:spTree>
    <p:extLst>
      <p:ext uri="{BB962C8B-B14F-4D97-AF65-F5344CB8AC3E}">
        <p14:creationId xmlns:p14="http://schemas.microsoft.com/office/powerpoint/2010/main" val="350591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72B7-4BAE-4A11-B642-5A20BB13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characteristic of a switching electronic voltage regulator?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91373-37EB-45AC-BBFE-691B213C0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resistance of a control element is varied in direct proportion to the line voltage or load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is generally less efficient than a linear regulator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controlled device’s duty cycle is changed to produce a constant average output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gives a ramp voltage at its output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E7D02 ECLM Page (6 - 43)</a:t>
            </a:r>
          </a:p>
        </p:txBody>
      </p:sp>
    </p:spTree>
    <p:extLst>
      <p:ext uri="{BB962C8B-B14F-4D97-AF65-F5344CB8AC3E}">
        <p14:creationId xmlns:p14="http://schemas.microsoft.com/office/powerpoint/2010/main" val="6412529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384E0-9096-478E-AD30-E8497DDE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type of digital signal processing filter is used to generate an SSB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20618-EAFC-414D-BAF9-F8459CED12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adaptive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notch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Hilbert-transform filter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 elliptical filter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E7F03 ECLM Page (6 - 32)</a:t>
            </a:r>
          </a:p>
        </p:txBody>
      </p:sp>
    </p:spTree>
    <p:extLst>
      <p:ext uri="{BB962C8B-B14F-4D97-AF65-F5344CB8AC3E}">
        <p14:creationId xmlns:p14="http://schemas.microsoft.com/office/powerpoint/2010/main" val="35756254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838DF-49D6-4D8F-A941-90264D1C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common method of generating an SSB signal using digital signal processing?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39D3D-8962-4A54-B162-D8D7AC201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Mixing products are converted to voltages and subtracted by adder circuits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frequency synthesizer removes the unwanted sidebands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Varying quartz crystal characteristics emulated in digital form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Signals are combined in quadrature phase relationship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E7F04 ECLM Page (6 - 32)</a:t>
            </a:r>
          </a:p>
        </p:txBody>
      </p:sp>
    </p:spTree>
    <p:extLst>
      <p:ext uri="{BB962C8B-B14F-4D97-AF65-F5344CB8AC3E}">
        <p14:creationId xmlns:p14="http://schemas.microsoft.com/office/powerpoint/2010/main" val="10284925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F26AF-8DAC-4FB1-BBAB-1340C0BC0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common method of generating an SSB signal using digital signal processing?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AA8EC-E905-421F-BEE9-34ADE1B57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Mixing products are converted to voltages and subtracted by adder circuits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frequency synthesizer removes the unwanted sidebands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Varying quartz crystal characteristics emulated in digital form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Signals are combined in quadrature phase relationship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E7F04 ECLM Page (6 - 32)</a:t>
            </a:r>
          </a:p>
        </p:txBody>
      </p:sp>
    </p:spTree>
    <p:extLst>
      <p:ext uri="{BB962C8B-B14F-4D97-AF65-F5344CB8AC3E}">
        <p14:creationId xmlns:p14="http://schemas.microsoft.com/office/powerpoint/2010/main" val="35158026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4BEB6-1EE7-4432-AAC0-A2FBD8851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frequently must an analog signal be sampled by an analog-to-digital converter so that the signal can be accurately reproduced?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F77EC-61DF-4411-951A-B8EA3431F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At least half the rate of the highest frequency component of the signal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At least twice the rate of the highest frequency component of the signal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At the same rate as the highest frequency component of the signal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At four times the rate of the highest frequency component of the signal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E7F05 ECLM Page (6 - 26)</a:t>
            </a:r>
          </a:p>
        </p:txBody>
      </p:sp>
    </p:spTree>
    <p:extLst>
      <p:ext uri="{BB962C8B-B14F-4D97-AF65-F5344CB8AC3E}">
        <p14:creationId xmlns:p14="http://schemas.microsoft.com/office/powerpoint/2010/main" val="30280817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C106-7DE6-487F-80F7-96C9AFEE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frequently must an analog signal be sampled by an analog-to-digital converter so that the signal can be accurately reproduced?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7A464-0CB3-467A-8995-48E8D56D7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A. At least half the rate of the highest frequency component of the signal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B. At least twice the rate of the highest frequency component of the signal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C. At the same rate as the highest frequency component of the signal</a:t>
            </a:r>
          </a:p>
          <a:p>
            <a:r>
              <a:rPr lang="en-US" sz="2200" b="0" i="0" u="none" strike="noStrike" baseline="0" dirty="0">
                <a:latin typeface="Calibri" panose="020F0502020204030204" pitchFamily="34" charset="0"/>
              </a:rPr>
              <a:t>D. At four times the rate of the highest frequency component of the signal</a:t>
            </a:r>
          </a:p>
          <a:p>
            <a:r>
              <a:rPr lang="pt-BR" sz="2200" b="0" i="0" u="none" strike="noStrike" baseline="0" dirty="0">
                <a:latin typeface="Calibri" panose="020F0502020204030204" pitchFamily="34" charset="0"/>
              </a:rPr>
              <a:t>(B) E7F05 ECLM Page (6 - 26)</a:t>
            </a:r>
          </a:p>
        </p:txBody>
      </p:sp>
    </p:spTree>
    <p:extLst>
      <p:ext uri="{BB962C8B-B14F-4D97-AF65-F5344CB8AC3E}">
        <p14:creationId xmlns:p14="http://schemas.microsoft.com/office/powerpoint/2010/main" val="19384007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81A8-2743-4F75-9438-1DDFDB08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minimum number of bits required for an analog-to-digital converter to sample a signal with a range of 1 volt at a resolution of 1 millivolt?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250FC-4025-499A-BF1F-6F09CC6CD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550921"/>
            <a:ext cx="8229600" cy="24384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4 bits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6 bits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8 bits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10 bits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E7F06 ECLM Page (6 - 28)</a:t>
            </a:r>
          </a:p>
        </p:txBody>
      </p:sp>
    </p:spTree>
    <p:extLst>
      <p:ext uri="{BB962C8B-B14F-4D97-AF65-F5344CB8AC3E}">
        <p14:creationId xmlns:p14="http://schemas.microsoft.com/office/powerpoint/2010/main" val="15567727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81A8-2743-4F75-9438-1DDFDB08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minimum number of bits required for an analog-to-digital converter to sample a signal with a range of 1 volt at a resolution of 1 millivolt?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250FC-4025-499A-BF1F-6F09CC6CD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550921"/>
            <a:ext cx="8229600" cy="2438400"/>
          </a:xfrm>
        </p:spPr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4 bits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6 bits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8 bits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10 bits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E7F06 ECLM Page (6 - 28)</a:t>
            </a:r>
          </a:p>
        </p:txBody>
      </p:sp>
    </p:spTree>
    <p:extLst>
      <p:ext uri="{BB962C8B-B14F-4D97-AF65-F5344CB8AC3E}">
        <p14:creationId xmlns:p14="http://schemas.microsoft.com/office/powerpoint/2010/main" val="31445686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633B8-8A69-4C2D-9839-43E14EBE4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function is performed by a Fast Fourier Transform?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A910D-5402-40B1-A5E1-2F9B88B06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0" i="0" u="none" strike="noStrike" baseline="0" dirty="0">
                <a:latin typeface="Calibri" panose="020F0502020204030204" pitchFamily="34" charset="0"/>
              </a:rPr>
              <a:t>A. Converting analog signals to digital form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Converting digital signals to analog form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Converting digital signals from the time domain to the frequency domain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Converting 8-bit data to 16-bit data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E7F07 ECLM Page (6 - 28)</a:t>
            </a:r>
          </a:p>
        </p:txBody>
      </p:sp>
    </p:spTree>
    <p:extLst>
      <p:ext uri="{BB962C8B-B14F-4D97-AF65-F5344CB8AC3E}">
        <p14:creationId xmlns:p14="http://schemas.microsoft.com/office/powerpoint/2010/main" val="106757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CC57-F6E0-47D7-B0FD-4EFB8D103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function is performed by a Fast Fourier Transform?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8D0BF-7CAF-4B6A-B199-4BE0D5E7D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0" i="0" u="none" strike="noStrike" baseline="0" dirty="0">
                <a:latin typeface="Calibri" panose="020F0502020204030204" pitchFamily="34" charset="0"/>
              </a:rPr>
              <a:t>A. Converting analog signals to digital form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Converting digital signals to analog form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Converting digital signals from the time domain to the frequency domain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Converting 8-bit data to 16-bit data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E7F07 ECLM Page (6 - 28)</a:t>
            </a:r>
          </a:p>
        </p:txBody>
      </p:sp>
    </p:spTree>
    <p:extLst>
      <p:ext uri="{BB962C8B-B14F-4D97-AF65-F5344CB8AC3E}">
        <p14:creationId xmlns:p14="http://schemas.microsoft.com/office/powerpoint/2010/main" val="15176133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75CF-E7DA-4FDA-B7DD-BACD77C7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function of decimation?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D3CE4-7D8F-4A50-B06F-78E28B43A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Converting data to binary code decimal form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Reducing the effective sample rate by removing samples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Attenuating the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Removing unnecessary significant digits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E7F08 ECLM Page (6 - 28)</a:t>
            </a:r>
          </a:p>
        </p:txBody>
      </p:sp>
    </p:spTree>
    <p:extLst>
      <p:ext uri="{BB962C8B-B14F-4D97-AF65-F5344CB8AC3E}">
        <p14:creationId xmlns:p14="http://schemas.microsoft.com/office/powerpoint/2010/main" val="56224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8A920-F1A4-411A-9429-756160CD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device is typically used as a stable voltage reference in a linear voltage regulator?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41FD0-59D1-4007-91AA-DEABB2CFA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Zener diode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tunnel diode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SCR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varactor diode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E7D03 ECLM Page (6 - 42)</a:t>
            </a:r>
          </a:p>
        </p:txBody>
      </p:sp>
    </p:spTree>
    <p:extLst>
      <p:ext uri="{BB962C8B-B14F-4D97-AF65-F5344CB8AC3E}">
        <p14:creationId xmlns:p14="http://schemas.microsoft.com/office/powerpoint/2010/main" val="37502455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CD83-3E40-4DCB-8741-CF381C8C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function of decimation?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EE2CB-A7D4-4799-8925-C9F647445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Converting data to binary code decimal form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Reducing the effective sample rate by removing samples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Attenuating the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Removing unnecessary significant digits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E7F08 ECLM Page (6 - 28)</a:t>
            </a:r>
          </a:p>
        </p:txBody>
      </p:sp>
    </p:spTree>
    <p:extLst>
      <p:ext uri="{BB962C8B-B14F-4D97-AF65-F5344CB8AC3E}">
        <p14:creationId xmlns:p14="http://schemas.microsoft.com/office/powerpoint/2010/main" val="38825432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EF1B-9A79-4BB9-920F-CC917E044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is an anti-aliasing digital filter required in a digital decimator?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37B3D-7BED-453B-84C6-8BB88FC02B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removes high frequency signal components that would otherwise be reproduced as lower frequency components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peaks the response of the decimator, improving bandwidth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removes low frequency signal components to eliminate the need for DC restoration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notches out the sampling frequency to avoid sampling errors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E7F09 ECLM Page (6 - 28)</a:t>
            </a:r>
          </a:p>
        </p:txBody>
      </p:sp>
    </p:spTree>
    <p:extLst>
      <p:ext uri="{BB962C8B-B14F-4D97-AF65-F5344CB8AC3E}">
        <p14:creationId xmlns:p14="http://schemas.microsoft.com/office/powerpoint/2010/main" val="2037477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FDE4A-B6FD-4175-ADCB-9AEF257B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is an anti-aliasing digital filter required in a digital decimator?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9D6EF-D1D1-465F-858A-7ED300380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 removes high frequency signal components that would otherwise be reproduced as lower frequency components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peaks the response of the decimator, improving bandwidth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removes low frequency signal components to eliminate the need for DC restoration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It notches out the sampling frequency to avoid sampling errors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E7F09 ECLM Page (6 - 28)</a:t>
            </a:r>
          </a:p>
        </p:txBody>
      </p:sp>
    </p:spTree>
    <p:extLst>
      <p:ext uri="{BB962C8B-B14F-4D97-AF65-F5344CB8AC3E}">
        <p14:creationId xmlns:p14="http://schemas.microsoft.com/office/powerpoint/2010/main" val="32160086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579D-BCB6-4CAE-B379-D14D3CD1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aspect of receiver analog-to-digital conversion determines the maximum receive bandwidth of a Direct Digital Conversion SDR?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E9DD8-8C31-467D-85A0-30A365B6F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Sample rate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Sample width in bits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Sample clock phase noise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Processor latency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E7F10 ECLM Page (6 - 30)</a:t>
            </a:r>
          </a:p>
        </p:txBody>
      </p:sp>
    </p:spTree>
    <p:extLst>
      <p:ext uri="{BB962C8B-B14F-4D97-AF65-F5344CB8AC3E}">
        <p14:creationId xmlns:p14="http://schemas.microsoft.com/office/powerpoint/2010/main" val="3086850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CA099-066A-45C7-A4FE-63415950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aspect of receiver analog-to-digital conversion determines the maximum receive bandwidth of a Direct Digital Conversion SDR?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7187-1AD9-43F4-A065-A1365140C3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Sample rate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Sample width in bits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Sample clock phase noise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Processor latency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E7F10 ECLM Page (6 - 30)</a:t>
            </a:r>
          </a:p>
        </p:txBody>
      </p:sp>
    </p:spTree>
    <p:extLst>
      <p:ext uri="{BB962C8B-B14F-4D97-AF65-F5344CB8AC3E}">
        <p14:creationId xmlns:p14="http://schemas.microsoft.com/office/powerpoint/2010/main" val="17532123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0A4A-FFBD-4722-A900-18B7BCD0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sets the minimum detectable signal level for a direct-sampling SDR receiver in the absence of atmospheric or thermal noise?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E400A-89C9-442B-A0A2-B341DDEBE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Sample clock phase noise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Reference voltage level and sample width in bits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Data storage transfer rate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Missing codes and jitter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E7F11 ECLM Page (6 - 28)</a:t>
            </a:r>
          </a:p>
        </p:txBody>
      </p:sp>
    </p:spTree>
    <p:extLst>
      <p:ext uri="{BB962C8B-B14F-4D97-AF65-F5344CB8AC3E}">
        <p14:creationId xmlns:p14="http://schemas.microsoft.com/office/powerpoint/2010/main" val="33279570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78DC5-B12A-4BEB-9701-6A5D831E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sets the minimum detectable signal level for a direct-sampling SDR receiver in the absence of atmospheric or thermal noise?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55021-A983-4729-8186-C050086F8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Sample clock phase noise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Reference voltage level and sample width in bits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Data storage transfer rate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Missing codes and jitter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E7F11 ECLM Page (6 - 28)</a:t>
            </a:r>
          </a:p>
        </p:txBody>
      </p:sp>
    </p:spTree>
    <p:extLst>
      <p:ext uri="{BB962C8B-B14F-4D97-AF65-F5344CB8AC3E}">
        <p14:creationId xmlns:p14="http://schemas.microsoft.com/office/powerpoint/2010/main" val="33840454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78683-0FBA-4299-A109-E7D5AF63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an advantage of a Finite Impulse Response (FIR) filter vs an Infinite Impulse Response (IIR) digital filter?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11C59-0DF6-4EF6-8DE1-E9DB749E4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FIR filters can delay all frequency components of the signal by the same amount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FIR filters are easier to implement for a given set of passband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rolloff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requirements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FIR filters can respond faster to impulses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E7F12 ECLM Page (6 - 38)</a:t>
            </a:r>
          </a:p>
        </p:txBody>
      </p:sp>
    </p:spTree>
    <p:extLst>
      <p:ext uri="{BB962C8B-B14F-4D97-AF65-F5344CB8AC3E}">
        <p14:creationId xmlns:p14="http://schemas.microsoft.com/office/powerpoint/2010/main" val="40900629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7BBA-426D-485B-905D-E129946E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an advantage of a Finite Impulse Response (FIR) filter vs an Infinite Impulse Response (IIR) digital filter?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401FB-90AB-4385-8A31-D1958D668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FIR filters can delay all frequency components of the signal by the same amount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FIR filters are easier to implement for a given set of passband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rolloff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requirements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FIR filters can respond faster to impulses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E7F12 ECLM Page (6 - 38)</a:t>
            </a:r>
          </a:p>
        </p:txBody>
      </p:sp>
    </p:spTree>
    <p:extLst>
      <p:ext uri="{BB962C8B-B14F-4D97-AF65-F5344CB8AC3E}">
        <p14:creationId xmlns:p14="http://schemas.microsoft.com/office/powerpoint/2010/main" val="25808988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A8E90-9C05-4F0B-9385-E28E218C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function of taps in a digital signal processing filter?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CA44F-903B-4E24-8A6D-8682412C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 reduce excess signal pressure levels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Provide access for debugging software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Select the point at which baseband signals are generated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Provide incremental signal delays for filter algorithms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E7F13 ECLM Page (6 - 37)</a:t>
            </a:r>
          </a:p>
        </p:txBody>
      </p:sp>
    </p:spTree>
    <p:extLst>
      <p:ext uri="{BB962C8B-B14F-4D97-AF65-F5344CB8AC3E}">
        <p14:creationId xmlns:p14="http://schemas.microsoft.com/office/powerpoint/2010/main" val="2746773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85B1-BBF1-4B1F-8788-434652B0E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device is typically used as a stable voltage reference in a linear voltage regulator?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609FE-1772-445C-AD07-2159ACE2FC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Zener diode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tunnel diode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SCR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varactor diode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E7D03 ECLM Page (6 - 42)</a:t>
            </a:r>
          </a:p>
        </p:txBody>
      </p:sp>
    </p:spTree>
    <p:extLst>
      <p:ext uri="{BB962C8B-B14F-4D97-AF65-F5344CB8AC3E}">
        <p14:creationId xmlns:p14="http://schemas.microsoft.com/office/powerpoint/2010/main" val="27053777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4CB2-66DB-48E7-ACE9-4B6A14B3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function of taps in a digital signal processing filter?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5B459-8FE7-4D55-9021-95948D6393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 reduce excess signal pressure levels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Provide access for debugging software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Select the point at which baseband signals are generated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Provide incremental signal delays for filter algorithms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E7F13 ECLM Page (6 - 37)</a:t>
            </a:r>
          </a:p>
        </p:txBody>
      </p:sp>
    </p:spTree>
    <p:extLst>
      <p:ext uri="{BB962C8B-B14F-4D97-AF65-F5344CB8AC3E}">
        <p14:creationId xmlns:p14="http://schemas.microsoft.com/office/powerpoint/2010/main" val="41554118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2ED03-5989-4F9A-B212-EA092BDBF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would allow a digital signal processing filter to create a sharper filter response?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881FD-14A4-42EB-8610-EE1BA1E394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Higher data rate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More taps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Complex phasor representations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Double-precision math routines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E7F14 ECLM Page (6 - 37)</a:t>
            </a:r>
          </a:p>
        </p:txBody>
      </p:sp>
    </p:spTree>
    <p:extLst>
      <p:ext uri="{BB962C8B-B14F-4D97-AF65-F5344CB8AC3E}">
        <p14:creationId xmlns:p14="http://schemas.microsoft.com/office/powerpoint/2010/main" val="7347871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4028C-3177-48D7-BFAA-25EBBB061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would allow a digital signal processing filter to create a sharper filter response?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3297F-410C-419A-AFE8-F3E4CACAE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Higher data rate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More taps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Complex phasor representations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Double-precision math routines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E7F14 ECLM Page (6 - 37)</a:t>
            </a:r>
          </a:p>
        </p:txBody>
      </p:sp>
    </p:spTree>
    <p:extLst>
      <p:ext uri="{BB962C8B-B14F-4D97-AF65-F5344CB8AC3E}">
        <p14:creationId xmlns:p14="http://schemas.microsoft.com/office/powerpoint/2010/main" val="238778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A929-8079-4A14-AA24-7E6A116D9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types of linear voltage regulator usually make the most efficient use of the primary power source?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8A7C3-0CF3-4112-8276-FEDC1624B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series current source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series regulator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shunt regulator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shunt current source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E7D04 ECLM Page (6 - 42)</a:t>
            </a:r>
          </a:p>
        </p:txBody>
      </p:sp>
    </p:spTree>
    <p:extLst>
      <p:ext uri="{BB962C8B-B14F-4D97-AF65-F5344CB8AC3E}">
        <p14:creationId xmlns:p14="http://schemas.microsoft.com/office/powerpoint/2010/main" val="3184165400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113</TotalTime>
  <Words>4898</Words>
  <Application>Microsoft Office PowerPoint</Application>
  <PresentationFormat>On-screen Show (4:3)</PresentationFormat>
  <Paragraphs>483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6" baseType="lpstr">
      <vt:lpstr>Arial</vt:lpstr>
      <vt:lpstr>Calibri</vt:lpstr>
      <vt:lpstr>Times New Roman</vt:lpstr>
      <vt:lpstr>Module Theme</vt:lpstr>
      <vt:lpstr>PowerPoint Presentation</vt:lpstr>
      <vt:lpstr>PowerPoint Presentation</vt:lpstr>
      <vt:lpstr>How does a linear electronic voltage regulator work?</vt:lpstr>
      <vt:lpstr>How does a linear electronic voltage regulator work?</vt:lpstr>
      <vt:lpstr>What is a characteristic of a switching electronic voltage regulator?</vt:lpstr>
      <vt:lpstr>What is a characteristic of a switching electronic voltage regulator?</vt:lpstr>
      <vt:lpstr>What device is typically used as a stable voltage reference in a linear voltage regulator?</vt:lpstr>
      <vt:lpstr>What device is typically used as a stable voltage reference in a linear voltage regulator?</vt:lpstr>
      <vt:lpstr>Which of the following types of linear voltage regulator usually make the most efficient use of the primary power source?</vt:lpstr>
      <vt:lpstr>Which of the following types of linear voltage regulator usually make the most efficient use of the primary power source?</vt:lpstr>
      <vt:lpstr>Which of the following types of linear voltage regulator places a constant load on the unregulated voltage source?</vt:lpstr>
      <vt:lpstr>Which of the following types of linear voltage regulator places a constant load on the unregulated voltage source?</vt:lpstr>
      <vt:lpstr>What is the purpose of Q1 in the circuit shown in Figure E7-2?</vt:lpstr>
      <vt:lpstr>What is the purpose of Q1 in the circuit shown in Figure E7-2?</vt:lpstr>
      <vt:lpstr>What is the purpose of C2 in the circuit shown in Figure E7-2?</vt:lpstr>
      <vt:lpstr>What is the purpose of C2 in the circuit shown in Figure E7-2?</vt:lpstr>
      <vt:lpstr>What type of circuit is shown in Figure E7-2?</vt:lpstr>
      <vt:lpstr>What type of circuit is shown in Figure E7-2?</vt:lpstr>
      <vt:lpstr>What is the main reason to use a charge controller with a solar power system?</vt:lpstr>
      <vt:lpstr>What is the main reason to use a charge controller with a solar power system?</vt:lpstr>
      <vt:lpstr>What is the primary reason that a high-frequency switching type high-voltage power supply can be both less expensive and lighter in weight than a conventional power supply?</vt:lpstr>
      <vt:lpstr>What is the primary reason that a high-frequency switching type high-voltage power supply can be both less expensive and lighter in weight than a conventional power supply?</vt:lpstr>
      <vt:lpstr>What is the function of the pass transistor in a linear voltage regulator circuit?</vt:lpstr>
      <vt:lpstr>What is the function of the pass transistor in a linear voltage regulator circuit?</vt:lpstr>
      <vt:lpstr>What is the dropout voltage of an analog voltage regulator?</vt:lpstr>
      <vt:lpstr>What is the dropout voltage of an analog voltage regulator?</vt:lpstr>
      <vt:lpstr>What is the equation for calculating power dissipated by a series linear voltage regulator?</vt:lpstr>
      <vt:lpstr>What is the equation for calculating power dissipated by a series linear voltage regulator?</vt:lpstr>
      <vt:lpstr>What is the purpose of connecting equal-value resistors across power supply filter capacitors connected in series?</vt:lpstr>
      <vt:lpstr>What is the purpose of connecting equal-value resistors across power supply filter capacitors connected in series?</vt:lpstr>
      <vt:lpstr>What is the purpose of a "step-start" circuit in a high-voltage power supply?</vt:lpstr>
      <vt:lpstr>What is the purpose of a "step-start" circuit in a high-voltage power supply?</vt:lpstr>
      <vt:lpstr>Which of the following can be used to generate FM phone emissions?</vt:lpstr>
      <vt:lpstr>Which of the following can be used to generate FM phone emissions?</vt:lpstr>
      <vt:lpstr>What is the function of a reactance modulator?</vt:lpstr>
      <vt:lpstr>What is the function of a reactance modulator?</vt:lpstr>
      <vt:lpstr>What is a frequency discriminator stage in a FM receiver?</vt:lpstr>
      <vt:lpstr>What is a frequency discriminator stage in a FM receiver?</vt:lpstr>
      <vt:lpstr>What is one way a single-sideband phone signal can be generated?</vt:lpstr>
      <vt:lpstr>What is one way a single-sideband phone signal can be generated?</vt:lpstr>
      <vt:lpstr>What circuit is added to an FM transmitter to boost the higher audio frequencies?</vt:lpstr>
      <vt:lpstr>What circuit is added to an FM transmitter to boost the higher audio frequencies?</vt:lpstr>
      <vt:lpstr>Why is de-emphasis commonly used in FM communications receivers?</vt:lpstr>
      <vt:lpstr>Why is de-emphasis commonly used in FM communications receivers?</vt:lpstr>
      <vt:lpstr>What is meant by the term "baseband" in radio communications?</vt:lpstr>
      <vt:lpstr>What is meant by the term "baseband" in radio communications?</vt:lpstr>
      <vt:lpstr>What are the principal frequencies that appear at the output of a mixer circuit?</vt:lpstr>
      <vt:lpstr>What are the principal frequencies that appear at the output of a mixer circuit?</vt:lpstr>
      <vt:lpstr>What occurs when an excessive amount of signal energy reaches a mixer circuit?</vt:lpstr>
      <vt:lpstr>What occurs when an excessive amount of signal energy reaches a mixer circuit?</vt:lpstr>
      <vt:lpstr>How does a diode envelope detector function?</vt:lpstr>
      <vt:lpstr>How does a diode envelope detector function?</vt:lpstr>
      <vt:lpstr>Which type of detector circuit is used for demodulating SSB signals?</vt:lpstr>
      <vt:lpstr>Which type of detector circuit is used for demodulating SSB signals?</vt:lpstr>
      <vt:lpstr>What is meant by direct digital conversion as applied to software defined radios?</vt:lpstr>
      <vt:lpstr>What is meant by direct digital conversion as applied to software defined radios?</vt:lpstr>
      <vt:lpstr>What kind of digital signal processing audio filter is used to remove unwanted noise from a received SSB signal?</vt:lpstr>
      <vt:lpstr>What kind of digital signal processing audio filter is used to remove unwanted noise from a received SSB signal?</vt:lpstr>
      <vt:lpstr>What type of digital signal processing filter is used to generate an SSB signal?</vt:lpstr>
      <vt:lpstr>What type of digital signal processing filter is used to generate an SSB signal?</vt:lpstr>
      <vt:lpstr>What is a common method of generating an SSB signal using digital signal processing?</vt:lpstr>
      <vt:lpstr>What is a common method of generating an SSB signal using digital signal processing?</vt:lpstr>
      <vt:lpstr>How frequently must an analog signal be sampled by an analog-to-digital converter so that the signal can be accurately reproduced?</vt:lpstr>
      <vt:lpstr>How frequently must an analog signal be sampled by an analog-to-digital converter so that the signal can be accurately reproduced?</vt:lpstr>
      <vt:lpstr>What is the minimum number of bits required for an analog-to-digital converter to sample a signal with a range of 1 volt at a resolution of 1 millivolt?</vt:lpstr>
      <vt:lpstr>What is the minimum number of bits required for an analog-to-digital converter to sample a signal with a range of 1 volt at a resolution of 1 millivolt?</vt:lpstr>
      <vt:lpstr>What function is performed by a Fast Fourier Transform?</vt:lpstr>
      <vt:lpstr>What function is performed by a Fast Fourier Transform?</vt:lpstr>
      <vt:lpstr>What is the function of decimation?</vt:lpstr>
      <vt:lpstr>What is the function of decimation?</vt:lpstr>
      <vt:lpstr>Why is an anti-aliasing digital filter required in a digital decimator?</vt:lpstr>
      <vt:lpstr>Why is an anti-aliasing digital filter required in a digital decimator?</vt:lpstr>
      <vt:lpstr>What aspect of receiver analog-to-digital conversion determines the maximum receive bandwidth of a Direct Digital Conversion SDR?</vt:lpstr>
      <vt:lpstr>What aspect of receiver analog-to-digital conversion determines the maximum receive bandwidth of a Direct Digital Conversion SDR?</vt:lpstr>
      <vt:lpstr>What sets the minimum detectable signal level for a direct-sampling SDR receiver in the absence of atmospheric or thermal noise?</vt:lpstr>
      <vt:lpstr>What sets the minimum detectable signal level for a direct-sampling SDR receiver in the absence of atmospheric or thermal noise?</vt:lpstr>
      <vt:lpstr>Which of the following is an advantage of a Finite Impulse Response (FIR) filter vs an Infinite Impulse Response (IIR) digital filter?</vt:lpstr>
      <vt:lpstr>Which of the following is an advantage of a Finite Impulse Response (FIR) filter vs an Infinite Impulse Response (IIR) digital filter?</vt:lpstr>
      <vt:lpstr>What is the function of taps in a digital signal processing filter?</vt:lpstr>
      <vt:lpstr>What is the function of taps in a digital signal processing filter?</vt:lpstr>
      <vt:lpstr>Which of the following would allow a digital signal processing filter to create a sharper filter response?</vt:lpstr>
      <vt:lpstr>Which of the following would allow a digital signal processing filter to create a sharper filter response?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Bickell, Kris, K1BIC</cp:lastModifiedBy>
  <cp:revision>11</cp:revision>
  <dcterms:created xsi:type="dcterms:W3CDTF">2014-03-12T18:09:47Z</dcterms:created>
  <dcterms:modified xsi:type="dcterms:W3CDTF">2020-05-19T13:59:11Z</dcterms:modified>
</cp:coreProperties>
</file>