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2" r:id="rId2"/>
    <p:sldId id="343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341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40" r:id="rId63"/>
    <p:sldId id="317" r:id="rId64"/>
    <p:sldId id="318" r:id="rId65"/>
    <p:sldId id="320" r:id="rId66"/>
    <p:sldId id="339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22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9EA7-CA82-4467-BAF8-3B546E9D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flip-flops are required to divide a signal frequency by 4?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78482-03CD-4626-AB50-003ED6F3E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8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E7A04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177801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E036-C73F-45C3-84F9-B534F630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circuit that continuously alternates between two states without an external clock?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99410-A741-4C4F-BAE6-2C62C5662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J-K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Astable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E7A05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418649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4D46-AD92-4BF7-86CE-E0551A61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circuit that continuously alternates between two states without an external clock?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575E-E437-46BF-880F-CE02649C0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J-K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Astable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E7A05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137039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D478-B337-423B-8C50-49BF33CE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a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6ABF6-ACE8-456A-A083-774ECF49E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switches momentarily to the opposite binary state and then returns to its original state after a set time.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produces a continuous square wave oscillating between 1 and 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stores one bit of data in either a 0 or 1 state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maintains a constant output voltage, regardless of variations in the input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E7A06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165119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9E3D-0565-4166-B7DA-0F94388B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a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ED7E6-F1E7-4412-BF80-19E270B47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switches momentarily to the opposite binary state and then returns to its original state after a set time.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produces a continuous square wave oscillating between 1 and 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stores one bit of data in either a 0 or 1 state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maintains a constant output voltage, regardless of variations in the input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E7A06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248839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0165-E5B2-4167-A610-EB5F9115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logical operation does a NAND gate perform?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BB21-E2D2-440A-AAFD-7F48DDF6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It produces logic "0" at its output only when all inputs are logic "0"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It produces logic "1" at its output only when all inputs are logic "1"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It produces logic "0" at its output if some but not all of its inputs are logic "1"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It produces logic "0" at its output only when all inputs are logic "1"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E7A07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118094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E3E6-EE8D-4AE2-B6C5-CE40D750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logical operation does a NAND gate perform?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7BDB-DA6C-4E96-A3B3-822F4614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It produces logic "0" at its output only when all inputs are logic "0"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It produces logic "1" at its output only when all inputs are logic "1"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It produces logic "0" at its output if some but not all of its inputs are logic "1"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It produces logic "0" at its output only when all inputs are logic "1"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(D) E7A07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213821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811D-A537-4152-8665-56902A99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logical operation does an OR gate perform?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73FD9-AAAE-4D69-951F-2FFD1D1A3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produces logic "1" at its output if any or all inputs are logic "1"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produces logic "0" at its output if all inputs are logic "1"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only produces logic "0" at its output when all inputs are logic "1"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produces logic "1" at its output if all inputs are logic "0"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E7A08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75999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8C45-999A-4B2D-A45B-0589AEF4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logical operation does an OR gate perform?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1821-2AFF-41FB-BC3D-CF04C136F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produces logic "1" at its output if any or all inputs are logic "1"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produces logic "0" at its output if all inputs are logic "1"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only produces logic "0" at its output when all inputs are logic "1"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produces logic "1" at its output if all inputs are logic "0"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E7A08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315909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BB8F-66FC-4E2B-B383-E26CA561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logical operation is performed by an exclusive NOR gate?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B8609-6CD0-4A44-8600-31361ED9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produces logic 0 at its output only if all inputs are logic 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produces logic 1 at its output only if all inputs are logic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produces logic 0 at its output if only one input is logic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produces logic 1 at its output if only one input is logic 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E7A09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274514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55AC-FF6A-4529-A8E9-31F8DB26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logical operation is performed by an exclusive NOR gate?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22348-2D47-44F6-AFBC-99FD85C64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produces logic 0 at its output only if all inputs are logic 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produces logic 1 at its output only if all inputs are logic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produces logic 0 at its output if only one input is logic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produces logic 1 at its output if only one input is logic 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E7A09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274031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85F9-02BB-42CF-A9F4-9DD126F5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truth table?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6FC72-B1EA-4C85-9712-F8C6450E1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table of logic symbols that indicate the high logic states of an op-amp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diagram showing logic states when the digital device output is true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list of inputs and corresponding outputs for a digital device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table of logic symbols that indicate the logic states of an op-amp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E7A10 ECLM Page (5 - 19)</a:t>
            </a:r>
          </a:p>
        </p:txBody>
      </p:sp>
    </p:spTree>
    <p:extLst>
      <p:ext uri="{BB962C8B-B14F-4D97-AF65-F5344CB8AC3E}">
        <p14:creationId xmlns:p14="http://schemas.microsoft.com/office/powerpoint/2010/main" val="295065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11FF-237F-41AB-A695-39D6FEF4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truth table?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03E6-AE72-4EC3-9D46-3C1FE72C7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table of logic symbols that indicate the high logic states of an op-amp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diagram showing logic states when the digital device output is true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list of inputs and corresponding outputs for a digital device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table of logic symbols that indicate the logic states of an op-amp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E7A10 ECLM Page (5 - 19)</a:t>
            </a:r>
          </a:p>
        </p:txBody>
      </p:sp>
    </p:spTree>
    <p:extLst>
      <p:ext uri="{BB962C8B-B14F-4D97-AF65-F5344CB8AC3E}">
        <p14:creationId xmlns:p14="http://schemas.microsoft.com/office/powerpoint/2010/main" val="3011057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73B1-9D80-47F3-AF88-E115626F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logic defines "1" as a high voltage?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26C86-632B-4AEB-84F9-ADA8716D2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Reverse Logic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Assertive Logic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Negative logic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Positive Logic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E7A11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328148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25CD-4860-49F5-A8AA-0A92CB22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logic defines "1" as a high voltage?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DAF0F-588D-4C50-BB99-A5C73783D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Reverse Logic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Assertive Logic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Negative logic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Positive Logic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E7A11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52929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6192-CAED-434F-8072-459FC4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For what portion of the signal cycle does each active element in a push-pull Class AB amplifier conduct?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75D46-8807-4D72-92B4-1096C4A91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More than 180 degrees but less than 360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Exactly 180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entire cycle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Less than 180 degrees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E7B01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312132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646A-2A48-4C54-A326-044EB717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For what portion of the signal cycle does each active element in a push-pull Class AB amplifier conduct?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13AA2-8BD7-4E16-A025-ADF3A3AA0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More than 180 degrees but less than 360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Exactly 180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entire cycle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Less than 180 degrees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E7B01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427818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FF54-026C-4D79-8EE6-D27CD938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Class D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D5DA9-AA0D-49A9-9F58-879FC8A7E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type of amplifier that uses switching technology to achieve high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low power amplifier that uses a differential amplifier for improved linearity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amplifier that uses drift-mode FETs for high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frequency doubling amplifier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E7B02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115814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57AF-6DAD-4B1E-BDA5-BB9398A9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Class D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FE7C-D833-4CD2-B60F-1B4162BC7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type of amplifier that uses switching technology to achieve high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low power amplifier that uses a differential amplifier for improved linearity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amplifier that uses drift-mode FETs for high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frequency doubling amplifier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E7B02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395183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9681-67CF-41AE-9091-DFBA5F0B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components form the output of a class D amplifier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A340-320C-417C-87D7-3963077CB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low-pass filter to remove switching signal components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high-pass filter to compensate for low gain at low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matched load resistor to prevent damage by switching transients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temperature compensating load resistor to improve linearity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E7B03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40699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A93B-E1DC-43D2-8949-DC51D36B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circuit is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bistable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2C8A-2B44-4E8D-93DE-A89650512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AND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OR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bipolar amplifier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E7A01 ECLM Page (5 - 22)</a:t>
            </a:r>
          </a:p>
        </p:txBody>
      </p:sp>
    </p:spTree>
    <p:extLst>
      <p:ext uri="{BB962C8B-B14F-4D97-AF65-F5344CB8AC3E}">
        <p14:creationId xmlns:p14="http://schemas.microsoft.com/office/powerpoint/2010/main" val="2824041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DDC7-0E96-4E93-A48A-5EB094E9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components form the output of a class D amplifier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5C7A9-25FE-4F78-8DF9-591A33657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low-pass filter to remove switching signal components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high-pass filter to compensate for low gain at low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matched load resistor to prevent damage by switching transients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temperature compensating load resistor to improve linearity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E7B03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298386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1035-3A45-4BF6-920F-E495F29B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Where on the load line of a Class A common emitter amplifier would bias normally be set?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C98CC-DCCA-4E60-9A99-233553E5C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Approximately halfway between saturation and cutoff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Where the load line intersects the voltage axis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 a point where the bias resistor equals the load resistor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At a point where the load line intersects the zero bias current curve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E7B04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2132013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7C2B-8951-4851-A0D1-83DD8A59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Where on the load line of a Class A common emitter amplifier would bias normally be set?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7C9-14FA-431A-BB01-44A1F1114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Approximately halfway between saturation and cutoff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Where the load line intersects the voltage axis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 a point where the bias resistor equals the load resistor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At a point where the load line intersects the zero bias current curve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E7B04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3120456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6824-7740-4A9F-BC36-9AFCA059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can be done to prevent unwanted oscillations in an RF power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3D87-5BC3-4B45-92D8-37AC4AC8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Tune the stage for maximum SWR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Tune both the input and output for maximum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Install parasitic suppressors and/or neutralize the stage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Use a phase inverter in the output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E7B05 ECLM Page (6 - 13)</a:t>
            </a:r>
          </a:p>
        </p:txBody>
      </p:sp>
    </p:spTree>
    <p:extLst>
      <p:ext uri="{BB962C8B-B14F-4D97-AF65-F5344CB8AC3E}">
        <p14:creationId xmlns:p14="http://schemas.microsoft.com/office/powerpoint/2010/main" val="3024092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AD5D-CEAF-48D0-947C-AB785225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can be done to prevent unwanted oscillations in an RF power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B613-D45A-4A81-92FF-A556561EA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Tune the stage for maximum SWR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Tune both the input and output for maximum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Install parasitic suppressors and/or neutralize the stage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Use a phase inverter in the output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E7B05 ECLM Page (6 - 13)</a:t>
            </a:r>
          </a:p>
        </p:txBody>
      </p:sp>
    </p:spTree>
    <p:extLst>
      <p:ext uri="{BB962C8B-B14F-4D97-AF65-F5344CB8AC3E}">
        <p14:creationId xmlns:p14="http://schemas.microsoft.com/office/powerpoint/2010/main" val="4284817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B3D3-F2ED-4A42-AB7E-09AABD7C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amplifier types reduces even-order harmonics?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B8F4-0592-4DF5-9785-56D731234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Push-push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Push-pull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Class 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Class AB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E7B06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587219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2DAC-FAE7-4D5C-89EC-4D88D2D6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amplifier types reduces even-order harmonics?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48488-770C-4786-A480-B53513A94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Push-push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Push-pull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Class 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Class AB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E7B06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3410107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1ED6-9FD4-44FF-92F3-AACCEF96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likely result when a Class C amplifier is used to amplify a single-sideband phone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B159F-C335-467E-9ACA-EBC249A88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Reduced intermodulation products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Increased overall intelligibility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Signal inversion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 distortion and excessive bandwidth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E7B07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1387156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5BF8-0849-4A94-BC13-2F969523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likely result when a Class C amplifier is used to amplify a single-sideband phone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7C6FA-EF56-4EF0-BB92-EA762D398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Reduced intermodulation products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Increased overall intelligibility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Signal inversion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 distortion and excessive bandwidth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E7B07 ECLM Page (6 - 11)</a:t>
            </a:r>
          </a:p>
        </p:txBody>
      </p:sp>
    </p:spTree>
    <p:extLst>
      <p:ext uri="{BB962C8B-B14F-4D97-AF65-F5344CB8AC3E}">
        <p14:creationId xmlns:p14="http://schemas.microsoft.com/office/powerpoint/2010/main" val="3879025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4534-FCA8-42DD-BD40-5BF03D9A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an RF power amplifier be neutralized?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41012-CA03-4F2E-A056-F8ECDD61B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increasing the driving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reducing the driving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feeding a 180-degree out-of-phase portion of the output back to the input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feeding an in-phase component of the output back to the input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E7B08 ECLM Page (6 - 14)</a:t>
            </a:r>
          </a:p>
        </p:txBody>
      </p:sp>
    </p:spTree>
    <p:extLst>
      <p:ext uri="{BB962C8B-B14F-4D97-AF65-F5344CB8AC3E}">
        <p14:creationId xmlns:p14="http://schemas.microsoft.com/office/powerpoint/2010/main" val="68870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5A1E-0CF7-4BF1-9D1E-9D6B9B59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circuit is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bistable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86798-85C8-4E54-B9D2-54B3F88A9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AND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OR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bipolar amplifier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E7A01 ECLM Page (5 - 22)</a:t>
            </a:r>
          </a:p>
        </p:txBody>
      </p:sp>
    </p:spTree>
    <p:extLst>
      <p:ext uri="{BB962C8B-B14F-4D97-AF65-F5344CB8AC3E}">
        <p14:creationId xmlns:p14="http://schemas.microsoft.com/office/powerpoint/2010/main" val="3185791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AFA8-28EB-4993-9E3B-218166FA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an RF power amplifier be neutralized?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FD3F-3D97-43F7-8CBA-DF532FC7F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increasing the driving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reducing the driving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feeding a 180-degree out-of-phase portion of the output back to the input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feeding an in-phase component of the output back to the input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E7B08 ECLM Page (6 - 14)</a:t>
            </a:r>
          </a:p>
        </p:txBody>
      </p:sp>
    </p:spTree>
    <p:extLst>
      <p:ext uri="{BB962C8B-B14F-4D97-AF65-F5344CB8AC3E}">
        <p14:creationId xmlns:p14="http://schemas.microsoft.com/office/powerpoint/2010/main" val="37312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86C4-5D1C-491F-9D39-9234904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4480"/>
            <a:ext cx="8686800" cy="1097280"/>
          </a:xfrm>
        </p:spPr>
        <p:txBody>
          <a:bodyPr/>
          <a:lstStyle/>
          <a:p>
            <a:r>
              <a:rPr lang="en-US" sz="2600" b="0" i="0" u="none" strike="noStrike" baseline="0" dirty="0">
                <a:latin typeface="Calibri" panose="020F0502020204030204" pitchFamily="34" charset="0"/>
              </a:rPr>
              <a:t>Which of the following describes how the loading and tuning capacitors are to be adjusted when tuning a vacuum tube RF power amplifier that employs a Pi-network output circuit?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ED2DE-180F-4271-A34B-198E2CFA7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The loading capacitor is set to maximum capacitance and the tuning capacitor is adjusted for minimum allowable plate current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The tuning capacitor is set to maximum capacitance and the loading capacitor is adjusted for minimum plate permissible current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The loading capacitor is adjusted to minimum plate current while alternately adjusting the tuning capacitor for maximum allowable plate current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The tuning capacitor is adjusted for minimum plate current, and the loading capacitor is adjusted for maximum permissible plate current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E7B09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382748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86C4-5D1C-491F-9D39-9234904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4480"/>
            <a:ext cx="8686800" cy="1097280"/>
          </a:xfrm>
        </p:spPr>
        <p:txBody>
          <a:bodyPr/>
          <a:lstStyle/>
          <a:p>
            <a:r>
              <a:rPr lang="en-US" sz="2600" b="0" i="0" u="none" strike="noStrike" baseline="0" dirty="0">
                <a:latin typeface="Calibri" panose="020F0502020204030204" pitchFamily="34" charset="0"/>
              </a:rPr>
              <a:t>Which of the following describes how the loading and tuning capacitors are to be adjusted when tuning a vacuum tube RF power amplifier that employs a Pi-network output circuit?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ED2DE-180F-4271-A34B-198E2CFA7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The loading capacitor is set to maximum capacitance and the tuning capacitor is adjusted for minimum allowable plate current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The tuning capacitor is set to maximum capacitance and the loading capacitor is adjusted for minimum plate permissible current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The loading capacitor is adjusted to minimum plate current while alternately adjusting the tuning capacitor for maximum allowable plate current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The tuning capacitor is adjusted for minimum plate current, and the loading capacitor is adjusted for maximum permissible plate current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(D ) E7B09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3784306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22D8-163E-4FBF-9D14-F5EEBF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E7-1, what is the purpose of R1 and R2?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FB853-5B44-4E7A-A81E-FCD08E3EE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Load resistors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Voltage divider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Self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Feedback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E7B10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1730639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034E-145E-4DF3-B0C4-94654DBC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E7-1, what is the purpose of R1 and R2?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54D55-C16D-4AD3-A6EA-DB151F5A1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Load resistors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Voltage divider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Self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Feedback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E7B10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4049684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75F8-EEF6-422D-9C48-F3725DF3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E7-1, what is the purpose of R3?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EF62A-AF70-4EEE-94A4-A0F84A28D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Fixed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Emitter bypass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Output load resistor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Self bias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E7B11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320294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4CE7-BA71-4B0F-9751-8E87361B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E7-1, what is the purpose of R3?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DA227-0B99-485C-BA59-3281E4540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Fixed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Emitter bypass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Output load resistor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Self bias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E7B11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2193798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3455-21BB-49BE-8055-865CA6EE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amplifier circuit is shown in Figure E7-1?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88A2B-0531-45D7-BCBD-A41B5460B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Common base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Common collector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Common emitter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Emitter follower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E7B12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2897964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83B0-2935-437A-904D-B839513E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amplifier circuit is shown in Figure E7-1?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F18F-3DB4-4AB6-A2FB-F9274F87C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Common base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Common collector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Common emitter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Emitter follower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E7B12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1205133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091-2273-4357-9960-4FFE7FD2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an emitter follower (or common collector)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0F7A9-E9BD-466F-992A-CF590FEEC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two-transistor amplifier with the emitters sharing a common bias resistor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differential amplifier with both inputs fed to the emitter of the input transistor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OR circuit with only one emitter used for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 An amplifier with a low impedance output that follows the base input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E7B13 ECLM Page (6 - 4)</a:t>
            </a:r>
          </a:p>
        </p:txBody>
      </p:sp>
    </p:spTree>
    <p:extLst>
      <p:ext uri="{BB962C8B-B14F-4D97-AF65-F5344CB8AC3E}">
        <p14:creationId xmlns:p14="http://schemas.microsoft.com/office/powerpoint/2010/main" val="404648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49ED-16E0-402F-9669-7145BC7D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a decade counter?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A5C9B-EBC1-4CA0-962B-B9DFAEE1A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produces one output pulse for every 10 input pulses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decodes a decimal number for display on a seven-segment LED display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produces 10 output pulses for every input pulse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decodes a binary number for display on a seven-segment LED display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E7A02 ECLM Page (5 - 24)</a:t>
            </a:r>
          </a:p>
        </p:txBody>
      </p:sp>
    </p:spTree>
    <p:extLst>
      <p:ext uri="{BB962C8B-B14F-4D97-AF65-F5344CB8AC3E}">
        <p14:creationId xmlns:p14="http://schemas.microsoft.com/office/powerpoint/2010/main" val="3868721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BCDD-25C6-40D1-819B-7D2DC305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an emitter follower (or common collector)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7DD50-A22C-4DD9-A027-90F64F43A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two-transistor amplifier with the emitters sharing a common bias resistor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differential amplifier with both inputs fed to the emitter of the input transistor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OR circuit with only one emitter used for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 An amplifier with a low impedance output that follows the base input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E7B13 ECLM Page (6 - 4)</a:t>
            </a:r>
          </a:p>
        </p:txBody>
      </p:sp>
    </p:spTree>
    <p:extLst>
      <p:ext uri="{BB962C8B-B14F-4D97-AF65-F5344CB8AC3E}">
        <p14:creationId xmlns:p14="http://schemas.microsoft.com/office/powerpoint/2010/main" val="3739135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B92E-CD0D-446C-830A-AB896C6A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switching amplifiers more efficient than linear amplifiers?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A79CB-46E6-4A7B-8FE6-EA0B6265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Switching amplifiers operate at higher voltages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power transistor is at saturation or cutoff most of the 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Linear amplifiers have high gain resulting in higher harmonic content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Switching amplifiers use push-pull circuits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E7B14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899467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B918-B9EA-4083-BCB3-78F413B6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switching amplifiers more efficient than linear amplifiers?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C710C-F51E-4FC4-BBCF-6795A026B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Switching amplifiers operate at higher voltages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power transistor is at saturation or cutoff most of the 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Linear amplifiers have high gain resulting in higher harmonic content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Switching amplifiers use push-pull circuits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E7B14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2018715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0435-ED6A-4E25-8014-9C111E07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way to prevent thermal runaway in a bipolar transistor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CCF1-268D-4F3A-87B4-BC7C7DDD5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Neutralization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Select transistors with high beta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Use a resistor in series with the emitter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of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E7B15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3730130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C213-47AE-474F-8D9E-C9841C60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way to prevent thermal runaway in a bipolar transistor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92234-2BDE-40AE-9C81-0E9D68A39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Neutralization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Select transistors with high beta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Use a resistor in series with the emitter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of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E7B15 ECLM Page (6 - 3)</a:t>
            </a:r>
          </a:p>
        </p:txBody>
      </p:sp>
    </p:spTree>
    <p:extLst>
      <p:ext uri="{BB962C8B-B14F-4D97-AF65-F5344CB8AC3E}">
        <p14:creationId xmlns:p14="http://schemas.microsoft.com/office/powerpoint/2010/main" val="2609251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ED99-441C-414E-A707-AB95082B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effect of intermodulation products in a linear power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25AB5-9274-4479-A734-558A11604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Transmission of spurious signals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Creation of parasitic oscillations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E7B16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4123454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6C5A-295E-4202-9AC4-B469FF1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effect of intermodulation products in a linear power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C2B4-73AF-48F5-B49A-73DC1B8E3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Transmission of spurious signals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Creation of parasitic oscillations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E7B16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383024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9BDB-B041-437C-9292-E34B98F7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odd-order rather than even-order intermodulation distortion products of concern in linear power amplifiers?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F8991-6093-4D80-9A4E-356B9889F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Because they are relatively close in frequency to the desired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Because they are relatively far in frequency from the desired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Because they invert the sidebands causing distortion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Because they maintain the sidebands, thus causing multiple duplicate signals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E7B17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1647036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97D1-043E-4DE6-A8DD-69E32C7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odd-order rather than even-order intermodulation distortion products of concern in linear power amplifiers?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2351D-911B-4C6F-AD11-95FF1EB74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Because they are relatively close in frequency to the desired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Because they are relatively far in frequency from the desired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Because they invert the sidebands causing distortion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Because they maintain the sidebands, thus causing multiple duplicate signals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 ) E7B17 ECLM Page (6 - 12)</a:t>
            </a:r>
          </a:p>
        </p:txBody>
      </p:sp>
    </p:spTree>
    <p:extLst>
      <p:ext uri="{BB962C8B-B14F-4D97-AF65-F5344CB8AC3E}">
        <p14:creationId xmlns:p14="http://schemas.microsoft.com/office/powerpoint/2010/main" val="28213968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906B-4DFF-46D0-B6E4-4615F8A4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a grounded-grid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43FB-51C4-4C09-8AC7-0477A0C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 power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High filament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 bandwidth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E7B18 ECLM Page (6 - 4)</a:t>
            </a:r>
          </a:p>
        </p:txBody>
      </p:sp>
    </p:spTree>
    <p:extLst>
      <p:ext uri="{BB962C8B-B14F-4D97-AF65-F5344CB8AC3E}">
        <p14:creationId xmlns:p14="http://schemas.microsoft.com/office/powerpoint/2010/main" val="394437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8B67-6326-4C4E-9FAE-13E7A848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a decade counter?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4111F-1D34-4C16-BC67-448ACCC58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produces one output pulse for every 10 input pulses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decodes a decimal number for display on a seven-segment LED display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produces 10 output pulses for every input pulse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decodes a binary number for display on a seven-segment LED display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E7A02 ECLM Page (5 - 24)</a:t>
            </a:r>
          </a:p>
        </p:txBody>
      </p:sp>
    </p:spTree>
    <p:extLst>
      <p:ext uri="{BB962C8B-B14F-4D97-AF65-F5344CB8AC3E}">
        <p14:creationId xmlns:p14="http://schemas.microsoft.com/office/powerpoint/2010/main" val="902394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6261-BE39-41E2-9730-13068626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a grounded-grid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31DF-6EE3-4F1F-9B49-994FC224B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 power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High filament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 bandwidth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E7B18 ECLM Page (6 - 4)</a:t>
            </a:r>
          </a:p>
        </p:txBody>
      </p:sp>
    </p:spTree>
    <p:extLst>
      <p:ext uri="{BB962C8B-B14F-4D97-AF65-F5344CB8AC3E}">
        <p14:creationId xmlns:p14="http://schemas.microsoft.com/office/powerpoint/2010/main" val="1301022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71E7-6195-49DE-A1F5-BF0BA097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54480"/>
            <a:ext cx="8915400" cy="109728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How are the capacitors and inductors of a low-pass filter Pi-network arranged between the network's input and output?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6949B-0F21-407D-86BB-457B4380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8687"/>
            <a:ext cx="8229600" cy="3154680"/>
          </a:xfrm>
        </p:spPr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Two inductors are in series between the input and output, and a capacitor is connected between the two inductors and ground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Two capacitors are in series between the input and output, and an inductor is connected between the two capacitors and ground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An inductor is connected between the input and ground, another inductor is connected between the output and ground, and a capacitor is connected between the input and output 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A capacitor is connected between the input and ground, another capacitor is connected between the output and ground, and an inductor is connected between input and output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E7C01 ECLM Page (6 - 39)</a:t>
            </a:r>
          </a:p>
        </p:txBody>
      </p:sp>
    </p:spTree>
    <p:extLst>
      <p:ext uri="{BB962C8B-B14F-4D97-AF65-F5344CB8AC3E}">
        <p14:creationId xmlns:p14="http://schemas.microsoft.com/office/powerpoint/2010/main" val="3372174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71E7-6195-49DE-A1F5-BF0BA097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54480"/>
            <a:ext cx="8915400" cy="109728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How are the capacitors and inductors of a low-pass filter Pi-network arranged between the network's input and output?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6949B-0F21-407D-86BB-457B4380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8687"/>
            <a:ext cx="8229600" cy="3154680"/>
          </a:xfrm>
        </p:spPr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Two inductors are in series between the input and output, and a capacitor is connected between the two inductors and ground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Two capacitors are in series between the input and output, and an inductor is connected between the two capacitors and ground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An inductor is connected between the input and ground, another inductor is connected between the output and ground, and a capacitor is connected between the input and output 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A capacitor is connected between the input and ground, another capacitor is connected between the output and ground, and an inductor is connected between input and output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(D) E7C01 ECLM Page (6 - 39)</a:t>
            </a:r>
          </a:p>
        </p:txBody>
      </p:sp>
    </p:spTree>
    <p:extLst>
      <p:ext uri="{BB962C8B-B14F-4D97-AF65-F5344CB8AC3E}">
        <p14:creationId xmlns:p14="http://schemas.microsoft.com/office/powerpoint/2010/main" val="16438562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E61B-A6B1-4518-BD68-FCB726CB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property of a T-network with series capacitors and a parallel shunt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54E7B-0A73-4C83-A490-8FEC9F1C4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a low-pass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a band-pass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a high-pass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is a notch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E7C02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871157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CC18-E2BF-449E-ADB7-D7A00668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property of a T-network with series capacitors and a parallel shunt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695CE-1A7C-411F-9077-FD2C12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a low-pass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a band-pass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a high-pass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is a notch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E7C02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14860821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2387-B607-4AF3-8512-8EB9605E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advantage does a series-L Pi-L-network have over a series-L Pi-network for impedance matching between the final amplifier of a vacuum-tube transmitter and an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FEAE0-F597-40D5-93B4-85E34B60A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Greater harmonic suppression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Higher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Does not require a capacitor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Greater transformation range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E7C03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2899732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2387-B607-4AF3-8512-8EB9605E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advantage does a series-L Pi-L-network have over a series-L Pi-network for impedance matching between the final amplifier of a vacuum-tube transmitter and an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FEAE0-F597-40D5-93B4-85E34B60A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Greater harmonic suppression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Higher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Does not require a capacitor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Greater transformation range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E7C03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1091320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736B-DA11-4C76-BEAD-93047EEC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an impedance-matching circuit transform a complex impedance to a resistive impedance?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6D589-8A98-4204-9FAE-598CADB3D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introduces negative resistance to cancel the resistive part of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introduces transconductance to cancel the reactive part of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cancels the reactive part of the impedance and changes the resistive part to a desired value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Reactive currents are dissipated in matched resistances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E7C04 ECLM Page (6 - 39)</a:t>
            </a:r>
          </a:p>
        </p:txBody>
      </p:sp>
    </p:spTree>
    <p:extLst>
      <p:ext uri="{BB962C8B-B14F-4D97-AF65-F5344CB8AC3E}">
        <p14:creationId xmlns:p14="http://schemas.microsoft.com/office/powerpoint/2010/main" val="389006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B46F-1E4E-47BD-AAD1-A98C5A83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an impedance-matching circuit transform a complex impedance to a resistive impedance?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C7E2E-F58C-4459-9A29-AE59DA809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introduces negative resistance to cancel the resistive part of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introduces transconductance to cancel the reactive part of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cancels the reactive part of the impedance and changes the resistive part to a desired value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Reactive currents are dissipated in matched resistances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E7C04 ECLM Page (6 - 39)</a:t>
            </a:r>
          </a:p>
        </p:txBody>
      </p:sp>
    </p:spTree>
    <p:extLst>
      <p:ext uri="{BB962C8B-B14F-4D97-AF65-F5344CB8AC3E}">
        <p14:creationId xmlns:p14="http://schemas.microsoft.com/office/powerpoint/2010/main" val="15100980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099A-BA62-4626-BFE9-C6638DB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filter type is described as having ripple in the passband and a sharp cutoff?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FF306-4C43-4705-B791-3479EB2D7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Butterworth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active LC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passive op-amp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Chebyshev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E7C05 ECLM Page (6 - 34)</a:t>
            </a:r>
          </a:p>
        </p:txBody>
      </p:sp>
    </p:spTree>
    <p:extLst>
      <p:ext uri="{BB962C8B-B14F-4D97-AF65-F5344CB8AC3E}">
        <p14:creationId xmlns:p14="http://schemas.microsoft.com/office/powerpoint/2010/main" val="397829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2272-0179-46FE-BEFA-1AC0FA34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divide the frequency of a pulse train by 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4EFBF-845B-4683-BDD4-ABAB2225F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XOR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OR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multiplexer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E7A03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4206338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3C36-5E9C-4DE5-B721-FA3248F5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filter type is described as having ripple in the passband and a sharp cutoff?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34E4-42F2-4044-BD5F-E4A707A28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Butterworth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active LC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passive op-amp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Chebyshev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E7C05 ECLM Page (6 - 34)</a:t>
            </a:r>
          </a:p>
        </p:txBody>
      </p:sp>
    </p:spTree>
    <p:extLst>
      <p:ext uri="{BB962C8B-B14F-4D97-AF65-F5344CB8AC3E}">
        <p14:creationId xmlns:p14="http://schemas.microsoft.com/office/powerpoint/2010/main" val="5493530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3BF2-6EA8-40D3-8516-355160A6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the distinguishing features of an elliptical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E64A2-2609-4F6E-9F33-81E98BDEF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Gradual passband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rolloff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with minimal stop band ripple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Extremely flat response over its pass band with gradually rounded stop band corners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Extremely sharp cutoff with one or more notches in the stop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Gradual passband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rolloff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with extreme stop band ripple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E7C06 ECLM Page (6 - 34)</a:t>
            </a:r>
          </a:p>
        </p:txBody>
      </p:sp>
    </p:spTree>
    <p:extLst>
      <p:ext uri="{BB962C8B-B14F-4D97-AF65-F5344CB8AC3E}">
        <p14:creationId xmlns:p14="http://schemas.microsoft.com/office/powerpoint/2010/main" val="1010354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6635-28BE-4EC3-8C13-1564DD4D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the distinguishing features of an elliptical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7E61-DC1F-4E7D-A91C-C43CEEF67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Gradual passband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rolloff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with minimal stop band ripple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Extremely flat response over its pass band with gradually rounded stop band corners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Extremely sharp cutoff with one or more notches in the stop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Gradual passband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rolloff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with extreme stop band ripple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E7C06 ECLM Page (6 - 34)</a:t>
            </a:r>
          </a:p>
        </p:txBody>
      </p:sp>
    </p:spTree>
    <p:extLst>
      <p:ext uri="{BB962C8B-B14F-4D97-AF65-F5344CB8AC3E}">
        <p14:creationId xmlns:p14="http://schemas.microsoft.com/office/powerpoint/2010/main" val="39855167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F2D8-2AC6-499B-A8C3-1EB7A842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describes a Pi-L network used for matching a vacuum tube final amplifier to a 50-ohm unbalanced output?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8598-E815-43B8-AD1B-58484AD0A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Phase Inverter Load network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Pi-network with an additional series inductor on the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network with only three discrete parts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matching network in which all components are isolated from ground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E7C07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246241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4B5A-CA23-437E-8DE4-ADC052E1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describes a Pi-L network used for matching a vacuum tube final amplifier to a 50-ohm unbalanced output?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EF4D2-323F-4275-AB78-2F98D205A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Phase Inverter Load network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Pi-network with an additional series inductor on the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network with only three discrete parts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matching network in which all components are isolated from ground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E7C07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6934184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2BBA-6873-42FF-839A-02A30BD7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factors has the greatest effect on the bandwidth and response shape of a crystal ladder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8D5FB-CD73-4856-BCD4-FE78EA50A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relative frequencies of the individual crystals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DC voltage applied to the quartz crystal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gain of the RF stage preceding the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amplitude of the signals passing through the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E7C08 ECLM Page (6 - 35)</a:t>
            </a:r>
          </a:p>
        </p:txBody>
      </p:sp>
    </p:spTree>
    <p:extLst>
      <p:ext uri="{BB962C8B-B14F-4D97-AF65-F5344CB8AC3E}">
        <p14:creationId xmlns:p14="http://schemas.microsoft.com/office/powerpoint/2010/main" val="20020934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41E8-93B0-401B-9B94-21220587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factors has the greatest effect on the bandwidth and response shape of a crystal ladder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09487-7052-427F-8419-8F9385D86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relative frequencies of the individual crystals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DC voltage applied to the quartz crystal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gain of the RF stage preceding the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amplitude of the signals passing through the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E7C08 ECLM Page (6 - 35)</a:t>
            </a:r>
          </a:p>
        </p:txBody>
      </p:sp>
    </p:spTree>
    <p:extLst>
      <p:ext uri="{BB962C8B-B14F-4D97-AF65-F5344CB8AC3E}">
        <p14:creationId xmlns:p14="http://schemas.microsoft.com/office/powerpoint/2010/main" val="40019586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16D3-3824-49BA-B4F0-A489AA24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crystal lattice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FDA4-6005-4B52-B0F0-4C8A7F01A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power supply filter made with interlaced quartz crystals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audio filter made with four quartz crystals that resonate at 1 kHz intervals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filter using lattice shaped quartz crystals for high-Q performance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filter with narrow bandwidth and steep skirts made using quartz crystals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E7C09 ECLM Page (6 - 35)</a:t>
            </a:r>
          </a:p>
        </p:txBody>
      </p:sp>
    </p:spTree>
    <p:extLst>
      <p:ext uri="{BB962C8B-B14F-4D97-AF65-F5344CB8AC3E}">
        <p14:creationId xmlns:p14="http://schemas.microsoft.com/office/powerpoint/2010/main" val="3499210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A321-ED3E-4DED-9FE1-92D80689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crystal lattice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C419C-A74E-4D6C-8FC9-33F01F296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power supply filter made with interlaced quartz crystals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audio filter made with four quartz crystals that resonate at 1 kHz intervals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filter using lattice shaped quartz crystals for high-Q performance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filter with narrow bandwidth and steep skirts made using quartz crystals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E7C09 ECLM Page (6 - 35)</a:t>
            </a:r>
          </a:p>
        </p:txBody>
      </p:sp>
    </p:spTree>
    <p:extLst>
      <p:ext uri="{BB962C8B-B14F-4D97-AF65-F5344CB8AC3E}">
        <p14:creationId xmlns:p14="http://schemas.microsoft.com/office/powerpoint/2010/main" val="6863780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1318-47B1-4D23-AC32-6C2A04A7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filters would be the best choice for use in a 2 meter band repeater duplexer?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73799-0873-4DD6-A571-1617E3171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crystal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cavity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DSP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L-C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E7C10 ECLM Page (6 - 33)</a:t>
            </a:r>
          </a:p>
        </p:txBody>
      </p:sp>
    </p:spTree>
    <p:extLst>
      <p:ext uri="{BB962C8B-B14F-4D97-AF65-F5344CB8AC3E}">
        <p14:creationId xmlns:p14="http://schemas.microsoft.com/office/powerpoint/2010/main" val="141705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D7F3-8EE1-402A-B059-905E9745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divide the frequency of a pulse train by 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BFF3B-8442-43DD-9864-E66DD6454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XOR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flip-flop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OR gate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multiplexer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 ) E7A03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16204240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95DD-E66B-4CA1-B866-946EF42E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filters would be the best choice for use in a 2 meter band repeater duplexer?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5565-163E-4602-8242-B9489493D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crystal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cavity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DSP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L-C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E7C10 ECLM Page (6 - 33)</a:t>
            </a:r>
          </a:p>
        </p:txBody>
      </p:sp>
    </p:spTree>
    <p:extLst>
      <p:ext uri="{BB962C8B-B14F-4D97-AF65-F5344CB8AC3E}">
        <p14:creationId xmlns:p14="http://schemas.microsoft.com/office/powerpoint/2010/main" val="30325114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32E6-9414-4DBF-A96D-07239028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a receiving filter's ability to reject signals occupying an adjacent channel?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AB155-57B9-4B4F-8F47-D7650BBE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Passband ripple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Phase response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Shape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Noise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E7C11 ECLM Page ( - 34)</a:t>
            </a:r>
          </a:p>
        </p:txBody>
      </p:sp>
    </p:spTree>
    <p:extLst>
      <p:ext uri="{BB962C8B-B14F-4D97-AF65-F5344CB8AC3E}">
        <p14:creationId xmlns:p14="http://schemas.microsoft.com/office/powerpoint/2010/main" val="31728555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31BB-7038-49C3-8091-F58E3AF8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a receiving filter's ability to reject signals occupying an adjacent channel?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CCDB-5615-4F87-8C1D-A5FD43DE1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Passband ripple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Phase response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Shape factor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Noise factor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E7C11 ECLM Page ( - 34)</a:t>
            </a:r>
          </a:p>
        </p:txBody>
      </p:sp>
    </p:spTree>
    <p:extLst>
      <p:ext uri="{BB962C8B-B14F-4D97-AF65-F5344CB8AC3E}">
        <p14:creationId xmlns:p14="http://schemas.microsoft.com/office/powerpoint/2010/main" val="34181222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DA1D-B9C9-4FDF-8136-D2A5D9D1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advantage of a Pi matching network over an L matching network consisting of a single inductor and a single capacitor?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0580E-31EE-4D9F-A564-8B2F00506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Q of Pi-networks can be controlled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L-networks cannot perform impedance transformation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Pi-networks are more stable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Pi-networks provide balanced input and output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E7C12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20558087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A8C1-9882-4FDB-94EF-0402F8D7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advantage of a Pi matching network over an L matching network consisting of a single inductor and a single capacitor?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25136-1131-4044-94AB-FA8AB96A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Q of Pi-networks can be controlled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L-networks cannot perform impedance transformation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Pi-networks are more stable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Pi-networks provide balanced input and output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E7C12 ECLM Page (6 - 40)</a:t>
            </a:r>
          </a:p>
        </p:txBody>
      </p:sp>
    </p:spTree>
    <p:extLst>
      <p:ext uri="{BB962C8B-B14F-4D97-AF65-F5344CB8AC3E}">
        <p14:creationId xmlns:p14="http://schemas.microsoft.com/office/powerpoint/2010/main" val="384371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E955-F03B-4886-841D-FF60FDBC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many flip-flops are required to divide a signal frequency by 4?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F1DFE-3F28-4C85-859C-FDDF57679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8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E7A04 ECLM Page (5 - 23)</a:t>
            </a:r>
          </a:p>
        </p:txBody>
      </p:sp>
    </p:spTree>
    <p:extLst>
      <p:ext uri="{BB962C8B-B14F-4D97-AF65-F5344CB8AC3E}">
        <p14:creationId xmlns:p14="http://schemas.microsoft.com/office/powerpoint/2010/main" val="1961400577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115</TotalTime>
  <Words>5163</Words>
  <Application>Microsoft Office PowerPoint</Application>
  <PresentationFormat>On-screen Show (4:3)</PresentationFormat>
  <Paragraphs>495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Which circuit is bistable?</vt:lpstr>
      <vt:lpstr>Which circuit is bistable?</vt:lpstr>
      <vt:lpstr>What is the function of a decade counter?</vt:lpstr>
      <vt:lpstr>What is the function of a decade counter?</vt:lpstr>
      <vt:lpstr>Which of the following can divide the frequency of a pulse train by 2?</vt:lpstr>
      <vt:lpstr>Which of the following can divide the frequency of a pulse train by 2?</vt:lpstr>
      <vt:lpstr>How many flip-flops are required to divide a signal frequency by 4?</vt:lpstr>
      <vt:lpstr>How many flip-flops are required to divide a signal frequency by 4?</vt:lpstr>
      <vt:lpstr>Which of the following is a circuit that continuously alternates between two states without an external clock?</vt:lpstr>
      <vt:lpstr>Which of the following is a circuit that continuously alternates between two states without an external clock?</vt:lpstr>
      <vt:lpstr>What is a characteristic of a monostable multivibrator?</vt:lpstr>
      <vt:lpstr>What is a characteristic of a monostable multivibrator?</vt:lpstr>
      <vt:lpstr>What logical operation does a NAND gate perform?</vt:lpstr>
      <vt:lpstr>What logical operation does a NAND gate perform?</vt:lpstr>
      <vt:lpstr>What logical operation does an OR gate perform?</vt:lpstr>
      <vt:lpstr>What logical operation does an OR gate perform?</vt:lpstr>
      <vt:lpstr>What logical operation is performed by an exclusive NOR gate?</vt:lpstr>
      <vt:lpstr>What logical operation is performed by an exclusive NOR gate?</vt:lpstr>
      <vt:lpstr>What is a truth table? </vt:lpstr>
      <vt:lpstr>What is a truth table? </vt:lpstr>
      <vt:lpstr>What type of logic defines "1" as a high voltage?</vt:lpstr>
      <vt:lpstr>What type of logic defines "1" as a high voltage?</vt:lpstr>
      <vt:lpstr>For what portion of the signal cycle does each active element in a push-pull Class AB amplifier conduct?</vt:lpstr>
      <vt:lpstr>For what portion of the signal cycle does each active element in a push-pull Class AB amplifier conduct?</vt:lpstr>
      <vt:lpstr>What is a Class D amplifier?</vt:lpstr>
      <vt:lpstr>What is a Class D amplifier?</vt:lpstr>
      <vt:lpstr>Which of the following components form the output of a class D amplifier circuit?</vt:lpstr>
      <vt:lpstr>Which of the following components form the output of a class D amplifier circuit?</vt:lpstr>
      <vt:lpstr>Where on the load line of a Class A common emitter amplifier would bias normally be set?</vt:lpstr>
      <vt:lpstr>Where on the load line of a Class A common emitter amplifier would bias normally be set?</vt:lpstr>
      <vt:lpstr>What can be done to prevent unwanted oscillations in an RF power amplifier?</vt:lpstr>
      <vt:lpstr>What can be done to prevent unwanted oscillations in an RF power amplifier?</vt:lpstr>
      <vt:lpstr>Which of the following amplifier types reduces even-order harmonics?</vt:lpstr>
      <vt:lpstr>Which of the following amplifier types reduces even-order harmonics?</vt:lpstr>
      <vt:lpstr>Which of the following is a likely result when a Class C amplifier is used to amplify a single-sideband phone signal?</vt:lpstr>
      <vt:lpstr>Which of the following is a likely result when a Class C amplifier is used to amplify a single-sideband phone signal?</vt:lpstr>
      <vt:lpstr>How can an RF power amplifier be neutralized?</vt:lpstr>
      <vt:lpstr>How can an RF power amplifier be neutralized?</vt:lpstr>
      <vt:lpstr>Which of the following describes how the loading and tuning capacitors are to be adjusted when tuning a vacuum tube RF power amplifier that employs a Pi-network output circuit? </vt:lpstr>
      <vt:lpstr>Which of the following describes how the loading and tuning capacitors are to be adjusted when tuning a vacuum tube RF power amplifier that employs a Pi-network output circuit? </vt:lpstr>
      <vt:lpstr>In Figure E7-1, what is the purpose of R1 and R2?</vt:lpstr>
      <vt:lpstr>In Figure E7-1, what is the purpose of R1 and R2?</vt:lpstr>
      <vt:lpstr>In Figure E7-1, what is the purpose of R3?</vt:lpstr>
      <vt:lpstr>In Figure E7-1, what is the purpose of R3?</vt:lpstr>
      <vt:lpstr>What type of amplifier circuit is shown in Figure E7-1?</vt:lpstr>
      <vt:lpstr>What type of amplifier circuit is shown in Figure E7-1?</vt:lpstr>
      <vt:lpstr>Which of the following describes an emitter follower (or common collector) amplifier?</vt:lpstr>
      <vt:lpstr>Which of the following describes an emitter follower (or common collector) amplifier?</vt:lpstr>
      <vt:lpstr>Why are switching amplifiers more efficient than linear amplifiers?</vt:lpstr>
      <vt:lpstr>Why are switching amplifiers more efficient than linear amplifiers?</vt:lpstr>
      <vt:lpstr>What is one way to prevent thermal runaway in a bipolar transistor amplifier?</vt:lpstr>
      <vt:lpstr>What is one way to prevent thermal runaway in a bipolar transistor amplifier?</vt:lpstr>
      <vt:lpstr>What is the effect of intermodulation products in a linear power amplifier?</vt:lpstr>
      <vt:lpstr>What is the effect of intermodulation products in a linear power amplifier?</vt:lpstr>
      <vt:lpstr>Why are odd-order rather than even-order intermodulation distortion products of concern in linear power amplifiers?</vt:lpstr>
      <vt:lpstr>Why are odd-order rather than even-order intermodulation distortion products of concern in linear power amplifiers?</vt:lpstr>
      <vt:lpstr>What is a characteristic of a grounded-grid amplifier?</vt:lpstr>
      <vt:lpstr>What is a characteristic of a grounded-grid amplifier?</vt:lpstr>
      <vt:lpstr>How are the capacitors and inductors of a low-pass filter Pi-network arranged between the network's input and output? </vt:lpstr>
      <vt:lpstr>How are the capacitors and inductors of a low-pass filter Pi-network arranged between the network's input and output? </vt:lpstr>
      <vt:lpstr>Which of the following is a property of a T-network with series capacitors and a parallel shunt inductor?</vt:lpstr>
      <vt:lpstr>Which of the following is a property of a T-network with series capacitors and a parallel shunt inductor?</vt:lpstr>
      <vt:lpstr>What advantage does a series-L Pi-L-network have over a series-L Pi-network for impedance matching between the final amplifier of a vacuum-tube transmitter and an antenna?</vt:lpstr>
      <vt:lpstr>What advantage does a series-L Pi-L-network have over a series-L Pi-network for impedance matching between the final amplifier of a vacuum-tube transmitter and an antenna?</vt:lpstr>
      <vt:lpstr>How does an impedance-matching circuit transform a complex impedance to a resistive impedance?</vt:lpstr>
      <vt:lpstr>How does an impedance-matching circuit transform a complex impedance to a resistive impedance?</vt:lpstr>
      <vt:lpstr>Which filter type is described as having ripple in the passband and a sharp cutoff?</vt:lpstr>
      <vt:lpstr>Which filter type is described as having ripple in the passband and a sharp cutoff?</vt:lpstr>
      <vt:lpstr>What are the distinguishing features of an elliptical filter?</vt:lpstr>
      <vt:lpstr>What are the distinguishing features of an elliptical filter?</vt:lpstr>
      <vt:lpstr>Which describes a Pi-L network used for matching a vacuum tube final amplifier to a 50-ohm unbalanced output?</vt:lpstr>
      <vt:lpstr>Which describes a Pi-L network used for matching a vacuum tube final amplifier to a 50-ohm unbalanced output?</vt:lpstr>
      <vt:lpstr>Which of the following factors has the greatest effect on the bandwidth and response shape of a crystal ladder filter?</vt:lpstr>
      <vt:lpstr>Which of the following factors has the greatest effect on the bandwidth and response shape of a crystal ladder filter?</vt:lpstr>
      <vt:lpstr>What is a crystal lattice filter?</vt:lpstr>
      <vt:lpstr>What is a crystal lattice filter?</vt:lpstr>
      <vt:lpstr>Which of the following filters would be the best choice for use in a 2 meter band repeater duplexer?</vt:lpstr>
      <vt:lpstr>Which of the following filters would be the best choice for use in a 2 meter band repeater duplexer?</vt:lpstr>
      <vt:lpstr>Which of the following describes a receiving filter's ability to reject signals occupying an adjacent channel?</vt:lpstr>
      <vt:lpstr>Which of the following describes a receiving filter's ability to reject signals occupying an adjacent channel?</vt:lpstr>
      <vt:lpstr>What is one advantage of a Pi matching network over an L matching network consisting of a single inductor and a single capacitor?</vt:lpstr>
      <vt:lpstr>What is one advantage of a Pi matching network over an L matching network consisting of a single inductor and a single capacitor?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12</cp:revision>
  <dcterms:created xsi:type="dcterms:W3CDTF">2014-03-12T18:09:47Z</dcterms:created>
  <dcterms:modified xsi:type="dcterms:W3CDTF">2020-05-19T13:58:21Z</dcterms:modified>
</cp:coreProperties>
</file>