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0" r:id="rId2"/>
    <p:sldId id="331" r:id="rId3"/>
    <p:sldId id="256" r:id="rId4"/>
    <p:sldId id="258" r:id="rId5"/>
    <p:sldId id="260" r:id="rId6"/>
    <p:sldId id="32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6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3B4C-5A67-45ED-ADE4-087B760C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materials are commonly used as a core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74AF-F570-4A57-BDC2-21E03DBE4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Polystyrene and polyethylene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Ferrite and brass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Teflon and Delrin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Cobalt and aluminum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E6D04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181416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5B53-C6AB-4AD2-B9FB-5CD182F8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reason for using ferrite cores rather than powdered-iron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FC729-12B2-4207-B886-7688E6971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generally have lower initial permeability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generally have better temperature stability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generally require fewer turns to produce a given inductance value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are easier to use with surface mount technology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E6D05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305635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8D67-8D25-40F7-8890-B98BA1AB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reason for using ferrite cores rather than powdered-iron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58A2C-F7E1-4EE5-B65E-8B2FE2057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generally have lower initial permeability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generally have better temperature stability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generally require fewer turns to produce a given inductance value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Ferrite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are easier to use with surface mount technology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E6D05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342083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4AEE-56C8-430E-AC4F-9FB4AB04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core material property determines the inductance of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1CE78-27AA-4986-A752-A5F5DF426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Thermal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Reactivity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Permeability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E6D06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396788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94F6-FAAE-415F-AF00-446B6BC7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core material property determines the inductance of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99E5E-BC52-4EF4-AFAA-6B633D9C1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Thermal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Reactivity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Permeability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E6D06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82857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9D69-F96A-4FD4-8926-00B69536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current in the primary winding of a transformer called if no load is attached to the secondary?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6999E-EF73-4159-A433-F5CBA1D3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Magnetizing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Direct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Excitation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Stabilizing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E6D07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98557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B40A-5DF5-47F9-AFA6-5511B94A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current in the primary winding of a transformer called if no load is attached to the secondary?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70A3C-7A8F-4BA6-964C-71B3F55B2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Magnetizing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Direct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Excitation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Stabilizing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E6D07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228944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3E16-8E62-4A34-BE11-09BDCBC5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reason for using powdered-iron cores rather than ferrite cores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17684-E35E-40FF-ACFD-007725A93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Powdered-iron cores generally have greater initial permeability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Powdered-iron cores generally maintain their characteristics at higher currents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Powdered-iron cores generally require fewer turns to produce a given inductance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Powdered-iron cores use smaller diameter wire for the same inductance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E6D08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47480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5013-F75B-4DD2-9926-6E6D3C6F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reason for using powdered-iron cores rather than ferrite cores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6657A-57A4-4A4F-BF6D-5F7DF2A7F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Powdered-iron cores generally have greater initial permeability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Powdered-iron cores generally maintain their characteristics at higher currents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Powdered-iron cores generally require fewer turns to produce a given inductance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Powdered-iron cores use smaller diameter wire for the same inductance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(B) E6D08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131221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9232-6E05-41C7-B4B2-4E264214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devices are commonly used as VHF and UHF parasitic suppressors at the input and output terminals of a transistor HF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66F1-1FAE-4A5B-A29E-AE2C303A2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Electrolytic capacitors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Butterworth filters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Ferrite beads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Steel-core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E6D09 ECLM Page (4 - 37)</a:t>
            </a:r>
          </a:p>
        </p:txBody>
      </p:sp>
    </p:spTree>
    <p:extLst>
      <p:ext uri="{BB962C8B-B14F-4D97-AF65-F5344CB8AC3E}">
        <p14:creationId xmlns:p14="http://schemas.microsoft.com/office/powerpoint/2010/main" val="185059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4EE7-11FC-4020-BD74-06ACDB70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devices are commonly used as VHF and UHF parasitic suppressors at the input and output terminals of a transistor HF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9A09A-8D46-436F-A91F-42816B90A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Electrolytic capacitors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Butterworth filters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Ferrite beads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Steel-core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toroids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E6D09 ECLM Page (4 - 37)</a:t>
            </a:r>
          </a:p>
        </p:txBody>
      </p:sp>
    </p:spTree>
    <p:extLst>
      <p:ext uri="{BB962C8B-B14F-4D97-AF65-F5344CB8AC3E}">
        <p14:creationId xmlns:p14="http://schemas.microsoft.com/office/powerpoint/2010/main" val="908764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F9B8-D078-4525-9CBF-A35DBECB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primary advantage of using a toroidal core instead of a solenoidal core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74C9-80AA-4ADB-9356-664EAB753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Toroidal cores confine most of the magnetic field within the core material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Toroidal cores make it easier to couple the magnetic energy into other components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Toroidal cores exhibit greater hysteresis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Toroidal cores have lower Q characteristics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E6D10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404663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FEA8-A9F6-42FC-9F62-36C25007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primary advantage of using a toroidal core instead of a solenoidal core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F604C-DE76-438E-BFA5-67648A51A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Toroidal cores confine most of the magnetic field within the core material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Toroidal cores make it easier to couple the magnetic energy into other components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Toroidal cores exhibit greater hysteresis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Toroidal cores have lower Q characteristics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E6D10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1855819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5D73-9791-4FF6-BFAC-4EC18D66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type of core material decreases inductance when inserted into a coil?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2E0A4-F8D5-4B05-A340-ACCAD28C7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Ceramic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Brass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Ferrite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Powdered-iron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E6D11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156483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0546-F162-4869-9825-BE3C5F39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type of core material decreases inductance when inserted into a coil?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D7B68-4E64-4BDE-902C-27E540224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Ceramic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Brass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Ferrite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Powdered-iron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E6D11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97886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13F0-9DC6-453C-AACA-B84EEB8F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inductor saturation?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ACFE-8C1B-4216-A9DF-1A8522D07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inductor windings are over-coupled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inductor’s voltage rating is exceeded causing a flashover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ability of the inductor’s core to store magnetic energy has been exceeded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Adjacent inductors become over-coupled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E6D12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775937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6143-4691-444B-8DE3-42C54D07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inductor saturation?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C5E4-E364-4A50-BC60-66B703F8C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inductor windings are over-coupled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inductor’s voltage rating is exceeded causing a flashover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ability of the inductor’s core to store magnetic energy has been exceeded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Adjacent inductors become over-coupled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E6D12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1414638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AB6E-8C00-40CC-82A9-53722A83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cause of inductor self-resonance?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7007B-BBC4-42A1-8500-7A0C750B7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Inter-turn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skin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Inductive kickback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Non-linear core hysteresis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E6D13 ECLM Page (4 - 34)</a:t>
            </a:r>
          </a:p>
        </p:txBody>
      </p:sp>
    </p:spTree>
    <p:extLst>
      <p:ext uri="{BB962C8B-B14F-4D97-AF65-F5344CB8AC3E}">
        <p14:creationId xmlns:p14="http://schemas.microsoft.com/office/powerpoint/2010/main" val="3298972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23E9-C969-4472-A6B6-88E165B4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cause of inductor self-resonance?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AAB-3B1D-4074-AC76-BA6CB76FC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Inter-turn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skin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Inductive kickback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Non-linear core hysteresis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E6D13 ECLM Page (4 - 34)</a:t>
            </a:r>
          </a:p>
        </p:txBody>
      </p:sp>
    </p:spTree>
    <p:extLst>
      <p:ext uri="{BB962C8B-B14F-4D97-AF65-F5344CB8AC3E}">
        <p14:creationId xmlns:p14="http://schemas.microsoft.com/office/powerpoint/2010/main" val="190065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355D-C427-4EA9-9000-483B0460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gallium arsenide (GaAs) useful for semiconductor devices operating at UHF and higher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BEC6-8129-4262-B26C-F585D7E28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Higher noise figures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Higher electron mobility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Lower junction voltage drop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Lower transconductance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E6E01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728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CD8B-F71A-4611-9536-6762251E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should core saturation of an impedance matching transformer be avoided?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EDCBE-2FBF-4523-A4DE-D1C01B762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Harmonics and distortion could result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Magnetic flux would increase with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would increase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Temporary changes of the core permeability could result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E6D01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2838245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B49D-8984-4516-BD69-D1B36CBE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gallium arsenide (GaAs) useful for semiconductor devices operating at UHF and higher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45826-FF77-40A8-909B-141177FCF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Higher noise figures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Higher electron mobility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Lower junction voltage drop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Lower transconductance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E6E01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2610162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FD10-2D13-4DA1-BBAB-A4FCDBA5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device packages is a through-hole type?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54687-F401-4EBB-A0BF-46CB5EAD3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PLCC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Ball grid array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SOT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E6E02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1163538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14D7-B848-4269-AF16-3868738A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device packages is a through-hole type?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A35D3-210D-4743-B3AD-D1E3932CB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PLCC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Ball grid array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SOT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E6E02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2599061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151B-F220-4669-BF1B-938D677A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materials is likely to provide the highest frequency of operation when used in MMICs?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68498-0A2E-4CFF-B39F-7A0AE1289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Silicon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 Silicon nitride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Silicon dioxide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Gallium nitride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E6E03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28392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1C08-DE1A-4DC2-927E-827931DF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materials is likely to provide the highest frequency of operation when used in MMICs?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0958F-D617-4769-8E6C-80FAF63F8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Silicon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 Silicon nitride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Silicon dioxide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Gallium nitride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E6E03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1853934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B6DF-5EEB-4722-9679-74DB9974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is the most common input and output impedance of circuits that use MMICs?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8D45-3048-4A42-B549-BE57D5A21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450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 ohms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E6E04 ECLM Page (5 - 12)</a:t>
            </a:r>
          </a:p>
        </p:txBody>
      </p:sp>
    </p:spTree>
    <p:extLst>
      <p:ext uri="{BB962C8B-B14F-4D97-AF65-F5344CB8AC3E}">
        <p14:creationId xmlns:p14="http://schemas.microsoft.com/office/powerpoint/2010/main" val="950109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1FC2-5F6F-44DF-BA91-504341FC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is the most common input and output impedance of circuits that use MMICs?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7125-65AD-4E22-AE2B-EB032DAC6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450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 ohms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E6E04 ECLM Page (5 - 12)</a:t>
            </a:r>
          </a:p>
        </p:txBody>
      </p:sp>
    </p:spTree>
    <p:extLst>
      <p:ext uri="{BB962C8B-B14F-4D97-AF65-F5344CB8AC3E}">
        <p14:creationId xmlns:p14="http://schemas.microsoft.com/office/powerpoint/2010/main" val="2619559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FCBF-ECFE-43B8-8BD4-7BC1822A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noise figure values is typical of a low-noise UHF preamplifier?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42B5-B569-405D-A1EC-C81470CB4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-10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44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-20 dBm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E6E05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3004919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E395-7E80-4557-B20F-C3408379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noise figure values is typical of a low-noise UHF preamplifier?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CFA64-3F5A-42FE-8E5F-E6D326FB0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-10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44 dBm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-20 dBm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  ) E6E05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1953063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E4AF-4BE8-4A2F-A2E9-10A19DE2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characteristics of the MMIC make it a popular choice for VHF through microwave circuits?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33070-D211-4A68-827C-FC8C2E7E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ability to retrieve information from a single signal even in the presence of other strong signals.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Plate current that is controlled by a control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Nearly infinite gain, very high input impedance, and very low output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Controlled gain, low noise figure, and constant input and output impedance over the specified frequency range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E6E06 ECLM Page (5 - 12)</a:t>
            </a:r>
          </a:p>
        </p:txBody>
      </p:sp>
    </p:spTree>
    <p:extLst>
      <p:ext uri="{BB962C8B-B14F-4D97-AF65-F5344CB8AC3E}">
        <p14:creationId xmlns:p14="http://schemas.microsoft.com/office/powerpoint/2010/main" val="405642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7077-DCEB-449E-85A6-72347246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should core saturation of an impedance matching transformer be avoided?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B2E56-BCF0-44C4-BAF3-CC4F0E1E8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Harmonics and distortion could result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Magnetic flux would increase with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would increase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Temporary changes of the core permeability could result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E6D01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3984198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DD2-FCA9-469C-9C5C-36EB8F19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characteristics of the MMIC make it a popular choice for VHF through microwave circuits?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7F2AC-9192-41A9-9143-706E93992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ability to retrieve information from a single signal even in the presence of other strong signals.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Plate current that is controlled by a control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Nearly infinite gain, very high input impedance, and very low output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Controlled gain, low noise figure, and constant input and output impedance over the specified frequency range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E6E06 ECLM Page (5 - 12)</a:t>
            </a:r>
          </a:p>
        </p:txBody>
      </p:sp>
    </p:spTree>
    <p:extLst>
      <p:ext uri="{BB962C8B-B14F-4D97-AF65-F5344CB8AC3E}">
        <p14:creationId xmlns:p14="http://schemas.microsoft.com/office/powerpoint/2010/main" val="1298667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9E71-42A8-4CF2-BD1F-DD98B55E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transmission line is used for connections to MMICs?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15EAB-59CA-4F9A-8A81-B58075110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Miniature coax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Circular waveguide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Parallel wire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Microstrip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E6E07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3804067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E00E-BD34-448B-90A0-C4C9628C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transmission line is used for connections to MMICs?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44D10-F957-43F7-9004-525082A7B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Miniature coax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Circular waveguide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Parallel wire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Microstrip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E6E07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613878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A9E0-2F6C-4493-993D-5C4D9982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power supplied to the most common type of MMIC?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F6B04-E2BE-469D-A0C8-9986096C0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resistor and/or RF choke connected to the amplifier output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MMICs require no operating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a capacitor and RF choke connected to the amplifier input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Directly to the bias-voltage (VCC IN) lead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E6E08 ECLM Page (5 - 12)</a:t>
            </a:r>
          </a:p>
        </p:txBody>
      </p:sp>
    </p:spTree>
    <p:extLst>
      <p:ext uri="{BB962C8B-B14F-4D97-AF65-F5344CB8AC3E}">
        <p14:creationId xmlns:p14="http://schemas.microsoft.com/office/powerpoint/2010/main" val="548180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4E22-C475-426A-B0F3-AC10405D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power supplied to the most common type of MMIC?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DFD0D-137C-48A1-9F9D-B9C51FC63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resistor and/or RF choke connected to the amplifier output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MMICs require no operating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a capacitor and RF choke connected to the amplifier input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Directly to the bias-voltage (VCC IN) lead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E6E08 ECLM Page (5 - 12)</a:t>
            </a:r>
          </a:p>
        </p:txBody>
      </p:sp>
    </p:spTree>
    <p:extLst>
      <p:ext uri="{BB962C8B-B14F-4D97-AF65-F5344CB8AC3E}">
        <p14:creationId xmlns:p14="http://schemas.microsoft.com/office/powerpoint/2010/main" val="2138396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E368-18F4-4FBE-8C8A-681D4DCB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component package types would be most suitable for use at frequencies above the HF range?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7321B-297E-4865-8A31-7EEBB42C8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TO-220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Axial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Radial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Surface-mount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E6E09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2402911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9539-7670-4D21-A064-43EE0661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component package types would be most suitable for use at frequencies above the HF range?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08BD-F924-4A59-9DF2-DFC7FD818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TO-220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Axial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Radial lead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Surface-mount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E6E09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3981035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567C-9AFE-4CF3-8BF2-CBABE529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advantage does surface-mount technology offer at RF compared to using through-hole components?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A7961-BF9F-40A4-968B-CC27D657E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Smaller circuit area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Shorter circuit-board traces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Components have less parasitic inductance and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E6E10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1638417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4806-4452-4B9B-8BA6-96ACC8F0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advantage does surface-mount technology offer at RF compared to using through-hole components?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EEC77-8507-4AAB-B6B3-55BA4E5F4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Smaller circuit area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Shorter circuit-board traces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Components have less parasitic inductance and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E6E10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4161256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20D2-0B3C-43B8-9EAC-C78A79E4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DIP packaging used for integrated circuits?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02FF7-A911-4C9A-BB3A-56159F385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Package mounts in a direct inverted position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 leakage doubly insulated package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Two chips in each package (Dual In Package)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total of two rows of connecting pins placed on opposite sides of the package (Dual In-line Package)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E6E11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15547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4B0A-0A3C-4867-BCF7-8BB30B6A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equivalent circuit of a quartz crystal?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6C75B-13FD-4D05-9D76-FFB2155EF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154680"/>
          </a:xfrm>
        </p:spPr>
        <p:txBody>
          <a:bodyPr/>
          <a:lstStyle/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A. Motional capacitance, motional inductance and loss resistance in series, all in parallel with a shunt capacitor representing electrode and stray capacitance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B. Motional capacitance, motional inductance, loss resistance, and a capacitor representing electrode and stray capacitance all in parallel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C. Motional capacitance, motional inductance, loss resistance, and a capacitor representing electrode and stray capacitance all in series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D. Motional inductance and loss resistance in series, paralleled with motional capacitance and a capacitor representing electrode and stray capacitance</a:t>
            </a:r>
          </a:p>
          <a:p>
            <a:r>
              <a:rPr lang="pt-BR" sz="2100" b="0" i="0" u="none" strike="noStrike" baseline="0" dirty="0">
                <a:latin typeface="Calibri" panose="020F0502020204030204" pitchFamily="34" charset="0"/>
              </a:rPr>
              <a:t>E6D02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3960391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D345-E6B2-4AE7-8FF4-7D9931CE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DIP packaging used for integrated circuits?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FA5F9-A069-4EDF-80A2-330C9FC79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Package mounts in a direct inverted position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 leakage doubly insulated package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Two chips in each package (Dual In Package)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total of two rows of connecting pins placed on opposite sides of the package (Dual In-line Package)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E6E11 ECLM Page (4 - 35)</a:t>
            </a:r>
          </a:p>
        </p:txBody>
      </p:sp>
    </p:spTree>
    <p:extLst>
      <p:ext uri="{BB962C8B-B14F-4D97-AF65-F5344CB8AC3E}">
        <p14:creationId xmlns:p14="http://schemas.microsoft.com/office/powerpoint/2010/main" val="1099047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BE5A-1857-4FFC-81BD-EC576022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DIP through-hole package ICs not typically used at UHF and higher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09F02-96E1-42A2-B3DF-3A2F3FFED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Too many pins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Epoxy coating is conductive above 300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Excessive lead length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Unsuitable for combining analog and digital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E6E12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278497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B40E-3292-4C96-BA84-504986B4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DIP through-hole package ICs not typically used at UHF and higher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11081-AA0A-4444-88A0-A91AC8C6B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Too many pins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Epoxy coating is conductive above 300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Excessive lead length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Unsuitable for combining analog and digital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E6E12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2737893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BAAC-B09F-4707-AC97-A5D6721B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absorbs the energy from light falling on a photovoltaic cell?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C4726-95ED-4691-A5D6-91CC62BEF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Protons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Photons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Electrons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Holes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E6F01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133763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8752-9A5B-45E9-BD9D-2D2AEEB2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absorbs the energy from light falling on a photovoltaic cell?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BA62-EBB0-4E19-B18A-180BA71F9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Protons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Photons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Electrons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Holes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E6F01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3295197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8CCC-64E1-4389-A5BA-DB3FD9E8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the conductivity of a photoconductive material when light shines on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9697E-91A2-4D22-B069-72A300865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decreases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stays the same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becomes unstable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E6F02 ECLM Page (5 - 15)</a:t>
            </a:r>
          </a:p>
        </p:txBody>
      </p:sp>
    </p:spTree>
    <p:extLst>
      <p:ext uri="{BB962C8B-B14F-4D97-AF65-F5344CB8AC3E}">
        <p14:creationId xmlns:p14="http://schemas.microsoft.com/office/powerpoint/2010/main" val="1778700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31B3-1F1A-4DBA-88C0-D884D894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the conductivity of a photoconductive material when light shines on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799F-5D8A-4B78-80D6-77B6C633F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decreases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stays the same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becomes unstable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E6F02 ECLM Page (5 - 15)</a:t>
            </a:r>
          </a:p>
        </p:txBody>
      </p:sp>
    </p:spTree>
    <p:extLst>
      <p:ext uri="{BB962C8B-B14F-4D97-AF65-F5344CB8AC3E}">
        <p14:creationId xmlns:p14="http://schemas.microsoft.com/office/powerpoint/2010/main" val="3894514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E71C-EE21-449F-9B8A-BC8B0267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configuration of an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optoisolator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or optocoupler?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09381-8E2A-420E-8A69-AB327A180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lens and a photomultiplier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frequency modulated helium-neon laser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amplitude modulated helium-neon laser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LED and a phototransistor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E6F03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3050918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8CCB-68B7-4C1B-AD2B-AC500417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configuration of an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optoisolator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or optocoupler?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57321-988F-4DE2-BAD6-D7EB7EDF2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lens and a photomultiplier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frequency modulated helium-neon laser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amplitude modulated helium-neon laser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LED and a phototransistor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 ) E6F03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1204502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DE6A-06D9-4B5F-9F53-73FF1A82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photovoltaic effect?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49732-AA6E-4E4F-BC4D-0A15C76BA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conversion of voltage to current when exposed to light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conversion of light to electrical energy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conversion of electrical energy to mechanical energy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tendency of a battery to discharge when exposed to light\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E6F04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288969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4B0A-0A3C-4867-BCF7-8BB30B6A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equivalent circuit of a quartz crystal?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6C75B-13FD-4D05-9D76-FFB2155EF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154680"/>
          </a:xfrm>
        </p:spPr>
        <p:txBody>
          <a:bodyPr/>
          <a:lstStyle/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A. Motional capacitance, motional inductance and loss resistance in series, all in parallel with a shunt capacitor representing electrode and stray capacitance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B. Motional capacitance, motional inductance, loss resistance, and a capacitor representing electrode and stray capacitance all in parallel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C. Motional capacitance, motional inductance, loss resistance, and a capacitor representing electrode and stray capacitance all in series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D. Motional inductance and loss resistance in series, paralleled with motional capacitance and a capacitor representing electrode and stray capacitance</a:t>
            </a:r>
          </a:p>
          <a:p>
            <a:r>
              <a:rPr lang="pt-BR" sz="2100" b="0" i="0" u="none" strike="noStrike" baseline="0" dirty="0">
                <a:latin typeface="Calibri" panose="020F0502020204030204" pitchFamily="34" charset="0"/>
              </a:rPr>
              <a:t>(A) E6D02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2859587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637B-E8F8-45A0-8DAB-D3C4F51F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photovoltaic effect?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AE65D-1914-460D-B3F7-3657E3758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conversion of voltage to current when exposed to light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conversion of light to electrical energy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conversion of electrical energy to mechanical energy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tendency of a battery to discharge when exposed to light\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E6F04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4247217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4521-300F-4A95-8339-0ED58237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describes an optical shaft encoder?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9B91-ED68-44D4-A142-B7619547B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A device that detects rotation of a control by interrupting a light source with a patterned wheel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A device that measures the strength of a beam of light using analog to digital conversion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A digital encryption device often used to encrypt spacecraft control signals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A device for generating RTTY signals by means of a rotating light source.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E6F05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3492722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E62F-ECBD-47AE-AC0D-54B6EA31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describes an optical shaft encoder?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50524-8D1D-4163-964F-F8831474E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A device that detects rotation of a control by interrupting a light source with a patterned wheel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A device that measures the strength of a beam of light using analog to digital conversion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A digital encryption device often used to encrypt spacecraft control signals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A device for generating RTTY signals by means of a rotating light source.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(A) E6F05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1031854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FD6F-362F-4BD9-BBE2-DBB9F524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materials is most commonly used to create photoconductive devices?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AB03D-9A82-4A9B-BD83-64A358516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crystalline semiconductor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ordinary metal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heavy metal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liquid semiconductor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E6F06 ECLM Page (5 - 15)</a:t>
            </a:r>
          </a:p>
        </p:txBody>
      </p:sp>
    </p:spTree>
    <p:extLst>
      <p:ext uri="{BB962C8B-B14F-4D97-AF65-F5344CB8AC3E}">
        <p14:creationId xmlns:p14="http://schemas.microsoft.com/office/powerpoint/2010/main" val="13244222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CC05-78A4-4C6B-807F-E4746E5C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materials is most commonly used to create photoconductive devices?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42444-2BE8-4BD3-B879-313567218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crystalline semiconductor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ordinary metal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heavy metal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liquid semiconductor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E6F06 ECLM Page (5 - 15)</a:t>
            </a:r>
          </a:p>
        </p:txBody>
      </p:sp>
    </p:spTree>
    <p:extLst>
      <p:ext uri="{BB962C8B-B14F-4D97-AF65-F5344CB8AC3E}">
        <p14:creationId xmlns:p14="http://schemas.microsoft.com/office/powerpoint/2010/main" val="1652290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6919-918A-4A77-8159-0A4A514B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solid-state relay?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9CC45-8699-40CF-A245-7A68393D4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relay using transistors to drive the relay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device that uses semiconductors to implement the functions of an electromechanical relay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mechanical relay that latches in the on or off state each time it is pulsed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semiconductor passive delay line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E6F07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3038025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52E7-4B6E-43AE-8C52-968F595F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solid-state relay?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D1DBA-5CA4-48C6-B54F-7965C59AB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relay using transistors to drive the relay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device that uses semiconductors to implement the functions of an electromechanical relay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mechanical relay that latches in the on or off state each time it is pulsed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semiconductor passive delay line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E6F07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3296970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CD2E-FC74-4C39-88E2-73C96737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often used in conjunction with solid state circuits when switching 120 VAC?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305BC-706B-47E0-9BB7-FB8B1D4D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provide a low impedance link between a control circuit and a power circuit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provide impedance matching between the control circuit and power circuit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provide a very high degree of electrical isolation between a control circuit and the circuit being switched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eliminate the effects of reflected light in the control circuit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E6F08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16925087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F756-02AB-4A0B-B9E1-C14C677A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often used in conjunction with solid state circuits when switching 120 VAC?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CE985-BC9E-4FF6-ADC4-92DDB48E4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provide a low impedance link between a control circuit and a power circuit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provide impedance matching between the control circuit and power circuit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provide a very high degree of electrical isolation between a control circuit and the circuit being switched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</a:t>
            </a:r>
            <a:r>
              <a:rPr lang="en-US" sz="2300" b="0" i="0" u="none" strike="noStrike" baseline="0" dirty="0" err="1">
                <a:latin typeface="Calibri" panose="020F0502020204030204" pitchFamily="34" charset="0"/>
              </a:rPr>
              <a:t>Optoisolators</a:t>
            </a:r>
            <a:r>
              <a:rPr lang="en-US" sz="2300" b="0" i="0" u="none" strike="noStrike" baseline="0" dirty="0">
                <a:latin typeface="Calibri" panose="020F0502020204030204" pitchFamily="34" charset="0"/>
              </a:rPr>
              <a:t> eliminate the effects of reflected light in the control circuit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(C) E6F08 ECLM Page (5 - 16)</a:t>
            </a:r>
          </a:p>
        </p:txBody>
      </p:sp>
    </p:spTree>
    <p:extLst>
      <p:ext uri="{BB962C8B-B14F-4D97-AF65-F5344CB8AC3E}">
        <p14:creationId xmlns:p14="http://schemas.microsoft.com/office/powerpoint/2010/main" val="13746947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8465-9BC7-444D-A2E0-7729E76E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efficiency of a photovoltaic cell?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DA355-E6CE-455B-BA19-C790C993F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output RF power divided by the input DC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Cost per kilowatt-hour generated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open-circuit voltage divided by the short-circuit current under full illumination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relative fraction of light that is converted to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E6F09 ECLM Page (5 - 18)</a:t>
            </a:r>
          </a:p>
        </p:txBody>
      </p:sp>
    </p:spTree>
    <p:extLst>
      <p:ext uri="{BB962C8B-B14F-4D97-AF65-F5344CB8AC3E}">
        <p14:creationId xmlns:p14="http://schemas.microsoft.com/office/powerpoint/2010/main" val="318949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8696-ECAF-4EAC-B97F-4E5605F9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aspect of the piezoelectric effect?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1FC38-BED8-4CD3-8D21-6EE470A54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Mechanical deformation of material by the application of a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Mechanical deformation of material by the application of a 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Generation of electrical energy in the presence of light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Increased conductivity in the presence of light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E6D03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9116909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2DCA-4CEA-4F69-9804-ADB63CCA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efficiency of a photovoltaic cell?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2EDD4-9B74-4798-B5FF-6EA5B27CC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output RF power divided by the input DC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Cost per kilowatt-hour generated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open-circuit voltage divided by the short-circuit current under full illumination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relative fraction of light that is converted to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E6F09 ECLM Page (5 - 18)</a:t>
            </a:r>
          </a:p>
        </p:txBody>
      </p:sp>
    </p:spTree>
    <p:extLst>
      <p:ext uri="{BB962C8B-B14F-4D97-AF65-F5344CB8AC3E}">
        <p14:creationId xmlns:p14="http://schemas.microsoft.com/office/powerpoint/2010/main" val="42334402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296C-60CB-44B3-8389-461BCEBA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type of photovoltaic cell used for electrical power generation?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84B4F-7D33-4854-9B8D-CB1B75E77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Selenium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Silicon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Cadmium Sulfide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Copper oxide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E6F10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11957299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0011-58EF-4713-A457-76021B3F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type of photovoltaic cell used for electrical power generation?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6E35-C5F0-4590-9A7C-1FEA32A90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Selenium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Silicon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Cadmium Sulfide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Copper oxide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E6F10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30277773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0AD0-565C-4423-9469-02CAA697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approximate open-circuit voltage produced by a fully-illuminated silicon photovoltaic cell?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37B79-EC71-4AAA-8AA7-A6018CD3C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0.1 V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0.5 V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1.5 V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12 V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E6F11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20831780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C86A-3C94-45D7-9BB8-B129D90D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approximate open-circuit voltage produced by a fully-illuminated silicon photovoltaic cell?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BBE73-AEE6-4E18-9524-B4F406B5D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0.1 V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0.5 V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1.5 V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12 V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E6F11 ECLM Page (5 - 17)</a:t>
            </a:r>
          </a:p>
        </p:txBody>
      </p:sp>
    </p:spTree>
    <p:extLst>
      <p:ext uri="{BB962C8B-B14F-4D97-AF65-F5344CB8AC3E}">
        <p14:creationId xmlns:p14="http://schemas.microsoft.com/office/powerpoint/2010/main" val="284592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82A8-77ED-4071-82F5-108977ED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aspect of the piezoelectric effect?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773C8-B71C-4678-B380-60ACD430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Mechanical deformation of material by the application of a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Mechanical deformation of material by the application of a 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Generation of electrical energy in the presence of light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Increased conductivity in the presence of light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E6D03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6273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E44E-3771-4D08-8B55-7638D0DC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materials are commonly used as a core in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58A1F-60CF-4ADF-A932-F83A12356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Polystyrene and polyethylene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Ferrite and brass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Teflon and Delrin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Cobalt and aluminum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E6D04 ECLM Page (4 - 36)</a:t>
            </a:r>
          </a:p>
        </p:txBody>
      </p:sp>
    </p:spTree>
    <p:extLst>
      <p:ext uri="{BB962C8B-B14F-4D97-AF65-F5344CB8AC3E}">
        <p14:creationId xmlns:p14="http://schemas.microsoft.com/office/powerpoint/2010/main" val="2481082206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118</TotalTime>
  <Words>3909</Words>
  <Application>Microsoft Office PowerPoint</Application>
  <PresentationFormat>On-screen Show (4:3)</PresentationFormat>
  <Paragraphs>435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Why should core saturation of an impedance matching transformer be avoided?</vt:lpstr>
      <vt:lpstr>Why should core saturation of an impedance matching transformer be avoided?</vt:lpstr>
      <vt:lpstr>What is the equivalent circuit of a quartz crystal?</vt:lpstr>
      <vt:lpstr>What is the equivalent circuit of a quartz crystal?</vt:lpstr>
      <vt:lpstr>Which of the following is an aspect of the piezoelectric effect?</vt:lpstr>
      <vt:lpstr>Which of the following is an aspect of the piezoelectric effect?</vt:lpstr>
      <vt:lpstr>Which materials are commonly used as a core in an inductor?</vt:lpstr>
      <vt:lpstr>Which materials are commonly used as a core in an inductor?</vt:lpstr>
      <vt:lpstr>What is one reason for using ferrite cores rather than powdered-iron in an inductor?</vt:lpstr>
      <vt:lpstr>What is one reason for using ferrite cores rather than powdered-iron in an inductor?</vt:lpstr>
      <vt:lpstr>What core material property determines the inductance of an inductor?</vt:lpstr>
      <vt:lpstr>What core material property determines the inductance of an inductor?</vt:lpstr>
      <vt:lpstr>What is current in the primary winding of a transformer called if no load is attached to the secondary?</vt:lpstr>
      <vt:lpstr>What is current in the primary winding of a transformer called if no load is attached to the secondary?</vt:lpstr>
      <vt:lpstr>What is one reason for using powdered-iron cores rather than ferrite cores in an inductor?</vt:lpstr>
      <vt:lpstr>What is one reason for using powdered-iron cores rather than ferrite cores in an inductor?</vt:lpstr>
      <vt:lpstr>What devices are commonly used as VHF and UHF parasitic suppressors at the input and output terminals of a transistor HF amplifier?</vt:lpstr>
      <vt:lpstr>What devices are commonly used as VHF and UHF parasitic suppressors at the input and output terminals of a transistor HF amplifier?</vt:lpstr>
      <vt:lpstr>What is a primary advantage of using a toroidal core instead of a solenoidal core in an inductor?</vt:lpstr>
      <vt:lpstr>What is a primary advantage of using a toroidal core instead of a solenoidal core in an inductor?</vt:lpstr>
      <vt:lpstr>Which type of core material decreases inductance when inserted into a coil?</vt:lpstr>
      <vt:lpstr>Which type of core material decreases inductance when inserted into a coil?</vt:lpstr>
      <vt:lpstr>What is inductor saturation?</vt:lpstr>
      <vt:lpstr>What is inductor saturation?</vt:lpstr>
      <vt:lpstr>What is the primary cause of inductor self-resonance?</vt:lpstr>
      <vt:lpstr>What is the primary cause of inductor self-resonance?</vt:lpstr>
      <vt:lpstr>Why is gallium arsenide (GaAs) useful for semiconductor devices operating at UHF and higher frequencies?</vt:lpstr>
      <vt:lpstr>Why is gallium arsenide (GaAs) useful for semiconductor devices operating at UHF and higher frequencies?</vt:lpstr>
      <vt:lpstr>Which of the following device packages is a through-hole type?</vt:lpstr>
      <vt:lpstr>Which of the following device packages is a through-hole type?</vt:lpstr>
      <vt:lpstr>Which of the following materials is likely to provide the highest frequency of operation when used in MMICs?</vt:lpstr>
      <vt:lpstr>Which of the following materials is likely to provide the highest frequency of operation when used in MMICs?</vt:lpstr>
      <vt:lpstr>Which is the most common input and output impedance of circuits that use MMICs?</vt:lpstr>
      <vt:lpstr>Which is the most common input and output impedance of circuits that use MMICs?</vt:lpstr>
      <vt:lpstr>Which of the following noise figure values is typical of a low-noise UHF preamplifier?</vt:lpstr>
      <vt:lpstr>Which of the following noise figure values is typical of a low-noise UHF preamplifier?</vt:lpstr>
      <vt:lpstr>What characteristics of the MMIC make it a popular choice for VHF through microwave circuits? </vt:lpstr>
      <vt:lpstr>What characteristics of the MMIC make it a popular choice for VHF through microwave circuits? </vt:lpstr>
      <vt:lpstr>What type of transmission line is used for connections to MMICs?</vt:lpstr>
      <vt:lpstr>What type of transmission line is used for connections to MMICs?</vt:lpstr>
      <vt:lpstr>How is power supplied to the most common type of MMIC?</vt:lpstr>
      <vt:lpstr>How is power supplied to the most common type of MMIC?</vt:lpstr>
      <vt:lpstr>Which of the following component package types would be most suitable for use at frequencies above the HF range?</vt:lpstr>
      <vt:lpstr>Which of the following component package types would be most suitable for use at frequencies above the HF range?</vt:lpstr>
      <vt:lpstr>What advantage does surface-mount technology offer at RF compared to using through-hole components?</vt:lpstr>
      <vt:lpstr>What advantage does surface-mount technology offer at RF compared to using through-hole components?</vt:lpstr>
      <vt:lpstr>What is a characteristic of DIP packaging used for integrated circuits?</vt:lpstr>
      <vt:lpstr>What is a characteristic of DIP packaging used for integrated circuits?</vt:lpstr>
      <vt:lpstr>Why are DIP through-hole package ICs not typically used at UHF and higher frequencies?</vt:lpstr>
      <vt:lpstr>Why are DIP through-hole package ICs not typically used at UHF and higher frequencies?</vt:lpstr>
      <vt:lpstr>What absorbs the energy from light falling on a photovoltaic cell?</vt:lpstr>
      <vt:lpstr>What absorbs the energy from light falling on a photovoltaic cell?</vt:lpstr>
      <vt:lpstr>What happens to the conductivity of a photoconductive material when light shines on it?</vt:lpstr>
      <vt:lpstr>What happens to the conductivity of a photoconductive material when light shines on it?</vt:lpstr>
      <vt:lpstr>What is the most common configuration of an optoisolator or optocoupler?</vt:lpstr>
      <vt:lpstr>What is the most common configuration of an optoisolator or optocoupler?</vt:lpstr>
      <vt:lpstr>What is the photovoltaic effect? </vt:lpstr>
      <vt:lpstr>What is the photovoltaic effect? </vt:lpstr>
      <vt:lpstr>Which describes an optical shaft encoder?</vt:lpstr>
      <vt:lpstr>Which describes an optical shaft encoder?</vt:lpstr>
      <vt:lpstr>Which of these materials is most commonly used to create photoconductive devices?</vt:lpstr>
      <vt:lpstr>Which of these materials is most commonly used to create photoconductive devices?</vt:lpstr>
      <vt:lpstr>What is a solid-state relay?</vt:lpstr>
      <vt:lpstr>What is a solid-state relay?</vt:lpstr>
      <vt:lpstr>Why are optoisolators often used in conjunction with solid state circuits when switching 120 VAC? </vt:lpstr>
      <vt:lpstr>Why are optoisolators often used in conjunction with solid state circuits when switching 120 VAC? </vt:lpstr>
      <vt:lpstr>What is the efficiency of a photovoltaic cell?</vt:lpstr>
      <vt:lpstr>What is the efficiency of a photovoltaic cell?</vt:lpstr>
      <vt:lpstr>What is the most common type of photovoltaic cell used for electrical power generation?</vt:lpstr>
      <vt:lpstr>What is the most common type of photovoltaic cell used for electrical power generation?</vt:lpstr>
      <vt:lpstr>What is the approximate open-circuit voltage produced by a fully-illuminated silicon photovoltaic cell?</vt:lpstr>
      <vt:lpstr>What is the approximate open-circuit voltage produced by a fully-illuminated silicon photovoltaic cell?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10</cp:revision>
  <dcterms:created xsi:type="dcterms:W3CDTF">2014-03-12T18:09:47Z</dcterms:created>
  <dcterms:modified xsi:type="dcterms:W3CDTF">2020-05-19T13:55:32Z</dcterms:modified>
</cp:coreProperties>
</file>