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25" r:id="rId2"/>
    <p:sldId id="326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154680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54480"/>
            <a:ext cx="8229600" cy="1097280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rl.org/shop/Licensing-Education-and-Training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20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5FB6-7DC4-424B-849F-6B24E9664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name given to an impurity atom that adds holes to a semiconductor crystal structure?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D6E2-5B7A-4305-B3E2-7BF8074E4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Insulator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N-type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Acceptor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Donor impurity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E6A04 ECLM Page (5 - 2)</a:t>
            </a:r>
          </a:p>
        </p:txBody>
      </p:sp>
    </p:spTree>
    <p:extLst>
      <p:ext uri="{BB962C8B-B14F-4D97-AF65-F5344CB8AC3E}">
        <p14:creationId xmlns:p14="http://schemas.microsoft.com/office/powerpoint/2010/main" val="119892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746B-6C66-47D4-9E6A-3315CC41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DC input impedance at the gate of a field-effect transistor compare with the DC input impedance of a bipolar transistor?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75BE-49EF-4C72-B71A-6BD44FE9A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They are both low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FET has lower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FET has higher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are both high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E6A05 ECLM Page (5 - 10)</a:t>
            </a:r>
          </a:p>
        </p:txBody>
      </p:sp>
    </p:spTree>
    <p:extLst>
      <p:ext uri="{BB962C8B-B14F-4D97-AF65-F5344CB8AC3E}">
        <p14:creationId xmlns:p14="http://schemas.microsoft.com/office/powerpoint/2010/main" val="785908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D871E-1E48-4488-A4BA-87D9D3B2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How does DC input impedance at the gate of a field-effect transistor compare with the DC input impedance of a bipolar transistor?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032A0-EE41-49D2-A528-A97554CFD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They are both low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FET has lower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 FET has higher input impedance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They are both high impedance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E6A05 ECLM Page (5 - 10)</a:t>
            </a:r>
          </a:p>
        </p:txBody>
      </p:sp>
    </p:spTree>
    <p:extLst>
      <p:ext uri="{BB962C8B-B14F-4D97-AF65-F5344CB8AC3E}">
        <p14:creationId xmlns:p14="http://schemas.microsoft.com/office/powerpoint/2010/main" val="111025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3CB7E-9284-4E8B-AFCC-727A1B19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beta of a bipolar junction transistor?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CE267-9EE2-4E64-A1E6-EE7ADC694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frequency at which the current gain is reduced to 0.707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change in collector current with respect to base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breakdown voltage of the base to collector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switching speed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E6A06 ECLM Page (5 - 9)</a:t>
            </a:r>
          </a:p>
        </p:txBody>
      </p:sp>
    </p:spTree>
    <p:extLst>
      <p:ext uri="{BB962C8B-B14F-4D97-AF65-F5344CB8AC3E}">
        <p14:creationId xmlns:p14="http://schemas.microsoft.com/office/powerpoint/2010/main" val="314574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891A-7003-4DEA-BF68-0B764001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beta of a bipolar junction transistor?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CD05B-4ADE-4595-8816-5DD75A7D8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frequency at which the current gain is reduced to 0.707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change in collector current with respect to base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breakdown voltage of the base to collector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switching speed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E6A06 ECLM Page (5 - 9)</a:t>
            </a:r>
          </a:p>
        </p:txBody>
      </p:sp>
    </p:spTree>
    <p:extLst>
      <p:ext uri="{BB962C8B-B14F-4D97-AF65-F5344CB8AC3E}">
        <p14:creationId xmlns:p14="http://schemas.microsoft.com/office/powerpoint/2010/main" val="78008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773F-9E90-46D8-9D9B-941533DA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indicates that a silicon NPN junction transistor is biased 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1B4AA-E51C-44FF-812F-CFE217A4A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Base-to-emitter resistance of approximately 6 to 7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Base-to-emitter resistance of approximately 0.6 to 0.7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Base-to-emitter voltage of approximately 6 to 7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Base-to-emitter voltage of approximately 0.6 to 0.7 volts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E6A07 ECLM Page (5 - 8)</a:t>
            </a:r>
          </a:p>
        </p:txBody>
      </p:sp>
    </p:spTree>
    <p:extLst>
      <p:ext uri="{BB962C8B-B14F-4D97-AF65-F5344CB8AC3E}">
        <p14:creationId xmlns:p14="http://schemas.microsoft.com/office/powerpoint/2010/main" val="882815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FF9F5-000C-4AC4-9432-04F73382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indicates that a silicon NPN junction transistor is biased 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82CE6-21B6-48DE-BFD1-B805F5539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Base-to-emitter resistance of approximately 6 to 7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Base-to-emitter resistance of approximately 0.6 to 0.7 ohms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Base-to-emitter voltage of approximately 6 to 7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Base-to-emitter voltage of approximately 0.6 to 0.7 volts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E6A07 ECLM Page (5 - 8)</a:t>
            </a:r>
          </a:p>
        </p:txBody>
      </p:sp>
    </p:spTree>
    <p:extLst>
      <p:ext uri="{BB962C8B-B14F-4D97-AF65-F5344CB8AC3E}">
        <p14:creationId xmlns:p14="http://schemas.microsoft.com/office/powerpoint/2010/main" val="250750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48AB-4327-48EE-824D-FAA56884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term indicates the frequency at which the grounded-base current gain of a transistor has decreased to 0.7 of the gain obtainable at 1 kHz?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F66BC-80A0-4C66-BDC2-D5FB1A894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Corner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Alpha rejection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Beta cutoff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Alpha cutoff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E6A08 ECLM Page (5 - 9)</a:t>
            </a:r>
          </a:p>
        </p:txBody>
      </p:sp>
    </p:spTree>
    <p:extLst>
      <p:ext uri="{BB962C8B-B14F-4D97-AF65-F5344CB8AC3E}">
        <p14:creationId xmlns:p14="http://schemas.microsoft.com/office/powerpoint/2010/main" val="77240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4BF4-FF0D-45B4-9188-BA3FF3A0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term indicates the frequency at which the grounded-base current gain of a transistor has decreased to 0.7 of the gain obtainable at 1 kHz?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CD174-F661-40B2-9893-AF991E3AC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Corner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Alpha rejection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Beta cutoff frequency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Alpha cutoff frequency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E6A08 ECLM Page (5 - 9)</a:t>
            </a:r>
          </a:p>
        </p:txBody>
      </p:sp>
    </p:spTree>
    <p:extLst>
      <p:ext uri="{BB962C8B-B14F-4D97-AF65-F5344CB8AC3E}">
        <p14:creationId xmlns:p14="http://schemas.microsoft.com/office/powerpoint/2010/main" val="219301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6529-01CA-4827-911E-1CEFFA3B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depletion-mode 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6BA52-926D-407B-B9E8-117619090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FET that exhibits a current flow between source and drain when no gate voltage is applied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FET that has no current flow between source and drain when no gate voltage is applied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FET without a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FET for which holes are the majority carriers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E6A09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107783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8E941AC2-4993-403D-B19C-63CBFBBD07D8}"/>
              </a:ext>
            </a:extLst>
          </p:cNvPr>
          <p:cNvSpPr>
            <a:spLocks/>
          </p:cNvSpPr>
          <p:nvPr/>
        </p:nvSpPr>
        <p:spPr bwMode="auto">
          <a:xfrm>
            <a:off x="2029412" y="1727597"/>
            <a:ext cx="508517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37931725" indent="-37474525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955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24003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844800" indent="-800100">
              <a:spcBef>
                <a:spcPts val="3600"/>
              </a:spcBef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33020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37592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42164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4673600" indent="-800100" eaLnBrk="0" fontAlgn="base" hangingPunct="0">
              <a:spcBef>
                <a:spcPts val="3600"/>
              </a:spcBef>
              <a:spcAft>
                <a:spcPct val="0"/>
              </a:spcAft>
              <a:buSzPct val="171000"/>
              <a:buFont typeface="Gill Sans" pitchFamily="1" charset="0"/>
              <a:buChar char="•"/>
              <a:defRPr sz="3400">
                <a:solidFill>
                  <a:schemeClr val="tx1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Extra License Manual</a:t>
            </a:r>
          </a:p>
          <a:p>
            <a:pPr algn="ctr" eaLnBrk="1" hangingPunct="1">
              <a:lnSpc>
                <a:spcPts val="48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and other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184BAD-7559-43E6-AC97-12A405393044}"/>
              </a:ext>
            </a:extLst>
          </p:cNvPr>
          <p:cNvSpPr/>
          <p:nvPr/>
        </p:nvSpPr>
        <p:spPr>
          <a:xfrm>
            <a:off x="1219200" y="5181600"/>
            <a:ext cx="6858000" cy="4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00FF"/>
                </a:solidFill>
                <a:cs typeface="Gill Sans" pitchFamily="1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http://www.arrl.org/shop/Licensing-Education-and-Training/</a:t>
            </a:r>
            <a:endParaRPr lang="en-US" altLang="en-US" dirty="0">
              <a:solidFill>
                <a:srgbClr val="0000FF"/>
              </a:solidFill>
              <a:cs typeface="Gill Sans" pitchFamily="1" charset="0"/>
            </a:endParaRPr>
          </a:p>
        </p:txBody>
      </p:sp>
      <p:pic>
        <p:nvPicPr>
          <p:cNvPr id="2" name="Picture 2" descr="ARRL Extra Class License Manual 12th Edition">
            <a:extLst>
              <a:ext uri="{FF2B5EF4-FFF2-40B4-BE49-F238E27FC236}">
                <a16:creationId xmlns:a16="http://schemas.microsoft.com/office/drawing/2014/main" id="{52D88FCB-48DE-4341-8227-F75D57C6E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3038475"/>
            <a:ext cx="1600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BBF5-DCC5-4D06-9BF8-9BB7AE45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depletion-mode 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D1091-C8B0-41BA-8ADA-EC87C04D92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An FET that exhibits a current flow between source and drain when no gate voltage is applied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An FET that has no current flow between source and drain when no gate voltage is applied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Any FET without a channel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Any FET for which holes are the majority carriers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E6A09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615538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48CC-1019-4CDA-A798-92807341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E6-1, what is the schematic symbol for an N-channel dual-gate MOSFET?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AB61-72D4-40FD-A545-38D6FD27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E6A10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102538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650-13D6-4AA1-B9AF-4595BB2D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E6-1, what is the schematic symbol for an N-channel dual-gate MOSFET?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CDDC6-724C-4F7C-BFC9-FA7B1DF72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E6A10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145790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DF0C-7946-4725-920B-A4FB7F8C8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E6-1, what is the schematic symbol for a P-channel junction 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44102-0907-4E68-979C-26B46D60A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E6A11 ECLM Page (5 - 10)</a:t>
            </a:r>
          </a:p>
        </p:txBody>
      </p:sp>
    </p:spTree>
    <p:extLst>
      <p:ext uri="{BB962C8B-B14F-4D97-AF65-F5344CB8AC3E}">
        <p14:creationId xmlns:p14="http://schemas.microsoft.com/office/powerpoint/2010/main" val="315966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8CF0-BB05-46A3-BB31-CB8B4C7B8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E6-1, what is the schematic symbol for a P-channel junction FET?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B2F9-DFAB-4390-AC15-80AF8184A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E6A11 ECLM Page (5 - 10)</a:t>
            </a:r>
          </a:p>
        </p:txBody>
      </p:sp>
    </p:spTree>
    <p:extLst>
      <p:ext uri="{BB962C8B-B14F-4D97-AF65-F5344CB8AC3E}">
        <p14:creationId xmlns:p14="http://schemas.microsoft.com/office/powerpoint/2010/main" val="2452146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42AC-0F26-4703-9505-7FCA02FF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 many MOSFET devices have internally connected Zener diodes on the gates?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901B2-714D-4A7E-992E-91066694D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a voltage reference for the correct amount of reverse-bias gate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protect the substrate from excessive voltages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keep the gate voltage within specifications and prevent the device from overheating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reduce the chance of static damage to the gate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E6A12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2123366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DE6D-AD31-4AB6-AC0E-6E3C0229A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 many MOSFET devices have internally connected Zener diodes on the gates?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02FFF-D5AF-4A6F-B265-B6F548924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provide a voltage reference for the correct amount of reverse-bias gate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protect the substrate from excessive voltages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keep the gate voltage within specifications and prevent the device from overheating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reduce the chance of static damage to the gate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E6A12 ECLM Page (5 - 11)</a:t>
            </a:r>
          </a:p>
        </p:txBody>
      </p:sp>
    </p:spTree>
    <p:extLst>
      <p:ext uri="{BB962C8B-B14F-4D97-AF65-F5344CB8AC3E}">
        <p14:creationId xmlns:p14="http://schemas.microsoft.com/office/powerpoint/2010/main" val="617851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158D-5D79-435D-B4D0-ECB3606C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useful characteristic of a Zener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B87D6-F3F9-451F-9834-FE40A069F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constant current drop under conditions of varying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constant voltage drop under conditions of varying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negative resistance region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internal capacitance that varies with the applied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E6B01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2065499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3542-2826-42CF-9026-1E9DAEFFE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most useful characteristic of a Zener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FB3EE-0264-4050-806E-F2C666F5A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constant current drop under conditions of varying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constant voltage drop under conditions of varying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 negative resistance region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An internal capacitance that varies with the applied voltage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E6B01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3449182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969ED-97C0-435C-B6FE-36B4669A0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important characteristic of a Schottky diode as compared to an ordinary silicon diode when used as a power supply rectifier?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3A88-5EF9-47B7-A348-528E23CD7C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Much higher reverse voltage breakdown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More constant reverse avalanche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Longer carrier retention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Less forward voltage drop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E6B02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244407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4B41-FBAD-4454-80E0-995DD69B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what application is gallium arsenide used as a semiconductor material?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3E7FB-743C-42CD-8EC9-F3D39018B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 high-current rectifier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 high-power audio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 microwave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 very low frequency RF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E6A01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1650293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75FD-FE12-446C-8257-93312D81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important characteristic of a Schottky diode as compared to an ordinary silicon diode when used as a power supply rectifier?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51591-18B9-4AE7-8263-2B301F597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Much higher reverse voltage breakdown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More constant reverse avalanche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Longer carrier retention time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Less forward voltage drop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E6B02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963078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8F09-BCBB-4008-AEB3-6FDBFCD6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bias is required for an LED to emit light?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14D11-35B2-4937-B492-E26EA178E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Reverse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Forward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Zero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Inductive bias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E6B03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123540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149E-235C-4FF1-9106-289003F26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bias is required for an LED to emit light?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F63AA-F06A-4D6F-BDB4-5C0CBE69B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Reverse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Forward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Zero bias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Inductive bias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E6B03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133572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F1D83-C2D8-49CD-9690-92744939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semiconductor device is designed for use as a voltage-controlled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16D0-822E-4D0B-B0B0-D65B00F44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Varactor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Tunnel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Silicon-controlled rectifier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Zener diode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E6B04 ECLM Page (5 - 6)</a:t>
            </a:r>
          </a:p>
        </p:txBody>
      </p:sp>
    </p:spTree>
    <p:extLst>
      <p:ext uri="{BB962C8B-B14F-4D97-AF65-F5344CB8AC3E}">
        <p14:creationId xmlns:p14="http://schemas.microsoft.com/office/powerpoint/2010/main" val="2498342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3FE91-93E2-40C7-9BC3-511BAF23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type of semiconductor device is designed for use as a voltage-controlled capacitor?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32E3-2ECA-4A43-B79B-7160CB6C31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Varactor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Tunnel diode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Silicon-controlled rectifier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Zener diode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E6B04 ECLM Page (5 - 6)</a:t>
            </a:r>
          </a:p>
        </p:txBody>
      </p:sp>
    </p:spTree>
    <p:extLst>
      <p:ext uri="{BB962C8B-B14F-4D97-AF65-F5344CB8AC3E}">
        <p14:creationId xmlns:p14="http://schemas.microsoft.com/office/powerpoint/2010/main" val="504626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14552-39C2-431F-B6A2-D497415F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characteristic of a PIN diode makes it useful as an RF switch?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55409-0DA7-4F94-9B73-7A055023F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Extremely high reverse breakdown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Ability to dissipate large amounts of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Reverse bias controls its forward voltage drop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 junction capacitance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E6B05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2887750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DE30-F035-4B16-984E-6118563F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characteristic of a PIN diode makes it useful as an RF switch?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0EC76-0EE6-45AA-A97C-FDDF50980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Extremely high reverse breakdown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Ability to dissipate large amounts of power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Reverse bias controls its forward voltage drop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 junction capacitance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E6B05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291716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E5456-F0BB-4450-84BB-C5C77CF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Removed from question pool</a:t>
            </a:r>
            <a:b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Which of the following is a common use of a Schottky diode?</a:t>
            </a:r>
            <a:endParaRPr lang="en-US" b="0" i="0" u="none" strike="sng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B4397-87AC-4166-A0A0-D635E0CC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A. As a rectifier in high current power supplies 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B. As a variable capacitance in an automatic frequency control circuit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C. As a constant voltage reference in a power supply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D. As a VHF / UHF mixer or detector</a:t>
            </a:r>
          </a:p>
          <a:p>
            <a:r>
              <a:rPr lang="pt-BR" b="0" i="0" u="none" strike="sngStrike" baseline="0" dirty="0">
                <a:latin typeface="Calibri" panose="020F0502020204030204" pitchFamily="34" charset="0"/>
              </a:rPr>
              <a:t>E6B06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2763474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09B8E-39A3-4FBA-98E2-B1E73F55F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Removed from question pool</a:t>
            </a:r>
            <a:br>
              <a:rPr lang="en-US" b="0" i="0" u="none" baseline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400" b="0" i="0" u="none" strike="sngStrike" baseline="0" dirty="0">
                <a:latin typeface="Calibri" panose="020F0502020204030204" pitchFamily="34" charset="0"/>
              </a:rPr>
              <a:t>Which of the following is a common use of a Schottky diode?</a:t>
            </a:r>
            <a:endParaRPr lang="en-US" b="0" i="0" u="none" strike="sngStrike" baseline="0" dirty="0">
              <a:latin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6C243-B2AA-446B-990D-81F07B52D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A. As a rectifier in high current power supplies 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B. As a variable capacitance in an automatic frequency control circuit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C. As a constant voltage reference in a power supply</a:t>
            </a:r>
          </a:p>
          <a:p>
            <a:r>
              <a:rPr lang="en-US" b="0" i="0" u="none" strike="sngStrike" baseline="0" dirty="0">
                <a:latin typeface="Calibri" panose="020F0502020204030204" pitchFamily="34" charset="0"/>
              </a:rPr>
              <a:t>D. As a VHF / UHF mixer or detector</a:t>
            </a:r>
          </a:p>
          <a:p>
            <a:r>
              <a:rPr lang="pt-BR" b="0" i="0" u="none" strike="sngStrike" baseline="0" dirty="0">
                <a:latin typeface="Calibri" panose="020F0502020204030204" pitchFamily="34" charset="0"/>
              </a:rPr>
              <a:t>(D) E6B06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15667971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56D3F-957F-4880-9C77-F76BBCD6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failure mechanism when a junction diode fails due to excessive current?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70DC0-425C-4679-B427-C5B6447E5B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Excessive inverse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Excessive junction temperature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Insufficient forward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Charge carrier depletion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E6B07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4772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FF91-5F1D-40D0-A77E-F99B0109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what application is gallium arsenide used as a semiconductor material?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40AF5-3946-4599-B432-43F588C07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 high-current rectifier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In high-power audio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 microwave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 very low frequency RF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E6A01 ECLM Page (5 - 13)</a:t>
            </a:r>
          </a:p>
        </p:txBody>
      </p:sp>
    </p:spTree>
    <p:extLst>
      <p:ext uri="{BB962C8B-B14F-4D97-AF65-F5344CB8AC3E}">
        <p14:creationId xmlns:p14="http://schemas.microsoft.com/office/powerpoint/2010/main" val="423599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1769-489A-43FA-9072-4F1C4C62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failure mechanism when a junction diode fails due to excessive current?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61E8D-B282-4257-9CFD-5952BA526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Excessive inverse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Excessive junction temperature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Insufficient forward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Charge carrier depletion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E6B07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1902008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B603-FDE3-4C65-B733-1241DE89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Schottky barrier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3F0-0A2F-423E-B368-4E71186E3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Metal-semiconductor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Electrolytic rectifier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PIN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Thermionic emission diode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E6B08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1631854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124C-53FC-4074-A5D7-42B2C5D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 Schottky barrier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6FEA2-B126-4F04-B0AB-718A7906C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Metal-semiconductor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Electrolytic rectifier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PIN junction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Thermionic emission diode 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E6B08 ECLM Page (5 - 4)</a:t>
            </a:r>
          </a:p>
        </p:txBody>
      </p:sp>
    </p:spTree>
    <p:extLst>
      <p:ext uri="{BB962C8B-B14F-4D97-AF65-F5344CB8AC3E}">
        <p14:creationId xmlns:p14="http://schemas.microsoft.com/office/powerpoint/2010/main" val="1761661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6B64-3FAE-439D-9BCC-473E0620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use for point-contact diodes?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29F71-1C14-4A12-90B9-19E0AF00F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As a constant current source</a:t>
            </a:r>
          </a:p>
          <a:p>
            <a:r>
              <a:rPr lang="fr-FR" b="0" i="0" u="none" strike="noStrike" baseline="0" dirty="0">
                <a:latin typeface="Calibri" panose="020F0502020204030204" pitchFamily="34" charset="0"/>
              </a:rPr>
              <a:t>B. As a constant voltage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As an RF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As a high voltage rectifier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E6B09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26533889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4C3BC-64E9-4EAB-86A9-D0B54F8E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common use for point-contact diodes?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B0435-BACF-468A-8C8D-197A20C16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As a constant current source</a:t>
            </a:r>
          </a:p>
          <a:p>
            <a:r>
              <a:rPr lang="fr-FR" b="0" i="0" u="none" strike="noStrike" baseline="0" dirty="0">
                <a:latin typeface="Calibri" panose="020F0502020204030204" pitchFamily="34" charset="0"/>
              </a:rPr>
              <a:t>B. As a constant voltage source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As an RF detector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As a high voltage rectifier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E6B09 ECLM Page (5 - 5)</a:t>
            </a:r>
          </a:p>
        </p:txBody>
      </p:sp>
    </p:spTree>
    <p:extLst>
      <p:ext uri="{BB962C8B-B14F-4D97-AF65-F5344CB8AC3E}">
        <p14:creationId xmlns:p14="http://schemas.microsoft.com/office/powerpoint/2010/main" val="4187180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0A77-9320-4B68-92E7-8E011197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E6-2, what is the schematic symbol for a light-emitting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7235B-6F70-4DC5-8D08-CF5BE494E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E6B10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2939212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CBCD-1E90-4734-99BB-45F1CF3D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E6-2, what is the schematic symbol for a light-emitting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B0499-59F1-40BA-88EC-56D427F1F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6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7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E6B10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3136448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E3E6B-F29B-4FF0-9798-85BF514A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used to control the attenuation of RF signals by a PIN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D34E0-34B3-488B-BB9C-76E7CD43B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Forward DC bias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sub-harmonic pump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Reverse voltage larger than the RF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Capacitance of an RF coupling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E6B11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449501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62BE2-2C07-4959-BF2E-23F78148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used to control the attenuation of RF signals by a PIN diode?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71014-9143-4AC1-9D78-6AFBDD2C7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Forward DC bias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sub-harmonic pump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Reverse voltage larger than the RF signal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Capacitance of an RF coupling capacitor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E6B11 ECLM Page (5 - 7)</a:t>
            </a:r>
          </a:p>
        </p:txBody>
      </p:sp>
    </p:spTree>
    <p:extLst>
      <p:ext uri="{BB962C8B-B14F-4D97-AF65-F5344CB8AC3E}">
        <p14:creationId xmlns:p14="http://schemas.microsoft.com/office/powerpoint/2010/main" val="40905851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A2CE-CA47-4493-BC55-B4AB0652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hysteresis in a comparator?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3098C-105C-4323-8690-2F79D49D4E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prevent input noise from causing unstable output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allow the comparator to be used with AC input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cause the output to change states continually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increase the sensitivity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E6C01 ECLM Page (6 - 10)</a:t>
            </a:r>
          </a:p>
        </p:txBody>
      </p:sp>
    </p:spTree>
    <p:extLst>
      <p:ext uri="{BB962C8B-B14F-4D97-AF65-F5344CB8AC3E}">
        <p14:creationId xmlns:p14="http://schemas.microsoft.com/office/powerpoint/2010/main" val="346471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10C7-A9D1-42F9-91B2-6F5F5D7C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semiconductor materials contains excess free electrons?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A4B99-8F97-40AD-B277-618586CE9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N-type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P-type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Bipolar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Insulated gate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E6A02 ECLM Page (5 - 2)</a:t>
            </a:r>
          </a:p>
        </p:txBody>
      </p:sp>
    </p:spTree>
    <p:extLst>
      <p:ext uri="{BB962C8B-B14F-4D97-AF65-F5344CB8AC3E}">
        <p14:creationId xmlns:p14="http://schemas.microsoft.com/office/powerpoint/2010/main" val="505306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BABE-202B-4D52-8FA5-55298EC3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function of hysteresis in a comparator?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BD700-8B3C-48D6-8F9A-E911A735F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To prevent input noise from causing unstable output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To allow the comparator to be used with AC input signals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To cause the output to change states continually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To increase the sensitivity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E6C01 ECLM Page (6 - 10)</a:t>
            </a:r>
          </a:p>
        </p:txBody>
      </p:sp>
    </p:spTree>
    <p:extLst>
      <p:ext uri="{BB962C8B-B14F-4D97-AF65-F5344CB8AC3E}">
        <p14:creationId xmlns:p14="http://schemas.microsoft.com/office/powerpoint/2010/main" val="1480479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636A-AF1C-45D9-B421-1361CB6F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when the level of a comparator’s input signal crosses the threshold?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FBBC-2369-4550-9FE1-67B721953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IC input can be damaged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comparator changes its output state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comparator enters latch-up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feedback loop becomes unstable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E6C02 ECLM Page (6 - 10)</a:t>
            </a:r>
          </a:p>
        </p:txBody>
      </p:sp>
    </p:spTree>
    <p:extLst>
      <p:ext uri="{BB962C8B-B14F-4D97-AF65-F5344CB8AC3E}">
        <p14:creationId xmlns:p14="http://schemas.microsoft.com/office/powerpoint/2010/main" val="2120933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0EB4-F828-4AB2-8319-D3988C10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happens when the level of a comparator’s input signal crosses the threshold?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CEEF3-83C9-438C-994F-31ECDE980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The IC input can be damaged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comparator changes its output state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comparator enters latch-up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The feedback loop becomes unstable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E6C02 ECLM Page (6 - 10)</a:t>
            </a:r>
          </a:p>
        </p:txBody>
      </p:sp>
    </p:spTree>
    <p:extLst>
      <p:ext uri="{BB962C8B-B14F-4D97-AF65-F5344CB8AC3E}">
        <p14:creationId xmlns:p14="http://schemas.microsoft.com/office/powerpoint/2010/main" val="285006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33C4-D71B-4507-A549-F8A5F28E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tri-state logic?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D0819-9831-4B37-AE2F-AF3D831CD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Logic devices with 0, 1, and high impedance output states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Logic devices that utilize ternary math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power logic devices designed to operate at 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Proprietary logic devices manufactured by Tri-State Devices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E6C03 ECLM Page (5 - 21)</a:t>
            </a:r>
          </a:p>
        </p:txBody>
      </p:sp>
    </p:spTree>
    <p:extLst>
      <p:ext uri="{BB962C8B-B14F-4D97-AF65-F5344CB8AC3E}">
        <p14:creationId xmlns:p14="http://schemas.microsoft.com/office/powerpoint/2010/main" val="36564535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A226-F90B-48CB-B8BF-9DFA8541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tri-state logic?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D773D-5AE9-40F3-84F6-5C48B0087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Logic devices with 0, 1, and high impedance output states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Logic devices that utilize ternary math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Low power logic devices designed to operate at 3 volts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Proprietary logic devices manufactured by Tri-State Devices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E6C03 ECLM Page (5 - 21)</a:t>
            </a:r>
          </a:p>
        </p:txBody>
      </p:sp>
    </p:spTree>
    <p:extLst>
      <p:ext uri="{BB962C8B-B14F-4D97-AF65-F5344CB8AC3E}">
        <p14:creationId xmlns:p14="http://schemas.microsoft.com/office/powerpoint/2010/main" val="3502221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EA5E-C123-4C43-8CCD-FA943BD0B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BiCMOS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logic?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E02FC-9FFA-4F27-9B4D-6BC4BFDA0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Its simplicity results in much less expensive devices than standard CMOS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immune to electrostatic damage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has the high input impedance of CMOS and the low output impedance of bipolar transistors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E6C04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4237300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C1DE-F1BD-419F-9E54-BA03BAD8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is an advantage of </a:t>
            </a:r>
            <a:r>
              <a:rPr lang="en-US" b="0" i="0" u="none" strike="noStrike" baseline="0" dirty="0" err="1">
                <a:latin typeface="Calibri" panose="020F0502020204030204" pitchFamily="34" charset="0"/>
              </a:rPr>
              <a:t>BiCMOS</a:t>
            </a:r>
            <a:r>
              <a:rPr lang="en-US" b="0" i="0" u="none" strike="noStrike" baseline="0" dirty="0">
                <a:latin typeface="Calibri" panose="020F0502020204030204" pitchFamily="34" charset="0"/>
              </a:rPr>
              <a:t> logic?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16322-D30D-46CD-B183-B066CF8BB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Its simplicity results in much less expensive devices than standard CMOS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It is immune to electrostatic damage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It has the high input impedance of CMOS and the low output impedance of bipolar transistors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All these choices are correct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E6C04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1666399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6357-66BC-4043-8BAF-0899634F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advantage of CMOS logic devices over TTL devices?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D9E0C-935B-44E8-88B9-C43B62A67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Differential output capability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Lower distortion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Immune to damage from static discharge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Lower power consumption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E6C05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4849743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10B43-45CD-404B-A986-6DF073AB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an advantage of CMOS logic devices over TTL devices?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6A901-1A24-468C-A0FD-3B21230CC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Differential output capability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Lower distortion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Immune to damage from static discharge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Lower power consumption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E6C05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22966157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D3F4-E5F8-46E2-9016-DB59078F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 CMOS digital integrated circuits have high immunity to noise on the input signal or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18518-1719-4E78-97E8-2BD2EA4EE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Large bypass capacitance is inherent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input switching threshold is about two times the power supply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input switching threshold is about one-half the power supply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Bandwidth is very limited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E6C06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129153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5CA9A-CAF4-44E0-8180-1DFC6FDD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Which of the following semiconductor materials contains excess free electrons?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48E61-9608-44FD-8CBD-2EB5E6652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N-type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P-type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Bipolar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Insulated gate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(A) E6A02 ECLM Page (5 - 2)</a:t>
            </a:r>
          </a:p>
        </p:txBody>
      </p:sp>
    </p:spTree>
    <p:extLst>
      <p:ext uri="{BB962C8B-B14F-4D97-AF65-F5344CB8AC3E}">
        <p14:creationId xmlns:p14="http://schemas.microsoft.com/office/powerpoint/2010/main" val="196169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C450-272A-4FF7-A740-6B0F32EF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 CMOS digital integrated circuits have high immunity to noise on the input signal or power supply?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7F8A4-8789-4648-8377-13D017B98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Large bypass capacitance is inherent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The input switching threshold is about two times the power supply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The input switching threshold is about one-half the power supply voltage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Bandwidth is very limited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E6C06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14035024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7A4D2-4BE6-48B4-9A81-77570F55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best describes a pull up or pull down resistor?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F2E91-697B-4078-97DC-07ADEDA04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resistor in a keying circuit used to reduce key clicks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resistor connected to the positive or negative supply line used to establish a voltage when an input or output is an open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 resistor that ensures that an oscillator frequency does not drift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resistor connected to an op-amp output that prevents signals from exceeding the power supply voltage 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E6C07 ECLM Page (5 - 25)</a:t>
            </a:r>
          </a:p>
        </p:txBody>
      </p:sp>
    </p:spTree>
    <p:extLst>
      <p:ext uri="{BB962C8B-B14F-4D97-AF65-F5344CB8AC3E}">
        <p14:creationId xmlns:p14="http://schemas.microsoft.com/office/powerpoint/2010/main" val="37274616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999F-87CB-402C-9ECE-8CA3E68B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best describes a pull up or pull down resistor?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1A7AB-CCBC-4265-A8BA-35384D5AD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A. A resistor in a keying circuit used to reduce key clicks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B. A resistor connected to the positive or negative supply line used to establish a voltage when an input or output is an open circuit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C. A resistor that ensures that an oscillator frequency does not drift</a:t>
            </a:r>
          </a:p>
          <a:p>
            <a:r>
              <a:rPr lang="en-US" sz="2300" b="0" i="0" u="none" strike="noStrike" baseline="0" dirty="0">
                <a:latin typeface="Calibri" panose="020F0502020204030204" pitchFamily="34" charset="0"/>
              </a:rPr>
              <a:t>D. A resistor connected to an op-amp output that prevents signals from exceeding the power supply voltage </a:t>
            </a:r>
          </a:p>
          <a:p>
            <a:r>
              <a:rPr lang="pt-BR" sz="2300" b="0" i="0" u="none" strike="noStrike" baseline="0" dirty="0">
                <a:latin typeface="Calibri" panose="020F0502020204030204" pitchFamily="34" charset="0"/>
              </a:rPr>
              <a:t>(B) E6C07 ECLM Page (5 - 25)</a:t>
            </a:r>
          </a:p>
        </p:txBody>
      </p:sp>
    </p:spTree>
    <p:extLst>
      <p:ext uri="{BB962C8B-B14F-4D97-AF65-F5344CB8AC3E}">
        <p14:creationId xmlns:p14="http://schemas.microsoft.com/office/powerpoint/2010/main" val="783334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72B25-E43A-4D21-A182-1CE6BB30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a NAND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F976F-8226-4CF8-8B32-0D2FB731E3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E6C08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20160314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3B27-2B45-41F0-BD61-65174011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a NAND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C70D4-FC2B-4562-BC5D-12F8A267F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E6C08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4674648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C5C-C0EC-4716-93EB-B8FCB6AA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Programmable Logic Device (PLD)?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AB332-D8AA-4E2B-AEC9-7B4BA771C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logic circuit that can be modified during use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programmable collection of logic gates and circuits in a single integrated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Programmable equipment used for testing digital logic integrated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type of transistor whose gain can be changed by digital logic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E6C09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7753952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B18F9-8A35-4E4B-8ED5-D75772E5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a Programmable Logic Device (PLD)?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3AA62-22E3-4008-9778-263B155578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A logic circuit that can be modified during use 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A programmable collection of logic gates and circuits in a single integrated circuit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Programmable equipment used for testing digital logic integrated circuits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A type of transistor whose gain can be changed by digital logic circuits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(B) E6C09 ECLM Page (5 - 26)</a:t>
            </a:r>
          </a:p>
        </p:txBody>
      </p:sp>
    </p:spTree>
    <p:extLst>
      <p:ext uri="{BB962C8B-B14F-4D97-AF65-F5344CB8AC3E}">
        <p14:creationId xmlns:p14="http://schemas.microsoft.com/office/powerpoint/2010/main" val="19898815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B424-4F2E-47BC-A0DB-5E293392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a NOR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73A61-E375-43B9-85CD-49B211A862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E6C10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30834083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93EF-7BCB-4E27-B196-D6B02057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a NOR gate?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DC73A-CCC8-4A01-B7BE-6274497F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1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3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4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(D) E6C10 ECLM Page (5 - 20)</a:t>
            </a:r>
          </a:p>
        </p:txBody>
      </p:sp>
    </p:spTree>
    <p:extLst>
      <p:ext uri="{BB962C8B-B14F-4D97-AF65-F5344CB8AC3E}">
        <p14:creationId xmlns:p14="http://schemas.microsoft.com/office/powerpoint/2010/main" val="169059591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B97B-7491-47CD-B595-41D8B48D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the NOT operation (inverter)?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3B23-6A5C-4A53-9C43-F89EBB712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E6C11 ECLM Page (5 - 19)</a:t>
            </a:r>
          </a:p>
        </p:txBody>
      </p:sp>
    </p:spTree>
    <p:extLst>
      <p:ext uri="{BB962C8B-B14F-4D97-AF65-F5344CB8AC3E}">
        <p14:creationId xmlns:p14="http://schemas.microsoft.com/office/powerpoint/2010/main" val="251469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8F4F-33C1-4E19-8143-C084077D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does a PN-junction diode not conduct current when reverse biased?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65723-99AE-4C32-8757-7BD81D2E1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 P-type semiconductor material can conduct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 N-type semiconductor material can conduct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Holes in  P-type material and electrons in the N-type material are separated by the applied voltage, widening the depletion region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 holes in  P-type material combine with the electrons in N-type material, converting the entire diode into an insulator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E6A03 ECLM Page (5 - 3)</a:t>
            </a:r>
          </a:p>
        </p:txBody>
      </p:sp>
    </p:spTree>
    <p:extLst>
      <p:ext uri="{BB962C8B-B14F-4D97-AF65-F5344CB8AC3E}">
        <p14:creationId xmlns:p14="http://schemas.microsoft.com/office/powerpoint/2010/main" val="4265124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F4B9-FF3F-4AAB-A914-7C4B83B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In Figure E6-3, what is the schematic symbol for the NOT operation (inverter)?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A27AF-C8F1-4F92-9EEB-A8349B641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2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4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5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6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E6C11 ECLM Page (5 - 19)</a:t>
            </a:r>
          </a:p>
        </p:txBody>
      </p:sp>
    </p:spTree>
    <p:extLst>
      <p:ext uri="{BB962C8B-B14F-4D97-AF65-F5344CB8AC3E}">
        <p14:creationId xmlns:p14="http://schemas.microsoft.com/office/powerpoint/2010/main" val="392249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BBEBB-8634-44B0-98E5-A6992633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Why does a PN-junction diode not conduct current when reverse biased?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6D1EE-15E5-43C2-91F7-27936075A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Only  P-type semiconductor material can conduct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Only  N-type semiconductor material can conduct current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Holes in  P-type material and electrons in the N-type material are separated by the applied voltage, widening the depletion region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Excess holes in  P-type material combine with the electrons in N-type material, converting the entire diode into an insulator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(C) E6A03 ECLM Page (5 - 3)</a:t>
            </a:r>
          </a:p>
        </p:txBody>
      </p:sp>
    </p:spTree>
    <p:extLst>
      <p:ext uri="{BB962C8B-B14F-4D97-AF65-F5344CB8AC3E}">
        <p14:creationId xmlns:p14="http://schemas.microsoft.com/office/powerpoint/2010/main" val="398260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B9BA-DE7C-46F9-8E49-D3F0BED5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What is the name given to an impurity atom that adds holes to a semiconductor crystal structure?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E5CC4-9703-4A71-8BAC-05C48C505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A. Insulator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B. N-type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C. Acceptor impurity</a:t>
            </a:r>
          </a:p>
          <a:p>
            <a:r>
              <a:rPr lang="en-US" b="0" i="0" u="none" strike="noStrike" baseline="0" dirty="0">
                <a:latin typeface="Calibri" panose="020F0502020204030204" pitchFamily="34" charset="0"/>
              </a:rPr>
              <a:t>D. Donor impurity</a:t>
            </a:r>
          </a:p>
          <a:p>
            <a:r>
              <a:rPr lang="pt-BR" b="0" i="0" u="none" strike="noStrike" baseline="0" dirty="0">
                <a:latin typeface="Calibri" panose="020F0502020204030204" pitchFamily="34" charset="0"/>
              </a:rPr>
              <a:t>E6A04 ECLM Page (5 - 2)</a:t>
            </a:r>
          </a:p>
        </p:txBody>
      </p:sp>
    </p:spTree>
    <p:extLst>
      <p:ext uri="{BB962C8B-B14F-4D97-AF65-F5344CB8AC3E}">
        <p14:creationId xmlns:p14="http://schemas.microsoft.com/office/powerpoint/2010/main" val="3320480084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112</TotalTime>
  <Words>3664</Words>
  <Application>Microsoft Office PowerPoint</Application>
  <PresentationFormat>On-screen Show (4:3)</PresentationFormat>
  <Paragraphs>411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Times New Roman</vt:lpstr>
      <vt:lpstr>Module Theme</vt:lpstr>
      <vt:lpstr>PowerPoint Presentation</vt:lpstr>
      <vt:lpstr>PowerPoint Presentation</vt:lpstr>
      <vt:lpstr>In what application is gallium arsenide used as a semiconductor material?</vt:lpstr>
      <vt:lpstr>In what application is gallium arsenide used as a semiconductor material?</vt:lpstr>
      <vt:lpstr>Which of the following semiconductor materials contains excess free electrons?</vt:lpstr>
      <vt:lpstr>Which of the following semiconductor materials contains excess free electrons?</vt:lpstr>
      <vt:lpstr>Why does a PN-junction diode not conduct current when reverse biased?</vt:lpstr>
      <vt:lpstr>Why does a PN-junction diode not conduct current when reverse biased?</vt:lpstr>
      <vt:lpstr>What is the name given to an impurity atom that adds holes to a semiconductor crystal structure?</vt:lpstr>
      <vt:lpstr>What is the name given to an impurity atom that adds holes to a semiconductor crystal structure?</vt:lpstr>
      <vt:lpstr>How does DC input impedance at the gate of a field-effect transistor compare with the DC input impedance of a bipolar transistor?</vt:lpstr>
      <vt:lpstr>How does DC input impedance at the gate of a field-effect transistor compare with the DC input impedance of a bipolar transistor?</vt:lpstr>
      <vt:lpstr>What is the beta of a bipolar junction transistor?</vt:lpstr>
      <vt:lpstr>What is the beta of a bipolar junction transistor?</vt:lpstr>
      <vt:lpstr>Which of the following indicates that a silicon NPN junction transistor is biased on?</vt:lpstr>
      <vt:lpstr>Which of the following indicates that a silicon NPN junction transistor is biased on?</vt:lpstr>
      <vt:lpstr>What term indicates the frequency at which the grounded-base current gain of a transistor has decreased to 0.7 of the gain obtainable at 1 kHz?</vt:lpstr>
      <vt:lpstr>What term indicates the frequency at which the grounded-base current gain of a transistor has decreased to 0.7 of the gain obtainable at 1 kHz?</vt:lpstr>
      <vt:lpstr>What is a depletion-mode FET?</vt:lpstr>
      <vt:lpstr>What is a depletion-mode FET?</vt:lpstr>
      <vt:lpstr>In Figure E6-1, what is the schematic symbol for an N-channel dual-gate MOSFET?</vt:lpstr>
      <vt:lpstr>In Figure E6-1, what is the schematic symbol for an N-channel dual-gate MOSFET?</vt:lpstr>
      <vt:lpstr>In Figure E6-1, what is the schematic symbol for a P-channel junction FET?</vt:lpstr>
      <vt:lpstr>In Figure E6-1, what is the schematic symbol for a P-channel junction FET?</vt:lpstr>
      <vt:lpstr>Why do many MOSFET devices have internally connected Zener diodes on the gates?</vt:lpstr>
      <vt:lpstr>Why do many MOSFET devices have internally connected Zener diodes on the gates?</vt:lpstr>
      <vt:lpstr>What is the most useful characteristic of a Zener diode?</vt:lpstr>
      <vt:lpstr>What is the most useful characteristic of a Zener diode?</vt:lpstr>
      <vt:lpstr>What is an important characteristic of a Schottky diode as compared to an ordinary silicon diode when used as a power supply rectifier?</vt:lpstr>
      <vt:lpstr>What is an important characteristic of a Schottky diode as compared to an ordinary silicon diode when used as a power supply rectifier?</vt:lpstr>
      <vt:lpstr>What type of bias is required for an LED to emit light?</vt:lpstr>
      <vt:lpstr>What type of bias is required for an LED to emit light?</vt:lpstr>
      <vt:lpstr>What type of semiconductor device is designed for use as a voltage-controlled capacitor?</vt:lpstr>
      <vt:lpstr>What type of semiconductor device is designed for use as a voltage-controlled capacitor?</vt:lpstr>
      <vt:lpstr>What characteristic of a PIN diode makes it useful as an RF switch?</vt:lpstr>
      <vt:lpstr>What characteristic of a PIN diode makes it useful as an RF switch?</vt:lpstr>
      <vt:lpstr>Removed from question pool Which of the following is a common use of a Schottky diode?</vt:lpstr>
      <vt:lpstr>Removed from question pool Which of the following is a common use of a Schottky diode?</vt:lpstr>
      <vt:lpstr>What is the failure mechanism when a junction diode fails due to excessive current? </vt:lpstr>
      <vt:lpstr>What is the failure mechanism when a junction diode fails due to excessive current? </vt:lpstr>
      <vt:lpstr>Which of the following is a Schottky barrier diode?</vt:lpstr>
      <vt:lpstr>Which of the following is a Schottky barrier diode?</vt:lpstr>
      <vt:lpstr>What is a common use for point-contact diodes?</vt:lpstr>
      <vt:lpstr>What is a common use for point-contact diodes?</vt:lpstr>
      <vt:lpstr>In Figure E6-2, what is the schematic symbol for a light-emitting diode?</vt:lpstr>
      <vt:lpstr>In Figure E6-2, what is the schematic symbol for a light-emitting diode?</vt:lpstr>
      <vt:lpstr>What is used to control the attenuation of RF signals by a PIN diode?</vt:lpstr>
      <vt:lpstr>What is used to control the attenuation of RF signals by a PIN diode?</vt:lpstr>
      <vt:lpstr>What is the function of hysteresis in a comparator?</vt:lpstr>
      <vt:lpstr>What is the function of hysteresis in a comparator?</vt:lpstr>
      <vt:lpstr>What happens when the level of a comparator’s input signal crosses the threshold?</vt:lpstr>
      <vt:lpstr>What happens when the level of a comparator’s input signal crosses the threshold?</vt:lpstr>
      <vt:lpstr>What is tri-state logic?</vt:lpstr>
      <vt:lpstr>What is tri-state logic?</vt:lpstr>
      <vt:lpstr>Which of the following is an advantage of BiCMOS logic?</vt:lpstr>
      <vt:lpstr>Which of the following is an advantage of BiCMOS logic?</vt:lpstr>
      <vt:lpstr>What is an advantage of CMOS logic devices over TTL devices?</vt:lpstr>
      <vt:lpstr>What is an advantage of CMOS logic devices over TTL devices?</vt:lpstr>
      <vt:lpstr>Why do CMOS digital integrated circuits have high immunity to noise on the input signal or power supply?</vt:lpstr>
      <vt:lpstr>Why do CMOS digital integrated circuits have high immunity to noise on the input signal or power supply?</vt:lpstr>
      <vt:lpstr>What best describes a pull up or pull down resistor?</vt:lpstr>
      <vt:lpstr>What best describes a pull up or pull down resistor?</vt:lpstr>
      <vt:lpstr>In Figure E6-3, what is the schematic symbol for a NAND gate?</vt:lpstr>
      <vt:lpstr>In Figure E6-3, what is the schematic symbol for a NAND gate?</vt:lpstr>
      <vt:lpstr>What is a Programmable Logic Device (PLD)?</vt:lpstr>
      <vt:lpstr>What is a Programmable Logic Device (PLD)?</vt:lpstr>
      <vt:lpstr>In Figure E6-3, what is the schematic symbol for a NOR gate?</vt:lpstr>
      <vt:lpstr>In Figure E6-3, what is the schematic symbol for a NOR gate?</vt:lpstr>
      <vt:lpstr>In Figure E6-3, what is the schematic symbol for the NOT operation (inverter)?</vt:lpstr>
      <vt:lpstr>In Figure E6-3, what is the schematic symbol for the NOT operation (inverter)?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Bickell, Kris, K1BIC</cp:lastModifiedBy>
  <cp:revision>11</cp:revision>
  <dcterms:created xsi:type="dcterms:W3CDTF">2014-03-12T18:09:47Z</dcterms:created>
  <dcterms:modified xsi:type="dcterms:W3CDTF">2021-02-03T20:10:19Z</dcterms:modified>
</cp:coreProperties>
</file>