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346" r:id="rId2"/>
    <p:sldId id="34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337" r:id="rId21"/>
    <p:sldId id="275" r:id="rId22"/>
    <p:sldId id="338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339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40" r:id="rId49"/>
    <p:sldId id="303" r:id="rId50"/>
    <p:sldId id="341" r:id="rId51"/>
    <p:sldId id="305" r:id="rId52"/>
    <p:sldId id="306" r:id="rId53"/>
    <p:sldId id="307" r:id="rId54"/>
    <p:sldId id="308" r:id="rId55"/>
    <p:sldId id="309" r:id="rId56"/>
    <p:sldId id="342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43" r:id="rId79"/>
    <p:sldId id="334" r:id="rId80"/>
    <p:sldId id="344" r:id="rId81"/>
    <p:sldId id="335" r:id="rId82"/>
    <p:sldId id="345" r:id="rId8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8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71800"/>
            <a:ext cx="8229600" cy="3154680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>
                <a:latin typeface="Arial" pitchFamily="34" charset="0"/>
              </a:defRPr>
            </a:lvl1pPr>
            <a:lvl2pPr marL="742950" indent="-285750" algn="r">
              <a:buNone/>
              <a:tabLst/>
              <a:defRPr sz="16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54480"/>
            <a:ext cx="8229600" cy="1097280"/>
          </a:xfrm>
          <a:prstGeom prst="rect">
            <a:avLst/>
          </a:prstGeom>
        </p:spPr>
        <p:txBody>
          <a:bodyPr/>
          <a:lstStyle>
            <a:lvl1pPr>
              <a:defRPr sz="3000" baseline="0"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5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RIZ NO SCREENED DIAMOND copy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arrl.org/shop/Licensing-Education-and-Training/" TargetMode="Externa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913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76F6F-1B5B-41B6-9870-D5049E2D8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magnitude of the impedance of a parallel RLC circuit at resonance?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08ADC0-7F80-42E4-B9C1-0935D83712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Approximately equal to circuit resistance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Approximately equal to inductive reactance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Low compared to the circuit resistance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High compared to the circuit resistance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E5A04 ECLM Page (4 - 30)</a:t>
            </a:r>
          </a:p>
        </p:txBody>
      </p:sp>
    </p:spTree>
    <p:extLst>
      <p:ext uri="{BB962C8B-B14F-4D97-AF65-F5344CB8AC3E}">
        <p14:creationId xmlns:p14="http://schemas.microsoft.com/office/powerpoint/2010/main" val="4018805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0938F-46A0-4F76-B2C7-9D1D50A8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result of increasing the Q of an impedance-matching circuit?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951CDD-2BF2-450B-843C-7DF7337ED3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Matching bandwidth is decreased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Matching bandwidth is increased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Matching range is increased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It has no effect on impedance matching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E5A05 ECLM Page (4 - 33)</a:t>
            </a:r>
          </a:p>
        </p:txBody>
      </p:sp>
    </p:spTree>
    <p:extLst>
      <p:ext uri="{BB962C8B-B14F-4D97-AF65-F5344CB8AC3E}">
        <p14:creationId xmlns:p14="http://schemas.microsoft.com/office/powerpoint/2010/main" val="3087585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99505-4F8F-4F23-A9BF-9B1EEAF58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result of increasing the Q of an impedance-matching circuit?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DC2DB6-190F-48A8-9B65-7B5AF1991D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Matching bandwidth is decreased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Matching bandwidth is increased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Matching range is increased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It has no effect on impedance matching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E5A05 ECLM Page (4 - 33)</a:t>
            </a:r>
          </a:p>
        </p:txBody>
      </p:sp>
    </p:spTree>
    <p:extLst>
      <p:ext uri="{BB962C8B-B14F-4D97-AF65-F5344CB8AC3E}">
        <p14:creationId xmlns:p14="http://schemas.microsoft.com/office/powerpoint/2010/main" val="2900724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E5E8D-6D2A-4FA3-B4CF-9FF88272E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magnitude of the circulating current within the components of a parallel LC circuit at resonance?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2FCDB-B95E-462D-A364-477139F155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It is at a minimum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It is at a maximum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It equals 1 divided by the quantity 2 times pi, multiplied by the square root of inductance L multiplied by capacitance C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It equals 2 multiplied by pi, multiplied by frequency "F", multiplied by inductance "L"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E5A06 ECLM Page (4 - 30)</a:t>
            </a:r>
          </a:p>
        </p:txBody>
      </p:sp>
    </p:spTree>
    <p:extLst>
      <p:ext uri="{BB962C8B-B14F-4D97-AF65-F5344CB8AC3E}">
        <p14:creationId xmlns:p14="http://schemas.microsoft.com/office/powerpoint/2010/main" val="1015908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1029C-B913-4405-B221-357A5829E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magnitude of the circulating current within the components of a parallel LC circuit at resonance?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7A38B2-806F-40FA-857F-50B1A6DF82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It is at a minimum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It is at a maximum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It equals 1 divided by the quantity 2 times pi, multiplied by the square root of inductance L multiplied by capacitance C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It equals 2 multiplied by pi, multiplied by frequency "F", multiplied by inductance "L"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(B) E5A06 ECLM Page (4 - 30)</a:t>
            </a:r>
          </a:p>
        </p:txBody>
      </p:sp>
    </p:spTree>
    <p:extLst>
      <p:ext uri="{BB962C8B-B14F-4D97-AF65-F5344CB8AC3E}">
        <p14:creationId xmlns:p14="http://schemas.microsoft.com/office/powerpoint/2010/main" val="1521674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86AA2-EB5A-424D-ADE1-8BDD453D8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magnitude of the current at the input of a parallel RLC circuit at resonance?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D3D954-9006-4636-A2FF-7385E35B4F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Minimum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Maximum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R/L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L/R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E5A07 ECLM Page (4 - 30)</a:t>
            </a:r>
          </a:p>
        </p:txBody>
      </p:sp>
    </p:spTree>
    <p:extLst>
      <p:ext uri="{BB962C8B-B14F-4D97-AF65-F5344CB8AC3E}">
        <p14:creationId xmlns:p14="http://schemas.microsoft.com/office/powerpoint/2010/main" val="3262657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145B3-FDAE-469B-A34E-5D3B5CA3C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magnitude of the current at the input of a parallel RLC circuit at resonance?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9A8BFA-FDD0-464D-A01C-ADF5868239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Minimum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Maximum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R/L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L/R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E5A07 ECLM Page (4 - 30)</a:t>
            </a:r>
          </a:p>
        </p:txBody>
      </p:sp>
    </p:spTree>
    <p:extLst>
      <p:ext uri="{BB962C8B-B14F-4D97-AF65-F5344CB8AC3E}">
        <p14:creationId xmlns:p14="http://schemas.microsoft.com/office/powerpoint/2010/main" val="2909236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CA1F1-236B-41D7-8000-BA703B668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phase relationship between the current through and the voltage across a series resonant circuit at resonance?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17C58B-9852-438A-A4D9-8180C15C9C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The voltage leads the current by 90 degrees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The current leads the voltage by 90 degrees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The voltage and current are in phase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The voltage and current are 180 degrees out of phase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E5A08 ECLM Page (4 - 31)</a:t>
            </a:r>
          </a:p>
        </p:txBody>
      </p:sp>
    </p:spTree>
    <p:extLst>
      <p:ext uri="{BB962C8B-B14F-4D97-AF65-F5344CB8AC3E}">
        <p14:creationId xmlns:p14="http://schemas.microsoft.com/office/powerpoint/2010/main" val="1377752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C0220-AD18-4554-847A-E5D3B00F0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phase relationship between the current through and the voltage across a series resonant circuit at resonance?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8E4B1E-7F34-46CB-9621-88C19CCB3D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The voltage leads the current by 90 degrees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The current leads the voltage by 90 degrees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The voltage and current are in phase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The voltage and current are 180 degrees out of phase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E5A08 ECLM Page (4 - 31)</a:t>
            </a:r>
          </a:p>
        </p:txBody>
      </p:sp>
    </p:spTree>
    <p:extLst>
      <p:ext uri="{BB962C8B-B14F-4D97-AF65-F5344CB8AC3E}">
        <p14:creationId xmlns:p14="http://schemas.microsoft.com/office/powerpoint/2010/main" val="2729516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F3B2A-F942-4340-BDC3-7DB396EE3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How is the Q of an RLC parallel resonant circuit calculated?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19E1AD-CFFE-4B6B-A064-AB8026CEC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7218" y="2819400"/>
            <a:ext cx="8229600" cy="3154680"/>
          </a:xfrm>
        </p:spPr>
        <p:txBody>
          <a:bodyPr/>
          <a:lstStyle/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A. Reactance of either the inductance or capacitance divided by the resistance</a:t>
            </a:r>
          </a:p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B. Reactance of either the inductance or capacitance multiplied by the resistance</a:t>
            </a:r>
          </a:p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C. Resistance divided by the reactance of either the inductance or capacitance</a:t>
            </a:r>
          </a:p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D. Reactance of the inductance multiplied by the reactance of the capacitance</a:t>
            </a:r>
          </a:p>
          <a:p>
            <a:r>
              <a:rPr lang="pt-BR" sz="2300" b="0" i="0" u="none" strike="noStrike" baseline="0" dirty="0">
                <a:latin typeface="Calibri" panose="020F0502020204030204" pitchFamily="34" charset="0"/>
              </a:rPr>
              <a:t>E5A09 ECLM Page (4 - 32)</a:t>
            </a:r>
          </a:p>
        </p:txBody>
      </p:sp>
    </p:spTree>
    <p:extLst>
      <p:ext uri="{BB962C8B-B14F-4D97-AF65-F5344CB8AC3E}">
        <p14:creationId xmlns:p14="http://schemas.microsoft.com/office/powerpoint/2010/main" val="1946088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8E941AC2-4993-403D-B19C-63CBFBBD07D8}"/>
              </a:ext>
            </a:extLst>
          </p:cNvPr>
          <p:cNvSpPr>
            <a:spLocks/>
          </p:cNvSpPr>
          <p:nvPr/>
        </p:nvSpPr>
        <p:spPr bwMode="auto">
          <a:xfrm>
            <a:off x="2029412" y="1727597"/>
            <a:ext cx="5085174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1pPr>
            <a:lvl2pPr marL="37931725" indent="-37474525">
              <a:spcBef>
                <a:spcPts val="3600"/>
              </a:spcBef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2pPr>
            <a:lvl3pPr marL="1955800" indent="-800100">
              <a:spcBef>
                <a:spcPts val="3600"/>
              </a:spcBef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3pPr>
            <a:lvl4pPr marL="2400300" indent="-800100">
              <a:spcBef>
                <a:spcPts val="3600"/>
              </a:spcBef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4pPr>
            <a:lvl5pPr marL="2844800" indent="-800100">
              <a:spcBef>
                <a:spcPts val="3600"/>
              </a:spcBef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5pPr>
            <a:lvl6pPr marL="3302000" indent="-800100" eaLnBrk="0" fontAlgn="base" hangingPunct="0">
              <a:spcBef>
                <a:spcPts val="36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6pPr>
            <a:lvl7pPr marL="3759200" indent="-800100" eaLnBrk="0" fontAlgn="base" hangingPunct="0">
              <a:spcBef>
                <a:spcPts val="36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7pPr>
            <a:lvl8pPr marL="4216400" indent="-800100" eaLnBrk="0" fontAlgn="base" hangingPunct="0">
              <a:spcBef>
                <a:spcPts val="36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8pPr>
            <a:lvl9pPr marL="4673600" indent="-800100" eaLnBrk="0" fontAlgn="base" hangingPunct="0">
              <a:spcBef>
                <a:spcPts val="36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9pPr>
          </a:lstStyle>
          <a:p>
            <a:pPr algn="ctr" eaLnBrk="1" hangingPunct="1">
              <a:lnSpc>
                <a:spcPts val="48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Extra License Manual</a:t>
            </a:r>
          </a:p>
          <a:p>
            <a:pPr algn="ctr" eaLnBrk="1" hangingPunct="1">
              <a:lnSpc>
                <a:spcPts val="48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and other resources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184BAD-7559-43E6-AC97-12A405393044}"/>
              </a:ext>
            </a:extLst>
          </p:cNvPr>
          <p:cNvSpPr/>
          <p:nvPr/>
        </p:nvSpPr>
        <p:spPr>
          <a:xfrm>
            <a:off x="1219200" y="5181600"/>
            <a:ext cx="6858000" cy="44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</a:pPr>
            <a:r>
              <a:rPr lang="en-US" altLang="en-US" dirty="0">
                <a:solidFill>
                  <a:srgbClr val="0000FF"/>
                </a:solidFill>
                <a:cs typeface="Gill Sans" pitchFamily="1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http://www.arrl.org/shop/Licensing-Education-and-Training/</a:t>
            </a:r>
            <a:endParaRPr lang="en-US" altLang="en-US" dirty="0">
              <a:solidFill>
                <a:srgbClr val="0000FF"/>
              </a:solidFill>
              <a:cs typeface="Gill Sans" pitchFamily="1" charset="0"/>
            </a:endParaRPr>
          </a:p>
        </p:txBody>
      </p:sp>
      <p:pic>
        <p:nvPicPr>
          <p:cNvPr id="2" name="Picture 2" descr="ARRL Extra Class License Manual 12th Edition">
            <a:extLst>
              <a:ext uri="{FF2B5EF4-FFF2-40B4-BE49-F238E27FC236}">
                <a16:creationId xmlns:a16="http://schemas.microsoft.com/office/drawing/2014/main" id="{52D88FCB-48DE-4341-8227-F75D57C6E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899" y="3038475"/>
            <a:ext cx="16002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910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F3B2A-F942-4340-BDC3-7DB396EE3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How is the Q of an RLC parallel resonant circuit calculated?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19E1AD-CFFE-4B6B-A064-AB8026CEC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7218" y="2819400"/>
            <a:ext cx="8229600" cy="3154680"/>
          </a:xfrm>
        </p:spPr>
        <p:txBody>
          <a:bodyPr/>
          <a:lstStyle/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A. Reactance of either the inductance or capacitance divided by the resistance</a:t>
            </a:r>
          </a:p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B. Reactance of either the inductance or capacitance multiplied by the resistance</a:t>
            </a:r>
          </a:p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C. Resistance divided by the reactance of either the inductance or capacitance</a:t>
            </a:r>
          </a:p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D. Reactance of the inductance multiplied by the reactance of the capacitance</a:t>
            </a:r>
          </a:p>
          <a:p>
            <a:r>
              <a:rPr lang="pt-BR" sz="2300" b="0" i="0" u="none" strike="noStrike" baseline="0" dirty="0">
                <a:latin typeface="Calibri" panose="020F0502020204030204" pitchFamily="34" charset="0"/>
              </a:rPr>
              <a:t>(C) E5A09 ECLM Page (4 - 32)</a:t>
            </a:r>
          </a:p>
        </p:txBody>
      </p:sp>
    </p:spTree>
    <p:extLst>
      <p:ext uri="{BB962C8B-B14F-4D97-AF65-F5344CB8AC3E}">
        <p14:creationId xmlns:p14="http://schemas.microsoft.com/office/powerpoint/2010/main" val="1728116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BA1DC-FC94-4B37-836D-79B42B94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How is the Q of an RLC series resonant circuit calculated?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940B5F-BB6D-43E3-98A9-FD3202E37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895600"/>
            <a:ext cx="8229600" cy="3154680"/>
          </a:xfrm>
        </p:spPr>
        <p:txBody>
          <a:bodyPr/>
          <a:lstStyle/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A. Reactance of either the inductance or capacitance divided by the resistance</a:t>
            </a:r>
          </a:p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B. Reactance of either the inductance or capacitance multiplied by the resistance</a:t>
            </a:r>
          </a:p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C. Resistance divided by the reactance of either the inductance or capacitance</a:t>
            </a:r>
          </a:p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D. Reactance of the inductance multiplied by the reactance of the capacitance</a:t>
            </a:r>
          </a:p>
          <a:p>
            <a:r>
              <a:rPr lang="pt-BR" sz="2300" b="0" i="0" u="none" strike="noStrike" baseline="0" dirty="0">
                <a:latin typeface="Calibri" panose="020F0502020204030204" pitchFamily="34" charset="0"/>
              </a:rPr>
              <a:t>E5A10 ECLM Page (4 - 32)</a:t>
            </a:r>
          </a:p>
        </p:txBody>
      </p:sp>
    </p:spTree>
    <p:extLst>
      <p:ext uri="{BB962C8B-B14F-4D97-AF65-F5344CB8AC3E}">
        <p14:creationId xmlns:p14="http://schemas.microsoft.com/office/powerpoint/2010/main" val="6798319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BA1DC-FC94-4B37-836D-79B42B94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How is the Q of an RLC series resonant circuit calculated?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940B5F-BB6D-43E3-98A9-FD3202E37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895600"/>
            <a:ext cx="8229600" cy="3154680"/>
          </a:xfrm>
        </p:spPr>
        <p:txBody>
          <a:bodyPr/>
          <a:lstStyle/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A. Reactance of either the inductance or capacitance divided by the resistance</a:t>
            </a:r>
          </a:p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B. Reactance of either the inductance or capacitance multiplied by the resistance</a:t>
            </a:r>
          </a:p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C. Resistance divided by the reactance of either the inductance or capacitance</a:t>
            </a:r>
          </a:p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D. Reactance of the inductance multiplied by the reactance of the capacitance</a:t>
            </a:r>
          </a:p>
          <a:p>
            <a:r>
              <a:rPr lang="pt-BR" sz="2300" b="0" i="0" u="none" strike="noStrike" baseline="0" dirty="0">
                <a:latin typeface="Calibri" panose="020F0502020204030204" pitchFamily="34" charset="0"/>
              </a:rPr>
              <a:t>(A) E5A10 ECLM Page (4 - 32)</a:t>
            </a:r>
          </a:p>
        </p:txBody>
      </p:sp>
    </p:spTree>
    <p:extLst>
      <p:ext uri="{BB962C8B-B14F-4D97-AF65-F5344CB8AC3E}">
        <p14:creationId xmlns:p14="http://schemas.microsoft.com/office/powerpoint/2010/main" val="21151308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ECEE4-D79A-44A0-8357-613C6C2CB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half-power bandwidth of a resonant circuit that has a resonant frequency of 7.1 MHz and a Q of 150?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4E2C1-D578-4773-B0E4-94C703BCEB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157.8 Hz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315.6 Hz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47.3 kHz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23.67 kHz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E5A11 ECLM Page (4 - 33)</a:t>
            </a:r>
          </a:p>
        </p:txBody>
      </p:sp>
    </p:spTree>
    <p:extLst>
      <p:ext uri="{BB962C8B-B14F-4D97-AF65-F5344CB8AC3E}">
        <p14:creationId xmlns:p14="http://schemas.microsoft.com/office/powerpoint/2010/main" val="2722239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49A41-C686-414B-B5C6-6A119461A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half-power bandwidth of a resonant circuit that has a resonant frequency of 7.1 MHz and a Q of 150?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2D74F7-6535-4DE0-BFD1-013F50BB5D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157.8 Hz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315.6 Hz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47.3 kHz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23.67 kHz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E5A11 ECLM Page (4 - 33)</a:t>
            </a:r>
          </a:p>
        </p:txBody>
      </p:sp>
    </p:spTree>
    <p:extLst>
      <p:ext uri="{BB962C8B-B14F-4D97-AF65-F5344CB8AC3E}">
        <p14:creationId xmlns:p14="http://schemas.microsoft.com/office/powerpoint/2010/main" val="13472419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2078D-D6C8-4642-BC16-EC9116D1A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half-power bandwidth of a resonant circuit that has a resonant frequency of 3.7 MHz and a Q of 118?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C12440-F7F5-4ADA-8E79-490E7CCB88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436.6 kHz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218.3 kHz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31.4 kHz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15.7 kHz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E5A12 ECLM Page (4 - 33)</a:t>
            </a:r>
          </a:p>
        </p:txBody>
      </p:sp>
    </p:spTree>
    <p:extLst>
      <p:ext uri="{BB962C8B-B14F-4D97-AF65-F5344CB8AC3E}">
        <p14:creationId xmlns:p14="http://schemas.microsoft.com/office/powerpoint/2010/main" val="16075187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3F9D5-FF30-4529-A4FB-6D2F3A36B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half-power bandwidth of a resonant circuit that has a resonant frequency of 3.7 MHz and a Q of 118?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936EF-4580-4C5B-B1D8-BFF6E8AE80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436.6 kHz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218.3 kHz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31.4 kHz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15.7 kHz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E5A12 ECLM Page (4 - 33)</a:t>
            </a:r>
          </a:p>
        </p:txBody>
      </p:sp>
    </p:spTree>
    <p:extLst>
      <p:ext uri="{BB962C8B-B14F-4D97-AF65-F5344CB8AC3E}">
        <p14:creationId xmlns:p14="http://schemas.microsoft.com/office/powerpoint/2010/main" val="4776646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BE648-1347-4D2B-8C55-4E1D720D9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an effect of increasing Q in a series resonant circuit?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96879-7054-4FDE-A87E-680485DFE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Fewer components are needed for the same performance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Parasitic effects are minimized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Internal voltages increase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Phase shift can become uncontrolled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E5A13 ECLM Page (4 - 32)</a:t>
            </a:r>
          </a:p>
        </p:txBody>
      </p:sp>
    </p:spTree>
    <p:extLst>
      <p:ext uri="{BB962C8B-B14F-4D97-AF65-F5344CB8AC3E}">
        <p14:creationId xmlns:p14="http://schemas.microsoft.com/office/powerpoint/2010/main" val="24521489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7E98A-13B5-4B70-B75B-7F274D708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an effect of increasing Q in a series resonant circuit?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EFD744-3007-4BB4-B2A0-BB4A09A8A9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Fewer components are needed for the same performance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Parasitic effects are minimized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Internal voltages increase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Phase shift can become uncontrolled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E5A13 ECLM Page (4 - 32)</a:t>
            </a:r>
          </a:p>
        </p:txBody>
      </p:sp>
    </p:spTree>
    <p:extLst>
      <p:ext uri="{BB962C8B-B14F-4D97-AF65-F5344CB8AC3E}">
        <p14:creationId xmlns:p14="http://schemas.microsoft.com/office/powerpoint/2010/main" val="29695089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72558-CB5A-40E4-9D96-7828D32D0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resonant frequency of an RLC circuit if R is 22 ohms, L is 50 microhenries and C is 40 picofarads?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9108D7-749D-44B2-91A5-0EFBC3D7CD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44.72 MHz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22.36 MHz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3.56 MHz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1.78 MHz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E5A14 ECLM Page (4 - 28)</a:t>
            </a:r>
          </a:p>
        </p:txBody>
      </p:sp>
    </p:spTree>
    <p:extLst>
      <p:ext uri="{BB962C8B-B14F-4D97-AF65-F5344CB8AC3E}">
        <p14:creationId xmlns:p14="http://schemas.microsoft.com/office/powerpoint/2010/main" val="622114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FB90D-FE22-4058-AAF8-7EF2D4E76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can cause the voltage across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reactances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 in a series RLC circuit to be higher than the voltage applied to the entire circuit?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089CD1-FB77-4769-ABF5-2B814D39A3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Resonance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Capacitance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Conductance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Resistance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E5A01 ECLM Page (4 - 30)</a:t>
            </a:r>
          </a:p>
        </p:txBody>
      </p:sp>
    </p:spTree>
    <p:extLst>
      <p:ext uri="{BB962C8B-B14F-4D97-AF65-F5344CB8AC3E}">
        <p14:creationId xmlns:p14="http://schemas.microsoft.com/office/powerpoint/2010/main" val="31698883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8B9F-9F99-475E-93E5-2C1C6B5E5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resonant frequency of an RLC circuit if R is 22 ohms, L is 50 microhenries and C is 40 picofarads?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5D5CEE-E18E-4F1F-A900-2ACC981A52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44.72 MHz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22.36 MHz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3.56 MHz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1.78 MHz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 ) E5A14 ECLM Page (4 - 28)</a:t>
            </a:r>
          </a:p>
        </p:txBody>
      </p:sp>
    </p:spTree>
    <p:extLst>
      <p:ext uri="{BB962C8B-B14F-4D97-AF65-F5344CB8AC3E}">
        <p14:creationId xmlns:p14="http://schemas.microsoft.com/office/powerpoint/2010/main" val="8223336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9F090-8D44-40D1-A6BD-4CDCE04D2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increases Q for inductors and capacitors?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5CF093-6E12-4F98-972B-9FB48AE998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Lower losses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Lower reactance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Lower self-resonant frequency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Higher self-resonant frequency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E5A15 ECLM Page (4 - 31)</a:t>
            </a:r>
          </a:p>
        </p:txBody>
      </p:sp>
    </p:spTree>
    <p:extLst>
      <p:ext uri="{BB962C8B-B14F-4D97-AF65-F5344CB8AC3E}">
        <p14:creationId xmlns:p14="http://schemas.microsoft.com/office/powerpoint/2010/main" val="14719541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D24B7-970B-420C-94F8-591C4FB6D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increases Q for inductors and capacitors?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36194-1FD0-4031-A4FF-4DF81FA60C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Lower losses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Lower reactance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Lower self-resonant frequency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Higher self-resonant frequency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E5A15 ECLM Page (4 - 31)</a:t>
            </a:r>
          </a:p>
        </p:txBody>
      </p:sp>
    </p:spTree>
    <p:extLst>
      <p:ext uri="{BB962C8B-B14F-4D97-AF65-F5344CB8AC3E}">
        <p14:creationId xmlns:p14="http://schemas.microsoft.com/office/powerpoint/2010/main" val="751978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9176E-8441-4F70-B71C-B164FA377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resonant frequency of an RLC circuit if R is 33 ohms, L is 50 microhenries and C is 10 picofarads?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C78201-23BD-49E2-B8E8-8D924020A3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23.5 MHz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23.5 kHz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7.12 kHz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7.12 MHz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E5A16 ECLM Page (4 - 29)</a:t>
            </a:r>
          </a:p>
        </p:txBody>
      </p:sp>
    </p:spTree>
    <p:extLst>
      <p:ext uri="{BB962C8B-B14F-4D97-AF65-F5344CB8AC3E}">
        <p14:creationId xmlns:p14="http://schemas.microsoft.com/office/powerpoint/2010/main" val="5880311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558F4-CF8D-45D6-8E46-BFF32504D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resonant frequency of an RLC circuit if R is 33 ohms, L is 50 microhenries and C is 10 picofarads?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6276BE-9BD0-4284-9647-C8315A9D7B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23.5 MHz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23.5 kHz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7.12 kHz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7.12 MHz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E5A16 ECLM Page (4 - 29)</a:t>
            </a:r>
          </a:p>
        </p:txBody>
      </p:sp>
    </p:spTree>
    <p:extLst>
      <p:ext uri="{BB962C8B-B14F-4D97-AF65-F5344CB8AC3E}">
        <p14:creationId xmlns:p14="http://schemas.microsoft.com/office/powerpoint/2010/main" val="6106731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CD5B2-99D7-4E12-AAEF-40AA4D44F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term for the time required for the capacitor in an RC circuit to be charged to 63.2% of the applied voltage or to discharge to 36.8% of its initial voltage?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C819C8-66BA-4314-86CA-8BCEA3B20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582" y="3703321"/>
            <a:ext cx="8229600" cy="2514600"/>
          </a:xfrm>
        </p:spPr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An exponential rate of one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One time constant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One exponential period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 time factor of one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E5B01 ECLM Page (4 - 9)</a:t>
            </a:r>
          </a:p>
        </p:txBody>
      </p:sp>
    </p:spTree>
    <p:extLst>
      <p:ext uri="{BB962C8B-B14F-4D97-AF65-F5344CB8AC3E}">
        <p14:creationId xmlns:p14="http://schemas.microsoft.com/office/powerpoint/2010/main" val="2128578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CD5B2-99D7-4E12-AAEF-40AA4D44F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term for the time required for the capacitor in an RC circuit to be charged to 63.2% of the applied voltage or to discharge to 36.8% of its initial voltage?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C819C8-66BA-4314-86CA-8BCEA3B20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582" y="3703321"/>
            <a:ext cx="8229600" cy="2514600"/>
          </a:xfrm>
        </p:spPr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An exponential rate of one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One time constant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One exponential period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 time factor of one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(B) E5B01 ECLM Page (4 - 9)</a:t>
            </a:r>
          </a:p>
        </p:txBody>
      </p:sp>
    </p:spTree>
    <p:extLst>
      <p:ext uri="{BB962C8B-B14F-4D97-AF65-F5344CB8AC3E}">
        <p14:creationId xmlns:p14="http://schemas.microsoft.com/office/powerpoint/2010/main" val="6697071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72B19-A71A-4635-B38A-91695696F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letter is commonly used to represent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susceptance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6164D8-A280-4D07-9B37-EC2F1CC2A2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G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X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B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E5B02 ECLM Page (4 - 19)</a:t>
            </a:r>
          </a:p>
        </p:txBody>
      </p:sp>
    </p:spTree>
    <p:extLst>
      <p:ext uri="{BB962C8B-B14F-4D97-AF65-F5344CB8AC3E}">
        <p14:creationId xmlns:p14="http://schemas.microsoft.com/office/powerpoint/2010/main" val="38198773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45885-BBEA-4749-8800-9B0F1A056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letter is commonly used to represent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susceptance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9B164-7167-4A5C-8F1D-DDD75D5986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G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X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B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E5B02 ECLM Page (4 - 19)</a:t>
            </a:r>
          </a:p>
        </p:txBody>
      </p:sp>
    </p:spTree>
    <p:extLst>
      <p:ext uri="{BB962C8B-B14F-4D97-AF65-F5344CB8AC3E}">
        <p14:creationId xmlns:p14="http://schemas.microsoft.com/office/powerpoint/2010/main" val="32680609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85D8E-3D16-4252-AA91-0886C7A55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How is impedance in polar form converted to an equivalent admittance?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7DBB33-BAE3-40AD-938F-D3EB4110AA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Take the reciprocal of the angle and change the sign of the magnitude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Take the reciprocal of the magnitude and change the sign of the angle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Take the square root of the magnitude and add 180 degrees to the angle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Square the magnitude and subtract 90 degrees from the angle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E5B03 ECLM Page (4 - 20)</a:t>
            </a:r>
          </a:p>
        </p:txBody>
      </p:sp>
    </p:spTree>
    <p:extLst>
      <p:ext uri="{BB962C8B-B14F-4D97-AF65-F5344CB8AC3E}">
        <p14:creationId xmlns:p14="http://schemas.microsoft.com/office/powerpoint/2010/main" val="2182505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29AB2-C65F-4B77-A016-2BA88A7D3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can cause the voltage across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reactances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 in a series RLC circuit to be higher than the voltage applied to the entire circuit?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D90AA-C0A3-4A75-B29D-DB13643174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Resonance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Capacitance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Conductance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Resistance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E5A01 ECLM Page (4 - 30)</a:t>
            </a:r>
          </a:p>
        </p:txBody>
      </p:sp>
    </p:spTree>
    <p:extLst>
      <p:ext uri="{BB962C8B-B14F-4D97-AF65-F5344CB8AC3E}">
        <p14:creationId xmlns:p14="http://schemas.microsoft.com/office/powerpoint/2010/main" val="3522098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889A3-5584-4449-9775-24A98F9E3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How is impedance in polar form converted to an equivalent admittance?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A2107F-F36A-4296-B74E-369CEA2895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Take the reciprocal of the angle and change the sign of the magnitude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Take the reciprocal of the magnitude and change the sign of the angle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Take the square root of the magnitude and add 180 degrees to the angle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Square the magnitude and subtract 90 degrees from the angle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(B) E5B03 ECLM Page (4 - 20)</a:t>
            </a:r>
          </a:p>
        </p:txBody>
      </p:sp>
    </p:spTree>
    <p:extLst>
      <p:ext uri="{BB962C8B-B14F-4D97-AF65-F5344CB8AC3E}">
        <p14:creationId xmlns:p14="http://schemas.microsoft.com/office/powerpoint/2010/main" val="29481560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1E8C0-2DB4-4500-A636-8DB3E6B2B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time constant of a circuit having two 220-microfarad capacitors and two 1-megohm resistors, all in parallel?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368A91-0981-48DC-B53B-1BBDC2C00B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55 seconds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110 seconds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440 seconds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220 seconds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E5B04 ECLM Page (4 - 11)</a:t>
            </a:r>
          </a:p>
        </p:txBody>
      </p:sp>
    </p:spTree>
    <p:extLst>
      <p:ext uri="{BB962C8B-B14F-4D97-AF65-F5344CB8AC3E}">
        <p14:creationId xmlns:p14="http://schemas.microsoft.com/office/powerpoint/2010/main" val="7421195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502F7-40C1-4AFC-A630-80F683487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time constant of a circuit having two 220-microfarad capacitors and two 1-megohm resistors, all in parallel?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659D9A-6667-4474-9CF3-5FE293B5C0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55 seconds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110 seconds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440 seconds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220 seconds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E5B04 ECLM Page (4 - 11)</a:t>
            </a:r>
          </a:p>
        </p:txBody>
      </p:sp>
    </p:spTree>
    <p:extLst>
      <p:ext uri="{BB962C8B-B14F-4D97-AF65-F5344CB8AC3E}">
        <p14:creationId xmlns:p14="http://schemas.microsoft.com/office/powerpoint/2010/main" val="41272080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03089-5A9C-4CD4-B9F0-58A4F6FF9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happens to the magnitude of a pure reactance when it is converted to a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susceptance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67FB2-3086-4EED-83A4-BFD9C19C71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It is unchanged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The sign is reversed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It is shifted by 90 degrees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It becomes the reciprocal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E5B05 ECLM Page (4 - 19)</a:t>
            </a:r>
          </a:p>
        </p:txBody>
      </p:sp>
    </p:spTree>
    <p:extLst>
      <p:ext uri="{BB962C8B-B14F-4D97-AF65-F5344CB8AC3E}">
        <p14:creationId xmlns:p14="http://schemas.microsoft.com/office/powerpoint/2010/main" val="28565303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31CD3-1C5E-4BD2-BAFD-0DCEF1070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happens to the magnitude of a pure reactance when it is converted to a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susceptance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7345C-F3CE-4234-9EE0-067058102F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It is unchanged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The sign is reversed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It is shifted by 90 degrees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It becomes the reciprocal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E5B05 ECLM Page (4 - 19)</a:t>
            </a:r>
          </a:p>
        </p:txBody>
      </p:sp>
    </p:spTree>
    <p:extLst>
      <p:ext uri="{BB962C8B-B14F-4D97-AF65-F5344CB8AC3E}">
        <p14:creationId xmlns:p14="http://schemas.microsoft.com/office/powerpoint/2010/main" val="6586086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A4473-4D2E-4938-A64C-EB1BC3E6F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susceptance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2BA46B-54FD-46C3-BFB6-453DC6C225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The magnetic impedance of a circuit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The ratio of magnetic field to electric field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The imaginary part of admittance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 measure of the efficiency of a transformer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E5B06 ECLM Page (4 - 19)</a:t>
            </a:r>
          </a:p>
        </p:txBody>
      </p:sp>
    </p:spTree>
    <p:extLst>
      <p:ext uri="{BB962C8B-B14F-4D97-AF65-F5344CB8AC3E}">
        <p14:creationId xmlns:p14="http://schemas.microsoft.com/office/powerpoint/2010/main" val="37348712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498C-C9CA-4C31-A784-1CD6E7C1C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susceptance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5344D-EBD7-4A0A-BE75-500C3448DE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The magnetic impedance of a circuit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The ratio of magnetic field to electric field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The imaginary part of admittance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 measure of the efficiency of a transformer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E5B06 ECLM Page (4 - 19)</a:t>
            </a:r>
          </a:p>
        </p:txBody>
      </p:sp>
    </p:spTree>
    <p:extLst>
      <p:ext uri="{BB962C8B-B14F-4D97-AF65-F5344CB8AC3E}">
        <p14:creationId xmlns:p14="http://schemas.microsoft.com/office/powerpoint/2010/main" val="20322243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3FB3B-EAC2-4640-AC97-EBE04982C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phase angle between the voltage across and the current through a series RLC circuit if XC is 500 ohms, R is 1 kilohm, and XL is 250 ohms?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434FC-CFEF-4823-AB4D-FDA8E2B23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429000"/>
            <a:ext cx="8229600" cy="2971800"/>
          </a:xfrm>
        </p:spPr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68.2 degrees with the voltage leading the current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14.0 degrees with the voltage leading the current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14.0 degrees with the voltage lagging the current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68.2 degrees with the voltage lagging the current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E5B07 ECLM Page (4 - 22)</a:t>
            </a:r>
          </a:p>
        </p:txBody>
      </p:sp>
    </p:spTree>
    <p:extLst>
      <p:ext uri="{BB962C8B-B14F-4D97-AF65-F5344CB8AC3E}">
        <p14:creationId xmlns:p14="http://schemas.microsoft.com/office/powerpoint/2010/main" val="31444615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3FB3B-EAC2-4640-AC97-EBE04982C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phase angle between the voltage across and the current through a series RLC circuit if XC is 500 ohms, R is 1 kilohm, and XL is 250 ohms?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434FC-CFEF-4823-AB4D-FDA8E2B23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429000"/>
            <a:ext cx="8229600" cy="2971800"/>
          </a:xfrm>
        </p:spPr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68.2 degrees with the voltage leading the current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14.0 degrees with the voltage leading the current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14.0 degrees with the voltage lagging the current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68.2 degrees with the voltage lagging the current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E5B07 ECLM Page (4 - 22)</a:t>
            </a:r>
          </a:p>
        </p:txBody>
      </p:sp>
    </p:spTree>
    <p:extLst>
      <p:ext uri="{BB962C8B-B14F-4D97-AF65-F5344CB8AC3E}">
        <p14:creationId xmlns:p14="http://schemas.microsoft.com/office/powerpoint/2010/main" val="34908709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AB882-DB86-4561-A233-88350E113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phase angle between the voltage across and the current through a series RLC circuit if XC is 100 ohms, R is 100 ohms, and XL is 75 ohms?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B1C4EA-F8DA-4CCB-ACE3-27A192672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4891" y="3449782"/>
            <a:ext cx="8229600" cy="2514600"/>
          </a:xfrm>
        </p:spPr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14 degrees with the voltage lagging the current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14 degrees with the voltage leading the current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76 degrees with the voltage leading the current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76 degrees with the voltage lagging the current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E5B08 ECLM Page (4 - 22)</a:t>
            </a:r>
          </a:p>
        </p:txBody>
      </p:sp>
    </p:spTree>
    <p:extLst>
      <p:ext uri="{BB962C8B-B14F-4D97-AF65-F5344CB8AC3E}">
        <p14:creationId xmlns:p14="http://schemas.microsoft.com/office/powerpoint/2010/main" val="3272651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1AFA0-0941-40A0-81D2-F9E6A0887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resonance in an LC or RLC circuit?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B906A-6BF1-4A07-98EB-191848F367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The highest frequency that will pass current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The lowest frequency that will pass current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The frequency at which the capacitive reactance equals the inductive reactance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The frequency at which the reactive impedance equals the resistive impedance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E5A02 ECLM Page (4 - 27)</a:t>
            </a:r>
          </a:p>
        </p:txBody>
      </p:sp>
    </p:spTree>
    <p:extLst>
      <p:ext uri="{BB962C8B-B14F-4D97-AF65-F5344CB8AC3E}">
        <p14:creationId xmlns:p14="http://schemas.microsoft.com/office/powerpoint/2010/main" val="28856931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AB882-DB86-4561-A233-88350E113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phase angle between the voltage across and the current through a series RLC circuit if XC is 100 ohms, R is 100 ohms, and XL is 75 ohms?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B1C4EA-F8DA-4CCB-ACE3-27A192672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4891" y="3449782"/>
            <a:ext cx="8229600" cy="2514600"/>
          </a:xfrm>
        </p:spPr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14 degrees with the voltage lagging the current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14 degrees with the voltage leading the current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76 degrees with the voltage leading the current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76 degrees with the voltage lagging the current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E5B08 ECLM Page (4 - 22)</a:t>
            </a:r>
          </a:p>
        </p:txBody>
      </p:sp>
    </p:spTree>
    <p:extLst>
      <p:ext uri="{BB962C8B-B14F-4D97-AF65-F5344CB8AC3E}">
        <p14:creationId xmlns:p14="http://schemas.microsoft.com/office/powerpoint/2010/main" val="39960610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7F1C8-8552-4069-996B-32491A3C0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relationship between the AC current through a capacitor and the voltage across a capacitor?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D8C321-EB16-4136-A657-58BDE35C47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Voltage and current are in phase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Voltage and current are 180 degrees out of phase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Voltage leads current by 90 degrees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Current leads voltage by 90 degrees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E5B09 ECLM Page (4 - 14)</a:t>
            </a:r>
          </a:p>
        </p:txBody>
      </p:sp>
    </p:spTree>
    <p:extLst>
      <p:ext uri="{BB962C8B-B14F-4D97-AF65-F5344CB8AC3E}">
        <p14:creationId xmlns:p14="http://schemas.microsoft.com/office/powerpoint/2010/main" val="24244144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C4D96-A1A5-4249-BCE3-346FFB581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relationship between the AC current through a capacitor and the voltage across a capacitor?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ABDB1-E016-4D62-8030-499BEE7433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Voltage and current are in phase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Voltage and current are 180 degrees out of phase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Voltage leads current by 90 degrees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Current leads voltage by 90 degrees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E5B09 ECLM Page (4 - 14)</a:t>
            </a:r>
          </a:p>
        </p:txBody>
      </p:sp>
    </p:spTree>
    <p:extLst>
      <p:ext uri="{BB962C8B-B14F-4D97-AF65-F5344CB8AC3E}">
        <p14:creationId xmlns:p14="http://schemas.microsoft.com/office/powerpoint/2010/main" val="36051613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A5BA2-D72E-432A-B31D-1122FAC4A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relationship between the AC current through an inductor and the voltage across an inductor?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D88FDF-607C-4321-8FAD-6789B28BBB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Voltage leads current by 90 degrees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Current leads voltage by 90 degrees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Voltage and current are 180 degrees out of phase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Voltage and current are in phase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E5B10 ECLM Page (4 - 15)</a:t>
            </a:r>
          </a:p>
        </p:txBody>
      </p:sp>
    </p:spTree>
    <p:extLst>
      <p:ext uri="{BB962C8B-B14F-4D97-AF65-F5344CB8AC3E}">
        <p14:creationId xmlns:p14="http://schemas.microsoft.com/office/powerpoint/2010/main" val="7923142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23BED-3A91-4B39-BAE6-F9FCAA6A8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relationship between the AC current through an inductor and the voltage across an inductor?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E0F768-175D-4969-BA31-ABBBC55D8C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Voltage leads current by 90 degrees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Current leads voltage by 90 degrees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Voltage and current are 180 degrees out of phase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Voltage and current are in phase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E5B10 ECLM Page (4 - 15)</a:t>
            </a:r>
          </a:p>
        </p:txBody>
      </p:sp>
    </p:spTree>
    <p:extLst>
      <p:ext uri="{BB962C8B-B14F-4D97-AF65-F5344CB8AC3E}">
        <p14:creationId xmlns:p14="http://schemas.microsoft.com/office/powerpoint/2010/main" val="25386901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F2420-1A27-4118-BF10-BD914FA8B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phase angle between the voltage across and the current through a series RLC circuit if XC is 25 ohms, R is 100 ohms, and XL is 50 ohms?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80086-51CE-4868-B017-38DE59050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429000"/>
            <a:ext cx="8229600" cy="2438400"/>
          </a:xfrm>
        </p:spPr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14 degrees with the voltage lagging the current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14 degrees with the voltage leading the current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76 degrees with the voltage lagging the current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76 degrees with the voltage leading the current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E5B11 ECLM Page (4 - 23)</a:t>
            </a:r>
          </a:p>
        </p:txBody>
      </p:sp>
    </p:spTree>
    <p:extLst>
      <p:ext uri="{BB962C8B-B14F-4D97-AF65-F5344CB8AC3E}">
        <p14:creationId xmlns:p14="http://schemas.microsoft.com/office/powerpoint/2010/main" val="12335698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F2420-1A27-4118-BF10-BD914FA8B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phase angle between the voltage across and the current through a series RLC circuit if XC is 25 ohms, R is 100 ohms, and XL is 50 ohms?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80086-51CE-4868-B017-38DE59050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429000"/>
            <a:ext cx="8229600" cy="2438400"/>
          </a:xfrm>
        </p:spPr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14 degrees with the voltage lagging the current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14 degrees with the voltage leading the current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76 degrees with the voltage lagging the current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76 degrees with the voltage leading the current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(B) E5B11 ECLM Page (4 - 23)</a:t>
            </a:r>
          </a:p>
        </p:txBody>
      </p:sp>
    </p:spTree>
    <p:extLst>
      <p:ext uri="{BB962C8B-B14F-4D97-AF65-F5344CB8AC3E}">
        <p14:creationId xmlns:p14="http://schemas.microsoft.com/office/powerpoint/2010/main" val="9773697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51B7B-06C4-4F01-9119-C752F2C20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admittance?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21CFD-1BC0-447D-86FA-6CAF89278B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The inverse of impedance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The term for the gain of a field effect transistor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The turns ratio of a transformer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The inverse of Q factor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E5B12 ECLM Page (4 - 19)</a:t>
            </a:r>
          </a:p>
        </p:txBody>
      </p:sp>
    </p:spTree>
    <p:extLst>
      <p:ext uri="{BB962C8B-B14F-4D97-AF65-F5344CB8AC3E}">
        <p14:creationId xmlns:p14="http://schemas.microsoft.com/office/powerpoint/2010/main" val="6506714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82D25-1754-41EC-BAA7-DB81D93DB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admittance?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1FF674-49E7-48D2-9531-8015E68700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The inverse of impedance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The term for the gain of a field effect transistor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The turns ratio of a transformer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The inverse of Q factor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E5B12 ECLM Page (4 - 19)</a:t>
            </a:r>
          </a:p>
        </p:txBody>
      </p:sp>
    </p:spTree>
    <p:extLst>
      <p:ext uri="{BB962C8B-B14F-4D97-AF65-F5344CB8AC3E}">
        <p14:creationId xmlns:p14="http://schemas.microsoft.com/office/powerpoint/2010/main" val="17282332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F0955-6206-4586-BCEB-E46812A0E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represents a capacitive reactance in rectangular notation?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4495D4-B88D-4366-AA6D-6A575C9EE6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-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jX</a:t>
            </a:r>
            <a:endParaRPr lang="en-US" b="0" i="0" u="none" strike="noStrike" baseline="0" dirty="0">
              <a:latin typeface="Calibri" panose="020F0502020204030204" pitchFamily="34" charset="0"/>
            </a:endParaRP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+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jX</a:t>
            </a:r>
            <a:endParaRPr lang="en-US" b="0" i="0" u="none" strike="noStrike" baseline="0" dirty="0">
              <a:latin typeface="Calibri" panose="020F0502020204030204" pitchFamily="34" charset="0"/>
            </a:endParaRP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Delta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Omega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E5C01 ECLM Page (4 - 16)</a:t>
            </a:r>
          </a:p>
        </p:txBody>
      </p:sp>
    </p:spTree>
    <p:extLst>
      <p:ext uri="{BB962C8B-B14F-4D97-AF65-F5344CB8AC3E}">
        <p14:creationId xmlns:p14="http://schemas.microsoft.com/office/powerpoint/2010/main" val="209008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11C07-6C96-4FF2-8E99-980AE31E3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resonance in an LC or RLC circuit?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84D56-D412-4C36-A3E3-9103FC0A98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The highest frequency that will pass current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The lowest frequency that will pass current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The frequency at which the capacitive reactance equals the inductive reactance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The frequency at which the reactive impedance equals the resistive impedance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E5A02 ECLM Page (4 - 27)</a:t>
            </a:r>
          </a:p>
        </p:txBody>
      </p:sp>
    </p:spTree>
    <p:extLst>
      <p:ext uri="{BB962C8B-B14F-4D97-AF65-F5344CB8AC3E}">
        <p14:creationId xmlns:p14="http://schemas.microsoft.com/office/powerpoint/2010/main" val="383607302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21C87-BF93-4B2C-8AFD-7817AA49B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represents a capacitive reactance in rectangular notation?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7FBB7-66AF-4F90-8672-49C0D29A64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-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jX</a:t>
            </a:r>
            <a:endParaRPr lang="en-US" b="0" i="0" u="none" strike="noStrike" baseline="0" dirty="0">
              <a:latin typeface="Calibri" panose="020F0502020204030204" pitchFamily="34" charset="0"/>
            </a:endParaRP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+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jX</a:t>
            </a:r>
            <a:endParaRPr lang="en-US" b="0" i="0" u="none" strike="noStrike" baseline="0" dirty="0">
              <a:latin typeface="Calibri" panose="020F0502020204030204" pitchFamily="34" charset="0"/>
            </a:endParaRP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Delta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Omega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E5C01 ECLM Page (4 - 16)</a:t>
            </a:r>
          </a:p>
        </p:txBody>
      </p:sp>
    </p:spTree>
    <p:extLst>
      <p:ext uri="{BB962C8B-B14F-4D97-AF65-F5344CB8AC3E}">
        <p14:creationId xmlns:p14="http://schemas.microsoft.com/office/powerpoint/2010/main" val="21569871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18B3E-386F-466D-99F7-692E54AFC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How are impedances described in polar coordinates?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9EC8E6-5263-4707-BAEC-0B547522D0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By X and R values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By real and imaginary parts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By phase angle and magnitude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By Y and G values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E5C02 ECLM Page (4 - 16)</a:t>
            </a:r>
          </a:p>
        </p:txBody>
      </p:sp>
    </p:spTree>
    <p:extLst>
      <p:ext uri="{BB962C8B-B14F-4D97-AF65-F5344CB8AC3E}">
        <p14:creationId xmlns:p14="http://schemas.microsoft.com/office/powerpoint/2010/main" val="326714631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D35CA-34AB-40EE-96F1-E99658D32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How are impedances described in polar coordinates?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7E01DC-4318-4911-872A-9A1EFFB37C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By X and R values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By real and imaginary parts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By phase angle and magnitude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By Y and G values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E5C02 ECLM Page (4 - 16)</a:t>
            </a:r>
          </a:p>
        </p:txBody>
      </p:sp>
    </p:spTree>
    <p:extLst>
      <p:ext uri="{BB962C8B-B14F-4D97-AF65-F5344CB8AC3E}">
        <p14:creationId xmlns:p14="http://schemas.microsoft.com/office/powerpoint/2010/main" val="19653684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5AEB7-B879-4102-AF63-7C8B99AC2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represents an inductive reactance in polar coordinates?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CDD9F8-78ED-48DF-9F24-084668D332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 positive magnitude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 negative magnitude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 positive phase angle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 negative phase angle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E5C03 ECLM Page (4 - 16)</a:t>
            </a:r>
          </a:p>
        </p:txBody>
      </p:sp>
    </p:spTree>
    <p:extLst>
      <p:ext uri="{BB962C8B-B14F-4D97-AF65-F5344CB8AC3E}">
        <p14:creationId xmlns:p14="http://schemas.microsoft.com/office/powerpoint/2010/main" val="10346537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938C5-C900-44D4-AB20-909EA8DDD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represents an inductive reactance in polar coordinates?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AE42F1-7AD7-4344-88D9-49FFD99876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 positive magnitude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 negative magnitude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 positive phase angle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 negative phase angle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E5C03 ECLM Page (4 - 16)</a:t>
            </a:r>
          </a:p>
        </p:txBody>
      </p:sp>
    </p:spTree>
    <p:extLst>
      <p:ext uri="{BB962C8B-B14F-4D97-AF65-F5344CB8AC3E}">
        <p14:creationId xmlns:p14="http://schemas.microsoft.com/office/powerpoint/2010/main" val="57307908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79852-5B4D-4B43-9FD0-1DC68F124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coordinate system is often used to display the resistive, inductive, and/or capacitive reactance components of an impedance?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27DDFA-6A30-4C57-9F4C-3F8E347FF6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Maidenhead grid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Faraday grid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Elliptical coordinates 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Rectangular coordinates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E5C04 ECLM Page (4 - 16)</a:t>
            </a:r>
          </a:p>
        </p:txBody>
      </p:sp>
    </p:spTree>
    <p:extLst>
      <p:ext uri="{BB962C8B-B14F-4D97-AF65-F5344CB8AC3E}">
        <p14:creationId xmlns:p14="http://schemas.microsoft.com/office/powerpoint/2010/main" val="81021142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17F07-6362-4BCF-8384-8E7333ED0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coordinate system is often used to display the resistive, inductive, and/or capacitive reactance components of an impedance?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DDF643-145E-44B3-87F1-672074C86A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Maidenhead grid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Faraday grid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Elliptical coordinates 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Rectangular coordinates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E5C04 ECLM Page (4 - 16)</a:t>
            </a:r>
          </a:p>
        </p:txBody>
      </p:sp>
    </p:spTree>
    <p:extLst>
      <p:ext uri="{BB962C8B-B14F-4D97-AF65-F5344CB8AC3E}">
        <p14:creationId xmlns:p14="http://schemas.microsoft.com/office/powerpoint/2010/main" val="144389003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83C11-3254-485D-800C-975D85D56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name of the diagram used to show the phase relationship between impedances at a given frequency?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F8E83-1724-4C5E-8C91-CC1AD8589E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Venn diagram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Near field diagram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Phasor diagram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Far field diagram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E5C05 ECLM Page (4 - 16)</a:t>
            </a:r>
          </a:p>
        </p:txBody>
      </p:sp>
    </p:spTree>
    <p:extLst>
      <p:ext uri="{BB962C8B-B14F-4D97-AF65-F5344CB8AC3E}">
        <p14:creationId xmlns:p14="http://schemas.microsoft.com/office/powerpoint/2010/main" val="63602761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96291-4D60-4423-9D54-757494DB0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name of the diagram used to show the phase relationship between impedances at a given frequency?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1837A1-9282-4920-B800-10DAEB18A5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Venn diagram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Near field diagram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Phasor diagram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Far field diagram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E5C05 ECLM Page (4 - 16)</a:t>
            </a:r>
          </a:p>
        </p:txBody>
      </p:sp>
    </p:spTree>
    <p:extLst>
      <p:ext uri="{BB962C8B-B14F-4D97-AF65-F5344CB8AC3E}">
        <p14:creationId xmlns:p14="http://schemas.microsoft.com/office/powerpoint/2010/main" val="361034528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F9874-769F-4F4F-8E39-C773DDA0C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does the impedance 50 – j25 represent?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5049DB-9345-40C3-8ACC-F69077784A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50 ohms resistance in series with 25 ohms inductive reactance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50 ohms resistance in series with 25 ohms capacitive reactance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25 ohms resistance in series with 50 ohms inductive reactance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25 ohms resistance in series with 50 ohms capacitive reactance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E5C06 ECLM Page (4 - 16)</a:t>
            </a:r>
          </a:p>
        </p:txBody>
      </p:sp>
    </p:spTree>
    <p:extLst>
      <p:ext uri="{BB962C8B-B14F-4D97-AF65-F5344CB8AC3E}">
        <p14:creationId xmlns:p14="http://schemas.microsoft.com/office/powerpoint/2010/main" val="3102699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EF834-76F8-4435-ADC9-0845937F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magnitude of the impedance of a series RLC circuit at resonance?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F20745-CE9B-46CD-B602-9EF9EEDD98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High, as compared to the circuit resistance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Approximately equal to capacitive reactance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Approximately equal to inductive reactance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Approximately equal to circuit resistance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E5A03 ECLM Page (4 - 30)</a:t>
            </a:r>
          </a:p>
        </p:txBody>
      </p:sp>
    </p:spTree>
    <p:extLst>
      <p:ext uri="{BB962C8B-B14F-4D97-AF65-F5344CB8AC3E}">
        <p14:creationId xmlns:p14="http://schemas.microsoft.com/office/powerpoint/2010/main" val="303869449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7817E-517F-4534-A12D-77A3F13EE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does the impedance 50 – j25 represent?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10825-8977-4B44-8D4C-E3DE1970F4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50 ohms resistance in series with 25 ohms inductive reactance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50 ohms resistance in series with 25 ohms capacitive reactance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25 ohms resistance in series with 50 ohms inductive reactance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25 ohms resistance in series with 50 ohms capacitive reactance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(B) E5C06 ECLM Page (4 - 16)</a:t>
            </a:r>
          </a:p>
        </p:txBody>
      </p:sp>
    </p:spTree>
    <p:extLst>
      <p:ext uri="{BB962C8B-B14F-4D97-AF65-F5344CB8AC3E}">
        <p14:creationId xmlns:p14="http://schemas.microsoft.com/office/powerpoint/2010/main" val="111329124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198DB-9FE6-42D1-BDE5-753B4DC6F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Where is the impedance of a pure resistance plotted on rectangular coordinates?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66D7E-537A-48F1-A36E-0D68D75846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On the vertical axis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On a line through the origin, slanted at 45 degrees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On a horizontal line, offset vertically above the horizontal axis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On the horizontal axis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E5C07 ECLM Page (4 - 16)</a:t>
            </a:r>
          </a:p>
        </p:txBody>
      </p:sp>
    </p:spTree>
    <p:extLst>
      <p:ext uri="{BB962C8B-B14F-4D97-AF65-F5344CB8AC3E}">
        <p14:creationId xmlns:p14="http://schemas.microsoft.com/office/powerpoint/2010/main" val="143332188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0A840-27CF-4CEF-B3DF-B9436157A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Where is the impedance of a pure resistance plotted on rectangular coordinates?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FA079-E3A7-4CCB-A9D1-CC948F9660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On the vertical axis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On a line through the origin, slanted at 45 degrees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On a horizontal line, offset vertically above the horizontal axis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On the horizontal axis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E5C07 ECLM Page (4 - 16)</a:t>
            </a:r>
          </a:p>
        </p:txBody>
      </p:sp>
    </p:spTree>
    <p:extLst>
      <p:ext uri="{BB962C8B-B14F-4D97-AF65-F5344CB8AC3E}">
        <p14:creationId xmlns:p14="http://schemas.microsoft.com/office/powerpoint/2010/main" val="73048300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E5D78-0735-4BF6-AF5D-966A7C6FC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coordinate system is often used to display the phase angle of a circuit containing resistance, inductive and/or capacitive reactance?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C06121-63D6-49A6-B4DC-D7C1CC6139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Maidenhead grid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Faraday grid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Elliptical coordinates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Polar coordinates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E5C08 ECLM Page (4 - 16)</a:t>
            </a:r>
          </a:p>
        </p:txBody>
      </p:sp>
    </p:spTree>
    <p:extLst>
      <p:ext uri="{BB962C8B-B14F-4D97-AF65-F5344CB8AC3E}">
        <p14:creationId xmlns:p14="http://schemas.microsoft.com/office/powerpoint/2010/main" val="176918171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28327-A426-44C8-9632-6C97A413D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coordinate system is often used to display the phase angle of a circuit containing resistance, inductive and/or capacitive reactance?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8505B4-A0CE-4918-86FD-AF0FDAA707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Maidenhead grid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Faraday grid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Elliptical coordinates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Polar coordinates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E5C08 ECLM Page (4 - 16)</a:t>
            </a:r>
          </a:p>
        </p:txBody>
      </p:sp>
    </p:spTree>
    <p:extLst>
      <p:ext uri="{BB962C8B-B14F-4D97-AF65-F5344CB8AC3E}">
        <p14:creationId xmlns:p14="http://schemas.microsoft.com/office/powerpoint/2010/main" val="234916432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390BE-3C68-41FB-BCAA-B602EFFB8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When using rectangular coordinates to graph the impedance of a circuit, what do the axes represent?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3504A3-BEA4-4396-9151-0349355E26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A. The X axis represents the resistive component and the Y axis represents the reactive component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B. The X axis represents the reactive component and the Y axis represents the resistive component  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C. The X axis represents the phase angle and the Y axis represents the magnitude 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D. The X axis represents the magnitude and the Y axis represents the phase angle </a:t>
            </a:r>
          </a:p>
          <a:p>
            <a:r>
              <a:rPr lang="pt-BR" sz="2200" b="0" i="0" u="none" strike="noStrike" baseline="0" dirty="0">
                <a:latin typeface="Calibri" panose="020F0502020204030204" pitchFamily="34" charset="0"/>
              </a:rPr>
              <a:t>E5C09 ECLM Page (4 - 16)</a:t>
            </a:r>
          </a:p>
        </p:txBody>
      </p:sp>
    </p:spTree>
    <p:extLst>
      <p:ext uri="{BB962C8B-B14F-4D97-AF65-F5344CB8AC3E}">
        <p14:creationId xmlns:p14="http://schemas.microsoft.com/office/powerpoint/2010/main" val="173139790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B8201-5B81-462F-972A-FB4A96BE1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When using rectangular coordinates to graph the impedance of a circuit, what do the axes represent?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B7CB75-110C-43CD-B03B-606452A834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A. The X axis represents the resistive component and the Y axis represents the reactive component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B. The X axis represents the reactive component and the Y axis represents the resistive component  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C. The X axis represents the phase angle and the Y axis represents the magnitude 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D. The X axis represents the magnitude and the Y axis represents the phase angle </a:t>
            </a:r>
          </a:p>
          <a:p>
            <a:r>
              <a:rPr lang="pt-BR" sz="2200" b="0" i="0" u="none" strike="noStrike" baseline="0" dirty="0">
                <a:latin typeface="Calibri" panose="020F0502020204030204" pitchFamily="34" charset="0"/>
              </a:rPr>
              <a:t>(A) E5C09 ECLM Page (4 - 16)</a:t>
            </a:r>
          </a:p>
        </p:txBody>
      </p:sp>
    </p:spTree>
    <p:extLst>
      <p:ext uri="{BB962C8B-B14F-4D97-AF65-F5344CB8AC3E}">
        <p14:creationId xmlns:p14="http://schemas.microsoft.com/office/powerpoint/2010/main" val="5043415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09B9B-53D6-4FFB-A51A-0A56370C2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point on Figure E5-1 best represents the impedance of a series circuit consisting of a 400-ohm resistor and a 38-picofarad capacitor at 14 MHz?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35258-EBAB-4E46-A4BC-F8F0AD4E7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581400"/>
            <a:ext cx="8229600" cy="2514600"/>
          </a:xfrm>
        </p:spPr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Point 2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Point 4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Point 5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Point 6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E5C10 ECLM Page (4 - 21)</a:t>
            </a:r>
          </a:p>
        </p:txBody>
      </p:sp>
    </p:spTree>
    <p:extLst>
      <p:ext uri="{BB962C8B-B14F-4D97-AF65-F5344CB8AC3E}">
        <p14:creationId xmlns:p14="http://schemas.microsoft.com/office/powerpoint/2010/main" val="54293635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09B9B-53D6-4FFB-A51A-0A56370C2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point on Figure E5-1 best represents the impedance of a series circuit consisting of a 400-ohm resistor and a 38-picofarad capacitor at 14 MHz?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35258-EBAB-4E46-A4BC-F8F0AD4E7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581400"/>
            <a:ext cx="8229600" cy="2514600"/>
          </a:xfrm>
        </p:spPr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Point 2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Point 4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Point 5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Point 6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(B) E5C10 ECLM Page (4 - 21)</a:t>
            </a:r>
          </a:p>
        </p:txBody>
      </p:sp>
    </p:spTree>
    <p:extLst>
      <p:ext uri="{BB962C8B-B14F-4D97-AF65-F5344CB8AC3E}">
        <p14:creationId xmlns:p14="http://schemas.microsoft.com/office/powerpoint/2010/main" val="267240082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80039-6449-432D-B0F4-E763EF526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point in Figure E5-1 best represents the impedance of a series circuit consisting of a 300-ohm resistor and an 18-microhenry inductor at 3.505 MHz?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4BB3D3-A27D-4FFC-90CA-4B24872D3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620194"/>
            <a:ext cx="8229600" cy="2514600"/>
          </a:xfrm>
        </p:spPr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Point 1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Point 3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Point 7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Point 8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E5C11 ECLM Page (4 - 20)</a:t>
            </a:r>
          </a:p>
        </p:txBody>
      </p:sp>
    </p:spTree>
    <p:extLst>
      <p:ext uri="{BB962C8B-B14F-4D97-AF65-F5344CB8AC3E}">
        <p14:creationId xmlns:p14="http://schemas.microsoft.com/office/powerpoint/2010/main" val="884344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60C3A-4C3D-4FBD-B328-71377A1A0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magnitude of the impedance of a series RLC circuit at resonance?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A41C3D-CDDA-4FA3-8E03-8251D25735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High, as compared to the circuit resistance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Approximately equal to capacitive reactance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Approximately equal to inductive reactance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Approximately equal to circuit resistance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E5A03 ECLM Page (4 - 30)</a:t>
            </a:r>
          </a:p>
        </p:txBody>
      </p:sp>
    </p:spTree>
    <p:extLst>
      <p:ext uri="{BB962C8B-B14F-4D97-AF65-F5344CB8AC3E}">
        <p14:creationId xmlns:p14="http://schemas.microsoft.com/office/powerpoint/2010/main" val="392833103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80039-6449-432D-B0F4-E763EF526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point in Figure E5-1 best represents the impedance of a series circuit consisting of a 300-ohm resistor and an 18-microhenry inductor at 3.505 MHz?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4BB3D3-A27D-4FFC-90CA-4B24872D3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620194"/>
            <a:ext cx="8229600" cy="2514600"/>
          </a:xfrm>
        </p:spPr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Point 1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Point 3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Point 7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Point 8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(B) E5C11 ECLM Page (4 - 20)</a:t>
            </a:r>
          </a:p>
        </p:txBody>
      </p:sp>
    </p:spTree>
    <p:extLst>
      <p:ext uri="{BB962C8B-B14F-4D97-AF65-F5344CB8AC3E}">
        <p14:creationId xmlns:p14="http://schemas.microsoft.com/office/powerpoint/2010/main" val="157790747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B85EB-D2AA-4ACF-A925-62523BFAC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point on Figure E5-1 best represents the impedance of a series circuit consisting of a 300-ohm resistor and a 19-picofarad capacitor at 21.200 MHz?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4492F-41CD-46A1-93CE-7B5FC4B63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610957"/>
            <a:ext cx="8229600" cy="2514600"/>
          </a:xfrm>
        </p:spPr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Point 1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Point 3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Point 7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Point 8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E5C12 ECLM Page (4 - 22)</a:t>
            </a:r>
          </a:p>
        </p:txBody>
      </p:sp>
    </p:spTree>
    <p:extLst>
      <p:ext uri="{BB962C8B-B14F-4D97-AF65-F5344CB8AC3E}">
        <p14:creationId xmlns:p14="http://schemas.microsoft.com/office/powerpoint/2010/main" val="258096180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B85EB-D2AA-4ACF-A925-62523BFAC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point on Figure E5-1 best represents the impedance of a series circuit consisting of a 300-ohm resistor and a 19-picofarad capacitor at 21.200 MHz?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4492F-41CD-46A1-93CE-7B5FC4B63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610957"/>
            <a:ext cx="8229600" cy="2514600"/>
          </a:xfrm>
        </p:spPr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Point 1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Point 3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Point 7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Point 8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E5C12 ECLM Page (4 - 22)</a:t>
            </a:r>
          </a:p>
        </p:txBody>
      </p:sp>
    </p:spTree>
    <p:extLst>
      <p:ext uri="{BB962C8B-B14F-4D97-AF65-F5344CB8AC3E}">
        <p14:creationId xmlns:p14="http://schemas.microsoft.com/office/powerpoint/2010/main" val="33415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CAB1A-0F57-48AC-9757-427EDA293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magnitude of the impedance of a parallel RLC circuit at resonance?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5FF9C-5A38-478A-AE5C-29D5CD57C8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Approximately equal to circuit resistance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Approximately equal to inductive reactance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Low compared to the circuit resistance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High compared to the circuit resistance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E5A04 ECLM Page (4 - 30)</a:t>
            </a:r>
          </a:p>
        </p:txBody>
      </p:sp>
    </p:spTree>
    <p:extLst>
      <p:ext uri="{BB962C8B-B14F-4D97-AF65-F5344CB8AC3E}">
        <p14:creationId xmlns:p14="http://schemas.microsoft.com/office/powerpoint/2010/main" val="829153641"/>
      </p:ext>
    </p:extLst>
  </p:cSld>
  <p:clrMapOvr>
    <a:masterClrMapping/>
  </p:clrMapOvr>
</p:sld>
</file>

<file path=ppt/theme/theme1.xml><?xml version="1.0" encoding="utf-8"?>
<a:theme xmlns:a="http://schemas.openxmlformats.org/drawingml/2006/main" name="Module Theme">
  <a:themeElements>
    <a:clrScheme name="HORIZ NO SCREENED DIAMOND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ORIZ NO SCREENED DIAMON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ORIZ NO SCREENED DIAMO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RIZ NO SCREENED DIAMO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 Theme</Template>
  <TotalTime>119</TotalTime>
  <Words>4614</Words>
  <Application>Microsoft Office PowerPoint</Application>
  <PresentationFormat>On-screen Show (4:3)</PresentationFormat>
  <Paragraphs>483</Paragraphs>
  <Slides>82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6" baseType="lpstr">
      <vt:lpstr>Arial</vt:lpstr>
      <vt:lpstr>Calibri</vt:lpstr>
      <vt:lpstr>Times New Roman</vt:lpstr>
      <vt:lpstr>Module Theme</vt:lpstr>
      <vt:lpstr>PowerPoint Presentation</vt:lpstr>
      <vt:lpstr>PowerPoint Presentation</vt:lpstr>
      <vt:lpstr>What can cause the voltage across reactances in a series RLC circuit to be higher than the voltage applied to the entire circuit? </vt:lpstr>
      <vt:lpstr>What can cause the voltage across reactances in a series RLC circuit to be higher than the voltage applied to the entire circuit? </vt:lpstr>
      <vt:lpstr>What is resonance in an LC or RLC circuit?</vt:lpstr>
      <vt:lpstr>What is resonance in an LC or RLC circuit?</vt:lpstr>
      <vt:lpstr>What is the magnitude of the impedance of a series RLC circuit at resonance?</vt:lpstr>
      <vt:lpstr>What is the magnitude of the impedance of a series RLC circuit at resonance?</vt:lpstr>
      <vt:lpstr>What is the magnitude of the impedance of a parallel RLC circuit at resonance?</vt:lpstr>
      <vt:lpstr>What is the magnitude of the impedance of a parallel RLC circuit at resonance?</vt:lpstr>
      <vt:lpstr>What is the result of increasing the Q of an impedance-matching circuit?</vt:lpstr>
      <vt:lpstr>What is the result of increasing the Q of an impedance-matching circuit?</vt:lpstr>
      <vt:lpstr>What is the magnitude of the circulating current within the components of a parallel LC circuit at resonance?</vt:lpstr>
      <vt:lpstr>What is the magnitude of the circulating current within the components of a parallel LC circuit at resonance?</vt:lpstr>
      <vt:lpstr>What is the magnitude of the current at the input of a parallel RLC circuit at resonance?</vt:lpstr>
      <vt:lpstr>What is the magnitude of the current at the input of a parallel RLC circuit at resonance?</vt:lpstr>
      <vt:lpstr>What is the phase relationship between the current through and the voltage across a series resonant circuit at resonance?</vt:lpstr>
      <vt:lpstr>What is the phase relationship between the current through and the voltage across a series resonant circuit at resonance?</vt:lpstr>
      <vt:lpstr>How is the Q of an RLC parallel resonant circuit calculated?</vt:lpstr>
      <vt:lpstr>How is the Q of an RLC parallel resonant circuit calculated?</vt:lpstr>
      <vt:lpstr>How is the Q of an RLC series resonant circuit calculated?</vt:lpstr>
      <vt:lpstr>How is the Q of an RLC series resonant circuit calculated?</vt:lpstr>
      <vt:lpstr>What is the half-power bandwidth of a resonant circuit that has a resonant frequency of 7.1 MHz and a Q of 150?</vt:lpstr>
      <vt:lpstr>What is the half-power bandwidth of a resonant circuit that has a resonant frequency of 7.1 MHz and a Q of 150?</vt:lpstr>
      <vt:lpstr>What is the half-power bandwidth of a resonant circuit that has a resonant frequency of 3.7 MHz and a Q of 118?</vt:lpstr>
      <vt:lpstr>What is the half-power bandwidth of a resonant circuit that has a resonant frequency of 3.7 MHz and a Q of 118?</vt:lpstr>
      <vt:lpstr>What is an effect of increasing Q in a series resonant circuit?</vt:lpstr>
      <vt:lpstr>What is an effect of increasing Q in a series resonant circuit?</vt:lpstr>
      <vt:lpstr>What is the resonant frequency of an RLC circuit if R is 22 ohms, L is 50 microhenries and C is 40 picofarads?</vt:lpstr>
      <vt:lpstr>What is the resonant frequency of an RLC circuit if R is 22 ohms, L is 50 microhenries and C is 40 picofarads?</vt:lpstr>
      <vt:lpstr>Which of the following increases Q for inductors and capacitors?</vt:lpstr>
      <vt:lpstr>Which of the following increases Q for inductors and capacitors?</vt:lpstr>
      <vt:lpstr>What is the resonant frequency of an RLC circuit if R is 33 ohms, L is 50 microhenries and C is 10 picofarads?</vt:lpstr>
      <vt:lpstr>What is the resonant frequency of an RLC circuit if R is 33 ohms, L is 50 microhenries and C is 10 picofarads?</vt:lpstr>
      <vt:lpstr>What is the term for the time required for the capacitor in an RC circuit to be charged to 63.2% of the applied voltage or to discharge to 36.8% of its initial voltage?</vt:lpstr>
      <vt:lpstr>What is the term for the time required for the capacitor in an RC circuit to be charged to 63.2% of the applied voltage or to discharge to 36.8% of its initial voltage?</vt:lpstr>
      <vt:lpstr>What letter is commonly used to represent susceptance?</vt:lpstr>
      <vt:lpstr>What letter is commonly used to represent susceptance?</vt:lpstr>
      <vt:lpstr>How is impedance in polar form converted to an equivalent admittance?</vt:lpstr>
      <vt:lpstr>How is impedance in polar form converted to an equivalent admittance?</vt:lpstr>
      <vt:lpstr>What is the time constant of a circuit having two 220-microfarad capacitors and two 1-megohm resistors, all in parallel?</vt:lpstr>
      <vt:lpstr>What is the time constant of a circuit having two 220-microfarad capacitors and two 1-megohm resistors, all in parallel?</vt:lpstr>
      <vt:lpstr>What happens to the magnitude of a pure reactance when it is converted to a susceptance?</vt:lpstr>
      <vt:lpstr>What happens to the magnitude of a pure reactance when it is converted to a susceptance?</vt:lpstr>
      <vt:lpstr>What is susceptance?</vt:lpstr>
      <vt:lpstr>What is susceptance?</vt:lpstr>
      <vt:lpstr>What is the phase angle between the voltage across and the current through a series RLC circuit if XC is 500 ohms, R is 1 kilohm, and XL is 250 ohms?</vt:lpstr>
      <vt:lpstr>What is the phase angle between the voltage across and the current through a series RLC circuit if XC is 500 ohms, R is 1 kilohm, and XL is 250 ohms?</vt:lpstr>
      <vt:lpstr>What is the phase angle between the voltage across and the current through a series RLC circuit if XC is 100 ohms, R is 100 ohms, and XL is 75 ohms?</vt:lpstr>
      <vt:lpstr>What is the phase angle between the voltage across and the current through a series RLC circuit if XC is 100 ohms, R is 100 ohms, and XL is 75 ohms?</vt:lpstr>
      <vt:lpstr>What is the relationship between the AC current through a capacitor and the voltage across a capacitor?</vt:lpstr>
      <vt:lpstr>What is the relationship between the AC current through a capacitor and the voltage across a capacitor?</vt:lpstr>
      <vt:lpstr>What is the relationship between the AC current through an inductor and the voltage across an inductor?</vt:lpstr>
      <vt:lpstr>What is the relationship between the AC current through an inductor and the voltage across an inductor?</vt:lpstr>
      <vt:lpstr>What is the phase angle between the voltage across and the current through a series RLC circuit if XC is 25 ohms, R is 100 ohms, and XL is 50 ohms?</vt:lpstr>
      <vt:lpstr>What is the phase angle between the voltage across and the current through a series RLC circuit if XC is 25 ohms, R is 100 ohms, and XL is 50 ohms?</vt:lpstr>
      <vt:lpstr>What is admittance?</vt:lpstr>
      <vt:lpstr>What is admittance?</vt:lpstr>
      <vt:lpstr>Which of the following represents a capacitive reactance in rectangular notation?</vt:lpstr>
      <vt:lpstr>Which of the following represents a capacitive reactance in rectangular notation?</vt:lpstr>
      <vt:lpstr>How are impedances described in polar coordinates?</vt:lpstr>
      <vt:lpstr>How are impedances described in polar coordinates?</vt:lpstr>
      <vt:lpstr>Which of the following represents an inductive reactance in polar coordinates?</vt:lpstr>
      <vt:lpstr>Which of the following represents an inductive reactance in polar coordinates?</vt:lpstr>
      <vt:lpstr>What coordinate system is often used to display the resistive, inductive, and/or capacitive reactance components of an impedance?</vt:lpstr>
      <vt:lpstr>What coordinate system is often used to display the resistive, inductive, and/or capacitive reactance components of an impedance?</vt:lpstr>
      <vt:lpstr>What is the name of the diagram used to show the phase relationship between impedances at a given frequency?</vt:lpstr>
      <vt:lpstr>What is the name of the diagram used to show the phase relationship between impedances at a given frequency?</vt:lpstr>
      <vt:lpstr>What does the impedance 50 – j25 represent?</vt:lpstr>
      <vt:lpstr>What does the impedance 50 – j25 represent?</vt:lpstr>
      <vt:lpstr>Where is the impedance of a pure resistance plotted on rectangular coordinates?</vt:lpstr>
      <vt:lpstr>Where is the impedance of a pure resistance plotted on rectangular coordinates?</vt:lpstr>
      <vt:lpstr>What coordinate system is often used to display the phase angle of a circuit containing resistance, inductive and/or capacitive reactance?</vt:lpstr>
      <vt:lpstr>What coordinate system is often used to display the phase angle of a circuit containing resistance, inductive and/or capacitive reactance?</vt:lpstr>
      <vt:lpstr>When using rectangular coordinates to graph the impedance of a circuit, what do the axes represent?</vt:lpstr>
      <vt:lpstr>When using rectangular coordinates to graph the impedance of a circuit, what do the axes represent?</vt:lpstr>
      <vt:lpstr>Which point on Figure E5-1 best represents the impedance of a series circuit consisting of a 400-ohm resistor and a 38-picofarad capacitor at 14 MHz?</vt:lpstr>
      <vt:lpstr>Which point on Figure E5-1 best represents the impedance of a series circuit consisting of a 400-ohm resistor and a 38-picofarad capacitor at 14 MHz?</vt:lpstr>
      <vt:lpstr>Which point in Figure E5-1 best represents the impedance of a series circuit consisting of a 300-ohm resistor and an 18-microhenry inductor at 3.505 MHz?</vt:lpstr>
      <vt:lpstr>Which point in Figure E5-1 best represents the impedance of a series circuit consisting of a 300-ohm resistor and an 18-microhenry inductor at 3.505 MHz?</vt:lpstr>
      <vt:lpstr>Which point on Figure E5-1 best represents the impedance of a series circuit consisting of a 300-ohm resistor and a 19-picofarad capacitor at 21.200 MHz?</vt:lpstr>
      <vt:lpstr>Which point on Figure E5-1 best represents the impedance of a series circuit consisting of a 300-ohm resistor and a 19-picofarad capacitor at 21.200 MHz?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of the following is a safety hazard of a 12 voltage storage battery?</dc:title>
  <dc:creator>Ward Silver</dc:creator>
  <cp:lastModifiedBy>Bickell, Kris, K1BIC</cp:lastModifiedBy>
  <cp:revision>16</cp:revision>
  <dcterms:created xsi:type="dcterms:W3CDTF">2014-03-12T18:09:47Z</dcterms:created>
  <dcterms:modified xsi:type="dcterms:W3CDTF">2020-05-19T13:50:07Z</dcterms:modified>
</cp:coreProperties>
</file>