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08" r:id="rId2"/>
    <p:sldId id="256" r:id="rId3"/>
    <p:sldId id="258" r:id="rId4"/>
    <p:sldId id="303" r:id="rId5"/>
    <p:sldId id="259" r:id="rId6"/>
    <p:sldId id="260" r:id="rId7"/>
    <p:sldId id="261" r:id="rId8"/>
    <p:sldId id="262" r:id="rId9"/>
    <p:sldId id="264" r:id="rId10"/>
    <p:sldId id="304" r:id="rId11"/>
    <p:sldId id="266" r:id="rId12"/>
    <p:sldId id="30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30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  <p:sldId id="307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1800"/>
            <a:ext cx="8229600" cy="315468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54480"/>
            <a:ext cx="8229600" cy="1097280"/>
          </a:xfrm>
          <a:prstGeom prst="rect">
            <a:avLst/>
          </a:prstGeom>
        </p:spPr>
        <p:txBody>
          <a:bodyPr/>
          <a:lstStyle>
            <a:lvl1pPr>
              <a:defRPr sz="3000" baseline="0"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rrl.org/shop/Licensing-Education-and-Training/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746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11877-C02C-41B8-99C0-B6FB85D00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may reduce or eliminate intermodulation interference in a repeater caused by another transmitter operating in close proximity?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7CC20-17E0-4FB7-AA7C-1ECCC96B5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2" y="3429000"/>
            <a:ext cx="8229600" cy="28956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band-pass filter in the feed line between the transmitter and receiver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properly terminated circulator at the output of the repeater's transmitter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Utilizing a Class C final amplifier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Utilizing a Class D final amplifier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E4D04 ECLM Page (7 - 22)</a:t>
            </a:r>
          </a:p>
        </p:txBody>
      </p:sp>
    </p:spTree>
    <p:extLst>
      <p:ext uri="{BB962C8B-B14F-4D97-AF65-F5344CB8AC3E}">
        <p14:creationId xmlns:p14="http://schemas.microsoft.com/office/powerpoint/2010/main" val="3093067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27A11-83C4-4C9B-9DAE-AB00C1167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transmitter frequencies would cause an intermodulation-product signal in a receiver tuned to 146.70 MHz when a nearby station transmits on 146.52 MHz?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1EA85-84E1-4FB6-ABFD-BA7F599C9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964" y="3581400"/>
            <a:ext cx="8229600" cy="22860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146.34 MHz and 146.61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146.88 MHz and 146.34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146.10 MHz and 147.30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173.35 MHz and 139.40 MHz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E4D05 ECLM Page (7 - 18)</a:t>
            </a:r>
          </a:p>
        </p:txBody>
      </p:sp>
    </p:spTree>
    <p:extLst>
      <p:ext uri="{BB962C8B-B14F-4D97-AF65-F5344CB8AC3E}">
        <p14:creationId xmlns:p14="http://schemas.microsoft.com/office/powerpoint/2010/main" val="2030086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27A11-83C4-4C9B-9DAE-AB00C1167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transmitter frequencies would cause an intermodulation-product signal in a receiver tuned to 146.70 MHz when a nearby station transmits on 146.52 MHz?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1EA85-84E1-4FB6-ABFD-BA7F599C9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964" y="3581400"/>
            <a:ext cx="8229600" cy="22860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146.34 MHz and 146.61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146.88 MHz and 146.34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146.10 MHz and 147.30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173.35 MHz and 139.40 MHz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E4D05 ECLM Page (7 - 18)</a:t>
            </a:r>
          </a:p>
        </p:txBody>
      </p:sp>
    </p:spTree>
    <p:extLst>
      <p:ext uri="{BB962C8B-B14F-4D97-AF65-F5344CB8AC3E}">
        <p14:creationId xmlns:p14="http://schemas.microsoft.com/office/powerpoint/2010/main" val="2074053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E7282-7B9D-4236-A375-657EB8D22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term for spurious signals generated by the combination of two or more signals in a non-linear device or circuit?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FFDC5-939B-4A76-85B7-D3B987C14B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Amplifier desensitization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Neutralization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Adjacent channel interference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Intermodulation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E4D06 ECLM Page (7 - 22)</a:t>
            </a:r>
          </a:p>
        </p:txBody>
      </p:sp>
    </p:spTree>
    <p:extLst>
      <p:ext uri="{BB962C8B-B14F-4D97-AF65-F5344CB8AC3E}">
        <p14:creationId xmlns:p14="http://schemas.microsoft.com/office/powerpoint/2010/main" val="3527358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DE5CB-84CA-4DB9-9902-08FAF5901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term for spurious signals generated by the combination of two or more signals in a non-linear device or circuit?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F6250-D3D3-4559-A217-A262773BC5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Amplifier desensitization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Neutralization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Adjacent channel interference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Intermodulation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 ) E4D06 ECLM Page (7 - 22)</a:t>
            </a:r>
          </a:p>
        </p:txBody>
      </p:sp>
    </p:spTree>
    <p:extLst>
      <p:ext uri="{BB962C8B-B14F-4D97-AF65-F5344CB8AC3E}">
        <p14:creationId xmlns:p14="http://schemas.microsoft.com/office/powerpoint/2010/main" val="3687518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C55C0-A5A3-414B-991E-D255BA237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reduces the likelihood of receiver desensitization?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01F25-2954-4A45-A11B-D5BF3446D3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Decrease the RF bandwidth of the receiver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Raise the receiver IF frequency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Increase the receiver front end gain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Switch from fast AGC to slow AGC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E4D07 ECLM Page (7 - 17)</a:t>
            </a:r>
          </a:p>
        </p:txBody>
      </p:sp>
    </p:spTree>
    <p:extLst>
      <p:ext uri="{BB962C8B-B14F-4D97-AF65-F5344CB8AC3E}">
        <p14:creationId xmlns:p14="http://schemas.microsoft.com/office/powerpoint/2010/main" val="1699246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308CD-C0E0-441C-BA97-4C4950B57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reduces the likelihood of receiver desensitization?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EE386-1B92-4615-A85A-118F4F2D96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Decrease the RF bandwidth of the receiver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Raise the receiver IF frequency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Increase the receiver front end gain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Switch from fast AGC to slow AGC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E4D07 ECLM Page (7 - 17)</a:t>
            </a:r>
          </a:p>
        </p:txBody>
      </p:sp>
    </p:spTree>
    <p:extLst>
      <p:ext uri="{BB962C8B-B14F-4D97-AF65-F5344CB8AC3E}">
        <p14:creationId xmlns:p14="http://schemas.microsoft.com/office/powerpoint/2010/main" val="243824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6EDAD-972B-4C6F-8A19-307E340AD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causes intermodulation in an electronic circuit?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9DA71-2888-49E6-B2B7-638C8FD2FC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Too little gain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Lack of neutralization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Nonlinear circuits or devices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Positive feedback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E4D08 ECLM Page (7 - 22)</a:t>
            </a:r>
          </a:p>
        </p:txBody>
      </p:sp>
    </p:spTree>
    <p:extLst>
      <p:ext uri="{BB962C8B-B14F-4D97-AF65-F5344CB8AC3E}">
        <p14:creationId xmlns:p14="http://schemas.microsoft.com/office/powerpoint/2010/main" val="3832985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54121-70F8-4382-873B-C45D6A6E9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causes intermodulation in an electronic circuit?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15771-2CDA-485D-B2ED-0FC74D1A35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Too little gain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Lack of neutralization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Nonlinear circuits or devices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Positive feedback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E4D08 ECLM Page (7 - 22)</a:t>
            </a:r>
          </a:p>
        </p:txBody>
      </p:sp>
    </p:spTree>
    <p:extLst>
      <p:ext uri="{BB962C8B-B14F-4D97-AF65-F5344CB8AC3E}">
        <p14:creationId xmlns:p14="http://schemas.microsoft.com/office/powerpoint/2010/main" val="1897062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F5433-DA47-4943-AE22-EA55AC711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purpose of the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preselector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in a communications receiver?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8BDF6-6D14-4885-A640-3439DDEFAB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To store often-used frequencies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To provide a range of AGC time constants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To increase rejection of signals outside the desired band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To allow selection of the optimum RF amplifier device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E4D09 ECLM Page (7 - 14)</a:t>
            </a:r>
          </a:p>
        </p:txBody>
      </p:sp>
    </p:spTree>
    <p:extLst>
      <p:ext uri="{BB962C8B-B14F-4D97-AF65-F5344CB8AC3E}">
        <p14:creationId xmlns:p14="http://schemas.microsoft.com/office/powerpoint/2010/main" val="383993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8E941AC2-4993-403D-B19C-63CBFBBD07D8}"/>
              </a:ext>
            </a:extLst>
          </p:cNvPr>
          <p:cNvSpPr>
            <a:spLocks/>
          </p:cNvSpPr>
          <p:nvPr/>
        </p:nvSpPr>
        <p:spPr bwMode="auto">
          <a:xfrm>
            <a:off x="2029412" y="1727597"/>
            <a:ext cx="5085174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1pPr>
            <a:lvl2pPr marL="37931725" indent="-37474525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2pPr>
            <a:lvl3pPr marL="1955800" indent="-800100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3pPr>
            <a:lvl4pPr marL="2400300" indent="-800100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4pPr>
            <a:lvl5pPr marL="2844800" indent="-800100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5pPr>
            <a:lvl6pPr marL="33020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6pPr>
            <a:lvl7pPr marL="37592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7pPr>
            <a:lvl8pPr marL="42164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8pPr>
            <a:lvl9pPr marL="46736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9pPr>
          </a:lstStyle>
          <a:p>
            <a:pPr algn="ctr" eaLnBrk="1" hangingPunct="1">
              <a:lnSpc>
                <a:spcPts val="48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Extra License Manual</a:t>
            </a:r>
          </a:p>
          <a:p>
            <a:pPr algn="ctr" eaLnBrk="1" hangingPunct="1">
              <a:lnSpc>
                <a:spcPts val="48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and other resources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84BAD-7559-43E6-AC97-12A405393044}"/>
              </a:ext>
            </a:extLst>
          </p:cNvPr>
          <p:cNvSpPr/>
          <p:nvPr/>
        </p:nvSpPr>
        <p:spPr>
          <a:xfrm>
            <a:off x="1219200" y="5181600"/>
            <a:ext cx="6858000" cy="44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0000FF"/>
                </a:solidFill>
                <a:cs typeface="Gill Sans" pitchFamily="1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http://www.arrl.org/shop/Licensing-Education-and-Training/</a:t>
            </a:r>
            <a:endParaRPr lang="en-US" altLang="en-US" dirty="0">
              <a:solidFill>
                <a:srgbClr val="0000FF"/>
              </a:solidFill>
              <a:cs typeface="Gill Sans" pitchFamily="1" charset="0"/>
            </a:endParaRPr>
          </a:p>
        </p:txBody>
      </p:sp>
      <p:pic>
        <p:nvPicPr>
          <p:cNvPr id="2" name="Picture 2" descr="ARRL Extra Class License Manual 12th Edition">
            <a:extLst>
              <a:ext uri="{FF2B5EF4-FFF2-40B4-BE49-F238E27FC236}">
                <a16:creationId xmlns:a16="http://schemas.microsoft.com/office/drawing/2014/main" id="{52D88FCB-48DE-4341-8227-F75D57C6E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899" y="3038475"/>
            <a:ext cx="16002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910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659EE-78BB-464F-AD25-C19D2F4C7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purpose of the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preselector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in a communications receiver?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2E356-A17F-4F68-93B7-3AD950CDBA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To store often-used frequencies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To provide a range of AGC time constants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To increase rejection of signals outside the desired band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To allow selection of the optimum RF amplifier device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E4D09 ECLM Page (7 - 14)</a:t>
            </a:r>
          </a:p>
        </p:txBody>
      </p:sp>
    </p:spTree>
    <p:extLst>
      <p:ext uri="{BB962C8B-B14F-4D97-AF65-F5344CB8AC3E}">
        <p14:creationId xmlns:p14="http://schemas.microsoft.com/office/powerpoint/2010/main" val="2123233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AE66-6A11-45E3-B84E-CFCC4915B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does a third-order intercept level of 40 dBm mean with respect to receiver performance?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7FE3F-63F5-47C2-A7F5-1A3A3EEB9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743200"/>
            <a:ext cx="8229600" cy="3505200"/>
          </a:xfrm>
        </p:spPr>
        <p:txBody>
          <a:bodyPr/>
          <a:lstStyle/>
          <a:p>
            <a:r>
              <a:rPr lang="en-US" sz="2100" b="0" i="0" u="none" strike="noStrike" baseline="0" dirty="0">
                <a:latin typeface="Calibri" panose="020F0502020204030204" pitchFamily="34" charset="0"/>
              </a:rPr>
              <a:t>A. Signals less than 40 dBm will not generate audible third-order intermodulation products</a:t>
            </a:r>
          </a:p>
          <a:p>
            <a:r>
              <a:rPr lang="en-US" sz="2100" b="0" i="0" u="none" strike="noStrike" baseline="0" dirty="0">
                <a:latin typeface="Calibri" panose="020F0502020204030204" pitchFamily="34" charset="0"/>
              </a:rPr>
              <a:t>B. The receiver can tolerate signals up to 40 dB above the noise floor without producing third-order intermodulation products</a:t>
            </a:r>
          </a:p>
          <a:p>
            <a:r>
              <a:rPr lang="en-US" sz="2100" b="0" i="0" u="none" strike="noStrike" baseline="0" dirty="0">
                <a:latin typeface="Calibri" panose="020F0502020204030204" pitchFamily="34" charset="0"/>
              </a:rPr>
              <a:t>C. A pair of 40 dBm input signals will theoretically generate a third-order intermodulation product that has the same output amplitude as either of the input signals</a:t>
            </a:r>
          </a:p>
          <a:p>
            <a:r>
              <a:rPr lang="en-US" sz="2100" b="0" i="0" u="none" strike="noStrike" baseline="0" dirty="0">
                <a:latin typeface="Calibri" panose="020F0502020204030204" pitchFamily="34" charset="0"/>
              </a:rPr>
              <a:t>D. A pair of 1 mW input signals will produce a third-order intermodulation product that is 40 dB stronger than the input signal</a:t>
            </a:r>
          </a:p>
          <a:p>
            <a:r>
              <a:rPr lang="pt-BR" sz="2100" b="0" i="0" u="none" strike="noStrike" baseline="0" dirty="0">
                <a:latin typeface="Calibri" panose="020F0502020204030204" pitchFamily="34" charset="0"/>
              </a:rPr>
              <a:t>E4D10 ECLM Page (7 - 19)</a:t>
            </a:r>
          </a:p>
        </p:txBody>
      </p:sp>
    </p:spTree>
    <p:extLst>
      <p:ext uri="{BB962C8B-B14F-4D97-AF65-F5344CB8AC3E}">
        <p14:creationId xmlns:p14="http://schemas.microsoft.com/office/powerpoint/2010/main" val="3576792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AE66-6A11-45E3-B84E-CFCC4915B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does a third-order intercept level of 40 dBm mean with respect to receiver performance?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7FE3F-63F5-47C2-A7F5-1A3A3EEB9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743200"/>
            <a:ext cx="8229600" cy="3505200"/>
          </a:xfrm>
        </p:spPr>
        <p:txBody>
          <a:bodyPr/>
          <a:lstStyle/>
          <a:p>
            <a:r>
              <a:rPr lang="en-US" sz="2100" b="0" i="0" u="none" strike="noStrike" baseline="0" dirty="0">
                <a:latin typeface="Calibri" panose="020F0502020204030204" pitchFamily="34" charset="0"/>
              </a:rPr>
              <a:t>A. Signals less than 40 dBm will not generate audible third-order intermodulation products</a:t>
            </a:r>
          </a:p>
          <a:p>
            <a:r>
              <a:rPr lang="en-US" sz="2100" b="0" i="0" u="none" strike="noStrike" baseline="0" dirty="0">
                <a:latin typeface="Calibri" panose="020F0502020204030204" pitchFamily="34" charset="0"/>
              </a:rPr>
              <a:t>B. The receiver can tolerate signals up to 40 dB above the noise floor without producing third-order intermodulation products</a:t>
            </a:r>
          </a:p>
          <a:p>
            <a:r>
              <a:rPr lang="en-US" sz="2100" b="0" i="0" u="none" strike="noStrike" baseline="0" dirty="0">
                <a:latin typeface="Calibri" panose="020F0502020204030204" pitchFamily="34" charset="0"/>
              </a:rPr>
              <a:t>C. A pair of 40 dBm input signals will theoretically generate a third-order intermodulation product that has the same output amplitude as either of the input signals</a:t>
            </a:r>
          </a:p>
          <a:p>
            <a:r>
              <a:rPr lang="en-US" sz="2100" b="0" i="0" u="none" strike="noStrike" baseline="0" dirty="0">
                <a:latin typeface="Calibri" panose="020F0502020204030204" pitchFamily="34" charset="0"/>
              </a:rPr>
              <a:t>D. A pair of 1 mW input signals will produce a third-order intermodulation product that is 40 dB stronger than the input signal</a:t>
            </a:r>
          </a:p>
          <a:p>
            <a:r>
              <a:rPr lang="pt-BR" sz="2100" b="0" i="0" u="none" strike="noStrike" baseline="0" dirty="0">
                <a:latin typeface="Calibri" panose="020F0502020204030204" pitchFamily="34" charset="0"/>
              </a:rPr>
              <a:t>(C) E4D10 ECLM Page (7 - 19)</a:t>
            </a:r>
          </a:p>
        </p:txBody>
      </p:sp>
    </p:spTree>
    <p:extLst>
      <p:ext uri="{BB962C8B-B14F-4D97-AF65-F5344CB8AC3E}">
        <p14:creationId xmlns:p14="http://schemas.microsoft.com/office/powerpoint/2010/main" val="3126894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41CE-6905-4730-B7F6-A6BFA70FB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Why are odd-order intermodulation products, created within a receiver, of particular interest compared to other products?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4DAE5-9691-4FEA-ACCC-1AFD5AD071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Odd-order products of two signals in the band of interest are also likely to be within the band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Odd-order products overload the IF filters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Odd-order products are an indication of poor image rejection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Odd-order intermodulation produces three products for every input signal within the band of interest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E4D11 ECLM Page (7 - 18)</a:t>
            </a:r>
          </a:p>
        </p:txBody>
      </p:sp>
    </p:spTree>
    <p:extLst>
      <p:ext uri="{BB962C8B-B14F-4D97-AF65-F5344CB8AC3E}">
        <p14:creationId xmlns:p14="http://schemas.microsoft.com/office/powerpoint/2010/main" val="3989068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EC279-26FB-4A33-AFB5-DAC65FCB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Why are odd-order intermodulation products, created within a receiver, of particular interest compared to other products?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3C8D1-EDC7-4710-890A-F0A708E260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Odd-order products of two signals in the band of interest are also likely to be within the band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Odd-order products overload the IF filters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Odd-order products are an indication of poor image rejection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Odd-order intermodulation produces three products for every input signal within the band of interest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E4D11 ECLM Page (7 - 18)</a:t>
            </a:r>
          </a:p>
        </p:txBody>
      </p:sp>
    </p:spTree>
    <p:extLst>
      <p:ext uri="{BB962C8B-B14F-4D97-AF65-F5344CB8AC3E}">
        <p14:creationId xmlns:p14="http://schemas.microsoft.com/office/powerpoint/2010/main" val="560368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C5D6F-D6A9-4616-A50B-2B31090C1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term for the reduction in receiver sensitivity caused by a strong signal near the received frequency?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CFF24-6616-4B0A-9DA4-5EB3305FF5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Desensitization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Quieting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Cross-modulation interference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Squelch gain rollback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E4D12 ECLM Page (7 - 16)</a:t>
            </a:r>
          </a:p>
        </p:txBody>
      </p:sp>
    </p:spTree>
    <p:extLst>
      <p:ext uri="{BB962C8B-B14F-4D97-AF65-F5344CB8AC3E}">
        <p14:creationId xmlns:p14="http://schemas.microsoft.com/office/powerpoint/2010/main" val="3707631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22EC-FEC0-4979-B141-61A4A3BA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term for the reduction in receiver sensitivity caused by a strong signal near the received frequency?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FD766-AC41-4940-9B30-627E2090AF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Desensitization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Quieting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Cross-modulation interference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Squelch gain rollback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E4D12 ECLM Page (7 - 16)</a:t>
            </a:r>
          </a:p>
        </p:txBody>
      </p:sp>
    </p:spTree>
    <p:extLst>
      <p:ext uri="{BB962C8B-B14F-4D97-AF65-F5344CB8AC3E}">
        <p14:creationId xmlns:p14="http://schemas.microsoft.com/office/powerpoint/2010/main" val="2224417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B3FF6-99C0-46CB-A972-C2C7BEA0E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problem can occur when using an automatic notch filter (ANF) to remove interfering carriers while receiving CW signals?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8C448-BFB5-442E-B15D-6EDAA88D83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Removal of the CW signal as well as the interfering carrier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Any nearby signal passing through the DSP system will overwhelm the desired signal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Received CW signals will appear to be modulated at the DSP clock frequency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Ringing in the DSP filter will completely remove the spaces between the CW characters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E4E01 ECLM Page (7 - 27)</a:t>
            </a:r>
          </a:p>
        </p:txBody>
      </p:sp>
    </p:spTree>
    <p:extLst>
      <p:ext uri="{BB962C8B-B14F-4D97-AF65-F5344CB8AC3E}">
        <p14:creationId xmlns:p14="http://schemas.microsoft.com/office/powerpoint/2010/main" val="3135044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100-7CC3-488F-89AA-29038A7F1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problem can occur when using an automatic notch filter (ANF) to remove interfering carriers while receiving CW signals?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54924-55DC-4891-A9E5-0E8AAEF007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Removal of the CW signal as well as the interfering carrier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Any nearby signal passing through the DSP system will overwhelm the desired signal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Received CW signals will appear to be modulated at the DSP clock frequency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Ringing in the DSP filter will completely remove the spaces between the CW characters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E4E01 ECLM Page (7 - 27)</a:t>
            </a:r>
          </a:p>
        </p:txBody>
      </p:sp>
    </p:spTree>
    <p:extLst>
      <p:ext uri="{BB962C8B-B14F-4D97-AF65-F5344CB8AC3E}">
        <p14:creationId xmlns:p14="http://schemas.microsoft.com/office/powerpoint/2010/main" val="348027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635C4-DF68-4042-9E81-370434CB5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types of noise can often be reduced with a digital signal processing  noise filter?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E679F-19D1-4CD3-8501-E7FE095E6F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Broadband white noise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Ignition noise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Power line noise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E4E02 ECLM Page (7 - 27)</a:t>
            </a:r>
          </a:p>
        </p:txBody>
      </p:sp>
    </p:spTree>
    <p:extLst>
      <p:ext uri="{BB962C8B-B14F-4D97-AF65-F5344CB8AC3E}">
        <p14:creationId xmlns:p14="http://schemas.microsoft.com/office/powerpoint/2010/main" val="1118817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207D8-F92B-400F-8537-19B5B5CE7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meant by the blocking dynamic range of a receiver?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94C81-3798-499C-A8F1-66531D64BE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The difference in dB between the noise floor and the level of an incoming signal that will cause 1 dB of gain compression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The minimum difference in dB between the levels of two FM signals that will cause one signal to block the other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The difference in dB between the noise floor and the third order intercept point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The minimum difference in dB between two signals which produce third order intermodulation products greater than the noise floor</a:t>
            </a:r>
          </a:p>
          <a:p>
            <a:r>
              <a:rPr lang="pt-BR" sz="2200" b="0" i="0" u="none" strike="noStrike" baseline="0" dirty="0">
                <a:latin typeface="Calibri" panose="020F0502020204030204" pitchFamily="34" charset="0"/>
              </a:rPr>
              <a:t>E4D01 ECLM Page (7 - 20)</a:t>
            </a:r>
          </a:p>
        </p:txBody>
      </p:sp>
    </p:spTree>
    <p:extLst>
      <p:ext uri="{BB962C8B-B14F-4D97-AF65-F5344CB8AC3E}">
        <p14:creationId xmlns:p14="http://schemas.microsoft.com/office/powerpoint/2010/main" val="4032940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86E1A-96C9-4CC1-B94C-14EB0B32E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types of noise can often be reduced with a digital signal processing  noise filter?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C1C6A-6BA9-4C51-B042-21DA34B45F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Broadband white noise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Ignition noise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Power line noise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E4E02 ECLM Page (7 - 27)</a:t>
            </a:r>
          </a:p>
        </p:txBody>
      </p:sp>
    </p:spTree>
    <p:extLst>
      <p:ext uri="{BB962C8B-B14F-4D97-AF65-F5344CB8AC3E}">
        <p14:creationId xmlns:p14="http://schemas.microsoft.com/office/powerpoint/2010/main" val="1001488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14693-ABE0-44FF-B93E-862EC29BE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signals might a receiver noise blanker be able to remove from desired signals?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9178D-26AB-4E0A-82AF-52762E43C8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Signals that are constant at all IF levels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Signals that appear across a wide bandwidth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Signals that appear at one IF but not another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Signals that have a sharply peaked frequency distribution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E4E03 ECLM Page (7 - 26)</a:t>
            </a:r>
          </a:p>
        </p:txBody>
      </p:sp>
    </p:spTree>
    <p:extLst>
      <p:ext uri="{BB962C8B-B14F-4D97-AF65-F5344CB8AC3E}">
        <p14:creationId xmlns:p14="http://schemas.microsoft.com/office/powerpoint/2010/main" val="35408003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7832D-40A7-4422-83A2-10FE95BA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signals might a receiver noise blanker be able to remove from desired signals?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5D23D-2A40-421D-ABF9-56493500F9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Signals that are constant at all IF levels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Signals that appear across a wide bandwidth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Signals that appear at one IF but not another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Signals that have a sharply peaked frequency distribution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E4E03 ECLM Page (7 - 26)</a:t>
            </a:r>
          </a:p>
        </p:txBody>
      </p:sp>
    </p:spTree>
    <p:extLst>
      <p:ext uri="{BB962C8B-B14F-4D97-AF65-F5344CB8AC3E}">
        <p14:creationId xmlns:p14="http://schemas.microsoft.com/office/powerpoint/2010/main" val="3816888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59FE9-7D10-4DF6-8CD8-DC939B1FF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can conducted and radiated noise caused by an automobile alternator be suppressed?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F2ABE-5145-4ABE-BE81-B30601617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819400"/>
            <a:ext cx="8229600" cy="3154680"/>
          </a:xfrm>
        </p:spPr>
        <p:txBody>
          <a:bodyPr/>
          <a:lstStyle/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A. By installing filter capacitors in series with the DC power lead and a blocking capacitor in the field lead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B. By installing a noise suppression resistor and a blocking capacitor in both leads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C. By installing a high-pass filter in series with the radio's power lead and a low-pass filter in parallel with the field lead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D. By connecting the radio's power leads directly to the battery and by installing coaxial capacitors in line with the alternator leads</a:t>
            </a:r>
          </a:p>
          <a:p>
            <a:r>
              <a:rPr lang="pt-BR" sz="2300" b="0" i="0" u="none" strike="noStrike" baseline="0" dirty="0">
                <a:latin typeface="Calibri" panose="020F0502020204030204" pitchFamily="34" charset="0"/>
              </a:rPr>
              <a:t>E4E04 ECLM Page (7 - 26)</a:t>
            </a:r>
          </a:p>
        </p:txBody>
      </p:sp>
    </p:spTree>
    <p:extLst>
      <p:ext uri="{BB962C8B-B14F-4D97-AF65-F5344CB8AC3E}">
        <p14:creationId xmlns:p14="http://schemas.microsoft.com/office/powerpoint/2010/main" val="11013173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59FE9-7D10-4DF6-8CD8-DC939B1FF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can conducted and radiated noise caused by an automobile alternator be suppressed?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F2ABE-5145-4ABE-BE81-B30601617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819400"/>
            <a:ext cx="8229600" cy="3154680"/>
          </a:xfrm>
        </p:spPr>
        <p:txBody>
          <a:bodyPr/>
          <a:lstStyle/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A. By installing filter capacitors in series with the DC power lead and a blocking capacitor in the field lead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B. By installing a noise suppression resistor and a blocking capacitor in both leads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C. By installing a high-pass filter in series with the radio's power lead and a low-pass filter in parallel with the field lead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D. By connecting the radio's power leads directly to the battery and by installing coaxial capacitors in line with the alternator leads</a:t>
            </a:r>
          </a:p>
          <a:p>
            <a:r>
              <a:rPr lang="pt-BR" sz="2300" b="0" i="0" u="none" strike="noStrike" baseline="0" dirty="0">
                <a:latin typeface="Calibri" panose="020F0502020204030204" pitchFamily="34" charset="0"/>
              </a:rPr>
              <a:t>(D) E4E04 ECLM Page (7 - 26)</a:t>
            </a:r>
          </a:p>
        </p:txBody>
      </p:sp>
    </p:spTree>
    <p:extLst>
      <p:ext uri="{BB962C8B-B14F-4D97-AF65-F5344CB8AC3E}">
        <p14:creationId xmlns:p14="http://schemas.microsoft.com/office/powerpoint/2010/main" val="2206354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4EA2-0CB4-461A-96C2-4ADFF0698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can radio frequency interference from an AC motor be suppressed?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F8A02-6E44-49AF-A728-48FC0583AC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By installing a high-pass filter in series with the motor’s power leads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By installing a brute-force AC-line filter in series with the motor leads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By installing a bypass capacitor in series with the motor leads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By using a ground-fault current interrupter in the circuit used to power the motor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E4E05 ECLM Page (7 - 25)</a:t>
            </a:r>
          </a:p>
        </p:txBody>
      </p:sp>
    </p:spTree>
    <p:extLst>
      <p:ext uri="{BB962C8B-B14F-4D97-AF65-F5344CB8AC3E}">
        <p14:creationId xmlns:p14="http://schemas.microsoft.com/office/powerpoint/2010/main" val="40197648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1DDEF-1655-4311-863C-2CEF9AFA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can radio frequency interference from an AC motor be suppressed?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52D94-6398-4EA5-9DE6-A0151381D5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By installing a high-pass filter in series with the motor’s power leads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By installing a brute-force AC-line filter in series with the motor leads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By installing a bypass capacitor in series with the motor leads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By using a ground-fault current interrupter in the circuit used to power the motor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E4E05 ECLM Page (7 - 25)</a:t>
            </a:r>
          </a:p>
        </p:txBody>
      </p:sp>
    </p:spTree>
    <p:extLst>
      <p:ext uri="{BB962C8B-B14F-4D97-AF65-F5344CB8AC3E}">
        <p14:creationId xmlns:p14="http://schemas.microsoft.com/office/powerpoint/2010/main" val="17247657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C155A-3BCC-4D3E-AA35-0D1F5B38C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one type of electrical interference that might be caused by a nearby personal computer?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DB249-27E7-4A17-96E2-C9FB19A2E5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loud AC hum in the audio output of your station receiver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clicking noise at intervals of a few seconds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appearance of unstable modulated or unmodulated signals at specific frequencies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whining type noise that continually pulses off and on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E4E06 ECLM Page (7 - 25)</a:t>
            </a:r>
          </a:p>
        </p:txBody>
      </p:sp>
    </p:spTree>
    <p:extLst>
      <p:ext uri="{BB962C8B-B14F-4D97-AF65-F5344CB8AC3E}">
        <p14:creationId xmlns:p14="http://schemas.microsoft.com/office/powerpoint/2010/main" val="26362404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17C46-C998-4156-BB2C-F4EFDDB9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one type of electrical interference that might be caused by a nearby personal computer?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A4633-13D5-49D5-B253-B726A67802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loud AC hum in the audio output of your station receiver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clicking noise at intervals of a few seconds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appearance of unstable modulated or unmodulated signals at specific frequencies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whining type noise that continually pulses off and on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E4E06 ECLM Page (7 - 25)</a:t>
            </a:r>
          </a:p>
        </p:txBody>
      </p:sp>
    </p:spTree>
    <p:extLst>
      <p:ext uri="{BB962C8B-B14F-4D97-AF65-F5344CB8AC3E}">
        <p14:creationId xmlns:p14="http://schemas.microsoft.com/office/powerpoint/2010/main" val="30983016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F08C8-6831-4B3C-B8FF-8395DC58C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can cause shielded cables to radiate or receive interference?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03CBB-EA31-4748-896E-D3CD4ADA55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Low inductance ground connections at both ends of the shield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Common mode currents on the shield and conductors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Use of braided shielding material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Tying all ground connections to a common point resulting in differential mode currents in the shield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E4E07 ECLM Page (7 - 25)</a:t>
            </a:r>
          </a:p>
        </p:txBody>
      </p:sp>
    </p:spTree>
    <p:extLst>
      <p:ext uri="{BB962C8B-B14F-4D97-AF65-F5344CB8AC3E}">
        <p14:creationId xmlns:p14="http://schemas.microsoft.com/office/powerpoint/2010/main" val="3285993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207D8-F92B-400F-8537-19B5B5CE7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meant by the blocking dynamic range of a receiver?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94C81-3798-499C-A8F1-66531D64BE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The difference in dB between the noise floor and the level of an incoming signal that will cause 1 dB of gain compression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The minimum difference in dB between the levels of two FM signals that will cause one signal to block the other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The difference in dB between the noise floor and the third order intercept point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The minimum difference in dB between two signals which produce third order intermodulation products greater than the noise floor</a:t>
            </a:r>
          </a:p>
          <a:p>
            <a:r>
              <a:rPr lang="pt-BR" sz="2200" b="0" i="0" u="none" strike="noStrike" baseline="0" dirty="0">
                <a:latin typeface="Calibri" panose="020F0502020204030204" pitchFamily="34" charset="0"/>
              </a:rPr>
              <a:t>(A) E4D01 ECLM Page (7 - 20)</a:t>
            </a:r>
          </a:p>
        </p:txBody>
      </p:sp>
    </p:spTree>
    <p:extLst>
      <p:ext uri="{BB962C8B-B14F-4D97-AF65-F5344CB8AC3E}">
        <p14:creationId xmlns:p14="http://schemas.microsoft.com/office/powerpoint/2010/main" val="25600887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9EE5D-0C5F-4373-801D-0A5AD1E76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can cause shielded cables to radiate or receive interference?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82970-7BF5-4379-8F35-435446B78D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Low inductance ground connections at both ends of the shield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Common mode currents on the shield and conductors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Use of braided shielding material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Tying all ground connections to a common point resulting in differential mode currents in the shield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E4E07 ECLM Page (7 - 25)</a:t>
            </a:r>
          </a:p>
        </p:txBody>
      </p:sp>
    </p:spTree>
    <p:extLst>
      <p:ext uri="{BB962C8B-B14F-4D97-AF65-F5344CB8AC3E}">
        <p14:creationId xmlns:p14="http://schemas.microsoft.com/office/powerpoint/2010/main" val="2532235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A933F-A159-4B66-9CB9-7635E32BE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current flows equally on all conductors of an unshielded multi-conductor cable?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14445-69A8-4548-97A5-529A31C672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Differential-mode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Common-mode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Reactive current only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Return current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E4E08 ECLM Page (7 - 25)</a:t>
            </a:r>
          </a:p>
        </p:txBody>
      </p:sp>
    </p:spTree>
    <p:extLst>
      <p:ext uri="{BB962C8B-B14F-4D97-AF65-F5344CB8AC3E}">
        <p14:creationId xmlns:p14="http://schemas.microsoft.com/office/powerpoint/2010/main" val="2023904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8E3C0-1FFF-4791-A817-21DC7836C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current flows equally on all conductors of an unshielded multi-conductor cable?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1EDA4-70AD-43C1-83E7-C70DB3E17A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Differential-mode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Common-mode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Reactive current only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Return current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E4E08 ECLM Page (7 - 25)</a:t>
            </a:r>
          </a:p>
        </p:txBody>
      </p:sp>
    </p:spTree>
    <p:extLst>
      <p:ext uri="{BB962C8B-B14F-4D97-AF65-F5344CB8AC3E}">
        <p14:creationId xmlns:p14="http://schemas.microsoft.com/office/powerpoint/2010/main" val="29102978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3340C-ECE9-4E93-A795-838B4401E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undesirable effect can occur when using an IF noise blanker?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56B70-198B-46C6-B3C2-DBA5AB6D77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Received audio in the speech range might have an echo effect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audio frequency bandwidth of the received signal might be compressed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Nearby signals may appear to be excessively wide even if they meet emission standards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FM signals can no longer be demodulated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E4E09 ECLM Page (7 - 26)</a:t>
            </a:r>
          </a:p>
        </p:txBody>
      </p:sp>
    </p:spTree>
    <p:extLst>
      <p:ext uri="{BB962C8B-B14F-4D97-AF65-F5344CB8AC3E}">
        <p14:creationId xmlns:p14="http://schemas.microsoft.com/office/powerpoint/2010/main" val="11439154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DC6F5-FC8B-43A8-B71D-35F374CA0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undesirable effect can occur when using an IF noise blanker?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F534B-718F-4665-930F-404C6B69A0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Received audio in the speech range might have an echo effect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audio frequency bandwidth of the received signal might be compressed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Nearby signals may appear to be excessively wide even if they meet emission standards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FM signals can no longer be demodulated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E4E09 ECLM Page (7 - 26)</a:t>
            </a:r>
          </a:p>
        </p:txBody>
      </p:sp>
    </p:spTree>
    <p:extLst>
      <p:ext uri="{BB962C8B-B14F-4D97-AF65-F5344CB8AC3E}">
        <p14:creationId xmlns:p14="http://schemas.microsoft.com/office/powerpoint/2010/main" val="37283741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278D0-7705-468D-A826-5756A02E9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might be the cause of a loud roaring or buzzing AC line interference that comes and goes at intervals?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F88C0-8DCF-47A7-94D9-A064B46DB4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Arcing contacts in a thermostatically controlled device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defective doorbell or doorbell transformer inside a nearby residence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malfunctioning illuminated advertising display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E4E10 ECLM Page (7 - 25)</a:t>
            </a:r>
          </a:p>
        </p:txBody>
      </p:sp>
    </p:spTree>
    <p:extLst>
      <p:ext uri="{BB962C8B-B14F-4D97-AF65-F5344CB8AC3E}">
        <p14:creationId xmlns:p14="http://schemas.microsoft.com/office/powerpoint/2010/main" val="37121505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3E898-5CE1-4CFD-9BC7-96506706E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might be the cause of a loud roaring or buzzing AC line interference that comes and goes at intervals?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CF754-5A81-46DF-82EB-C1B827175B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Arcing contacts in a thermostatically controlled device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defective doorbell or doorbell transformer inside a nearby residence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malfunctioning illuminated advertising display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E4E10 ECLM Page (7 - 25)</a:t>
            </a:r>
          </a:p>
        </p:txBody>
      </p:sp>
    </p:spTree>
    <p:extLst>
      <p:ext uri="{BB962C8B-B14F-4D97-AF65-F5344CB8AC3E}">
        <p14:creationId xmlns:p14="http://schemas.microsoft.com/office/powerpoint/2010/main" val="23891976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33FF0-FD3C-4A59-9228-6BD1BFB06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could cause local AM broadcast band signals to combine to generate spurious signals in the MF or HF bands?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29026-1C4D-4714-9F6B-8E4B1FF7D1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One or more of the broadcast stations is transmitting an over-modulated signal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Nearby corroded metal joints are mixing and re-radiating the broadcast signals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You are receiving skywave signals from a distant station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Your station receiver IF amplifier stage is defective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E4E11 ECLM Page (7 - 23)</a:t>
            </a:r>
          </a:p>
        </p:txBody>
      </p:sp>
    </p:spTree>
    <p:extLst>
      <p:ext uri="{BB962C8B-B14F-4D97-AF65-F5344CB8AC3E}">
        <p14:creationId xmlns:p14="http://schemas.microsoft.com/office/powerpoint/2010/main" val="1220924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035AE-27C2-40D2-8C09-A271F517C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could cause local AM broadcast band signals to combine to generate spurious signals in the MF or HF bands?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583F1-85F5-439B-9251-04047542BC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One or more of the broadcast stations is transmitting an over-modulated signal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Nearby corroded metal joints are mixing and re-radiating the broadcast signals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You are receiving skywave signals from a distant station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Your station receiver IF amplifier stage is defective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E4E11 ECLM Page (7 - 23)</a:t>
            </a:r>
          </a:p>
        </p:txBody>
      </p:sp>
    </p:spTree>
    <p:extLst>
      <p:ext uri="{BB962C8B-B14F-4D97-AF65-F5344CB8AC3E}">
        <p14:creationId xmlns:p14="http://schemas.microsoft.com/office/powerpoint/2010/main" val="430478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3276D-8985-4436-9860-A1C862A85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describes problems caused by poor dynamic range in a  receiver?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35D70-DC33-4EA8-9082-C158120F10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Spurious signals caused by cross-modulation and desensitization from strong adjacent signals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Oscillator instability requiring frequent retuning and loss of ability to recover the opposite sideband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Cross-modulation of the desired signal and insufficient audio power to operate the speaker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Oscillator instability and severe audio distortion of all but the strongest received signals</a:t>
            </a:r>
          </a:p>
          <a:p>
            <a:r>
              <a:rPr lang="pt-BR" sz="2200" b="0" i="0" u="none" strike="noStrike" baseline="0" dirty="0">
                <a:latin typeface="Calibri" panose="020F0502020204030204" pitchFamily="34" charset="0"/>
              </a:rPr>
              <a:t>E4D02 ECLM Page (7 - 22)</a:t>
            </a:r>
          </a:p>
        </p:txBody>
      </p:sp>
    </p:spTree>
    <p:extLst>
      <p:ext uri="{BB962C8B-B14F-4D97-AF65-F5344CB8AC3E}">
        <p14:creationId xmlns:p14="http://schemas.microsoft.com/office/powerpoint/2010/main" val="1876849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61D25-B49A-462D-867B-91E6142E4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describes problems caused by poor dynamic range in a  receiver?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F6D8F-3F13-4AA2-832D-331039D3BA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Spurious signals caused by cross-modulation and desensitization from strong adjacent signals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Oscillator instability requiring frequent retuning and loss of ability to recover the opposite sideband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Cross-modulation of the desired signal and insufficient audio power to operate the speaker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Oscillator instability and severe audio distortion of all but the strongest received signals</a:t>
            </a:r>
          </a:p>
          <a:p>
            <a:r>
              <a:rPr lang="pt-BR" sz="2200" b="0" i="0" u="none" strike="noStrike" baseline="0" dirty="0">
                <a:latin typeface="Calibri" panose="020F0502020204030204" pitchFamily="34" charset="0"/>
              </a:rPr>
              <a:t>(A) E4D02 ECLM Page (7 - 22)</a:t>
            </a:r>
          </a:p>
        </p:txBody>
      </p:sp>
    </p:spTree>
    <p:extLst>
      <p:ext uri="{BB962C8B-B14F-4D97-AF65-F5344CB8AC3E}">
        <p14:creationId xmlns:p14="http://schemas.microsoft.com/office/powerpoint/2010/main" val="975964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48F98-BA73-4E2D-B128-84CAB3E6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can intermodulation interference between two repeaters occur?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3DDA0-68B3-45BA-B406-2902F6F7C8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When the repeaters are in close proximity and the signals cause feedback in the final amplifier of one or both transmitters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When the repeaters are in close proximity and the signals mix in the final amplifier of one or both transmitters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When the signals from the transmitters are reflected out of phase from airplanes passing overhead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When the signals from the transmitters are reflected in phase from airplanes passing overhead</a:t>
            </a:r>
          </a:p>
          <a:p>
            <a:r>
              <a:rPr lang="pt-BR" sz="2200" b="0" i="0" u="none" strike="noStrike" baseline="0" dirty="0">
                <a:latin typeface="Calibri" panose="020F0502020204030204" pitchFamily="34" charset="0"/>
              </a:rPr>
              <a:t>E4D03 ECLM Page (7 - 22)</a:t>
            </a:r>
          </a:p>
        </p:txBody>
      </p:sp>
    </p:spTree>
    <p:extLst>
      <p:ext uri="{BB962C8B-B14F-4D97-AF65-F5344CB8AC3E}">
        <p14:creationId xmlns:p14="http://schemas.microsoft.com/office/powerpoint/2010/main" val="2965014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F0C7F-3538-4340-833C-F3EB37B53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can intermodulation interference between two repeaters occur?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C76B2-FF94-45A3-B06E-53DB3F95A5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When the repeaters are in close proximity and the signals cause feedback in the final amplifier of one or both transmitters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When the repeaters are in close proximity and the signals mix in the final amplifier of one or both transmitters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When the signals from the transmitters are reflected out of phase from airplanes passing overhead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When the signals from the transmitters are reflected in phase from airplanes passing overhead</a:t>
            </a:r>
          </a:p>
          <a:p>
            <a:r>
              <a:rPr lang="pt-BR" sz="2200" b="0" i="0" u="none" strike="noStrike" baseline="0" dirty="0">
                <a:latin typeface="Calibri" panose="020F0502020204030204" pitchFamily="34" charset="0"/>
              </a:rPr>
              <a:t>(B) E4D03 ECLM Page (7 - 22)</a:t>
            </a:r>
          </a:p>
        </p:txBody>
      </p:sp>
    </p:spTree>
    <p:extLst>
      <p:ext uri="{BB962C8B-B14F-4D97-AF65-F5344CB8AC3E}">
        <p14:creationId xmlns:p14="http://schemas.microsoft.com/office/powerpoint/2010/main" val="3211166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11877-C02C-41B8-99C0-B6FB85D00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may reduce or eliminate intermodulation interference in a repeater caused by another transmitter operating in close proximity?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7CC20-17E0-4FB7-AA7C-1ECCC96B5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2" y="3429000"/>
            <a:ext cx="8229600" cy="28956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band-pass filter in the feed line between the transmitter and receiver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properly terminated circulator at the output of the repeater's transmitter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Utilizing a Class C final amplifier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Utilizing a Class D final amplifier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E4D04 ECLM Page (7 - 22)</a:t>
            </a:r>
          </a:p>
        </p:txBody>
      </p:sp>
    </p:spTree>
    <p:extLst>
      <p:ext uri="{BB962C8B-B14F-4D97-AF65-F5344CB8AC3E}">
        <p14:creationId xmlns:p14="http://schemas.microsoft.com/office/powerpoint/2010/main" val="3218956756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117</TotalTime>
  <Words>3329</Words>
  <Application>Microsoft Office PowerPoint</Application>
  <PresentationFormat>On-screen Show (4:3)</PresentationFormat>
  <Paragraphs>279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Times New Roman</vt:lpstr>
      <vt:lpstr>Module Theme</vt:lpstr>
      <vt:lpstr>PowerPoint Presentation</vt:lpstr>
      <vt:lpstr>PowerPoint Presentation</vt:lpstr>
      <vt:lpstr>What is meant by the blocking dynamic range of a receiver?</vt:lpstr>
      <vt:lpstr>What is meant by the blocking dynamic range of a receiver?</vt:lpstr>
      <vt:lpstr>Which of the following describes problems caused by poor dynamic range in a  receiver?</vt:lpstr>
      <vt:lpstr>Which of the following describes problems caused by poor dynamic range in a  receiver?</vt:lpstr>
      <vt:lpstr>How can intermodulation interference between two repeaters occur?</vt:lpstr>
      <vt:lpstr>How can intermodulation interference between two repeaters occur?</vt:lpstr>
      <vt:lpstr>Which of the following may reduce or eliminate intermodulation interference in a repeater caused by another transmitter operating in close proximity? </vt:lpstr>
      <vt:lpstr>Which of the following may reduce or eliminate intermodulation interference in a repeater caused by another transmitter operating in close proximity? </vt:lpstr>
      <vt:lpstr>What transmitter frequencies would cause an intermodulation-product signal in a receiver tuned to 146.70 MHz when a nearby station transmits on 146.52 MHz?  </vt:lpstr>
      <vt:lpstr>What transmitter frequencies would cause an intermodulation-product signal in a receiver tuned to 146.70 MHz when a nearby station transmits on 146.52 MHz?  </vt:lpstr>
      <vt:lpstr>What is the term for spurious signals generated by the combination of two or more signals in a non-linear device or circuit?</vt:lpstr>
      <vt:lpstr>What is the term for spurious signals generated by the combination of two or more signals in a non-linear device or circuit?</vt:lpstr>
      <vt:lpstr>Which of the following reduces the likelihood of receiver desensitization?</vt:lpstr>
      <vt:lpstr>Which of the following reduces the likelihood of receiver desensitization?</vt:lpstr>
      <vt:lpstr>What causes intermodulation in an electronic circuit?</vt:lpstr>
      <vt:lpstr>What causes intermodulation in an electronic circuit?</vt:lpstr>
      <vt:lpstr>What is the purpose of the preselector in a communications receiver?</vt:lpstr>
      <vt:lpstr>What is the purpose of the preselector in a communications receiver?</vt:lpstr>
      <vt:lpstr>What does a third-order intercept level of 40 dBm mean with respect to receiver performance? </vt:lpstr>
      <vt:lpstr>What does a third-order intercept level of 40 dBm mean with respect to receiver performance? </vt:lpstr>
      <vt:lpstr>Why are odd-order intermodulation products, created within a receiver, of particular interest compared to other products?</vt:lpstr>
      <vt:lpstr>Why are odd-order intermodulation products, created within a receiver, of particular interest compared to other products?</vt:lpstr>
      <vt:lpstr>What is the term for the reduction in receiver sensitivity caused by a strong signal near the received frequency?</vt:lpstr>
      <vt:lpstr>What is the term for the reduction in receiver sensitivity caused by a strong signal near the received frequency?</vt:lpstr>
      <vt:lpstr>What problem can occur when using an automatic notch filter (ANF) to remove interfering carriers while receiving CW signals?</vt:lpstr>
      <vt:lpstr>What problem can occur when using an automatic notch filter (ANF) to remove interfering carriers while receiving CW signals?</vt:lpstr>
      <vt:lpstr>Which of the following types of noise can often be reduced with a digital signal processing  noise filter?</vt:lpstr>
      <vt:lpstr>Which of the following types of noise can often be reduced with a digital signal processing  noise filter?</vt:lpstr>
      <vt:lpstr>Which of the following signals might a receiver noise blanker be able to remove from desired signals?</vt:lpstr>
      <vt:lpstr>Which of the following signals might a receiver noise blanker be able to remove from desired signals?</vt:lpstr>
      <vt:lpstr>How can conducted and radiated noise caused by an automobile alternator be suppressed?</vt:lpstr>
      <vt:lpstr>How can conducted and radiated noise caused by an automobile alternator be suppressed?</vt:lpstr>
      <vt:lpstr>How can radio frequency interference from an AC motor be suppressed?</vt:lpstr>
      <vt:lpstr>How can radio frequency interference from an AC motor be suppressed?</vt:lpstr>
      <vt:lpstr>What is one type of electrical interference that might be caused by a nearby personal computer?</vt:lpstr>
      <vt:lpstr>What is one type of electrical interference that might be caused by a nearby personal computer?</vt:lpstr>
      <vt:lpstr>Which of the following can cause shielded cables to radiate or receive interference?</vt:lpstr>
      <vt:lpstr>Which of the following can cause shielded cables to radiate or receive interference?</vt:lpstr>
      <vt:lpstr>What current flows equally on all conductors of an unshielded multi-conductor cable?</vt:lpstr>
      <vt:lpstr>What current flows equally on all conductors of an unshielded multi-conductor cable?</vt:lpstr>
      <vt:lpstr>What undesirable effect can occur when using an IF noise blanker?</vt:lpstr>
      <vt:lpstr>What undesirable effect can occur when using an IF noise blanker?</vt:lpstr>
      <vt:lpstr>What might be the cause of a loud roaring or buzzing AC line interference that comes and goes at intervals?</vt:lpstr>
      <vt:lpstr>What might be the cause of a loud roaring or buzzing AC line interference that comes and goes at intervals?</vt:lpstr>
      <vt:lpstr>What could cause local AM broadcast band signals to combine to generate spurious signals in the MF or HF bands? </vt:lpstr>
      <vt:lpstr>What could cause local AM broadcast band signals to combine to generate spurious signals in the MF or HF bands?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Bickell, Kris, K1BIC</cp:lastModifiedBy>
  <cp:revision>13</cp:revision>
  <dcterms:created xsi:type="dcterms:W3CDTF">2014-03-12T18:09:47Z</dcterms:created>
  <dcterms:modified xsi:type="dcterms:W3CDTF">2020-05-19T13:49:05Z</dcterms:modified>
</cp:coreProperties>
</file>