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8" r:id="rId2"/>
    <p:sldId id="339" r:id="rId3"/>
    <p:sldId id="256" r:id="rId4"/>
    <p:sldId id="258" r:id="rId5"/>
    <p:sldId id="259" r:id="rId6"/>
    <p:sldId id="260" r:id="rId7"/>
    <p:sldId id="262" r:id="rId8"/>
    <p:sldId id="331" r:id="rId9"/>
    <p:sldId id="263" r:id="rId10"/>
    <p:sldId id="33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333" r:id="rId37"/>
    <p:sldId id="291" r:id="rId38"/>
    <p:sldId id="292" r:id="rId39"/>
    <p:sldId id="293" r:id="rId40"/>
    <p:sldId id="294" r:id="rId41"/>
    <p:sldId id="295" r:id="rId42"/>
    <p:sldId id="334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35" r:id="rId59"/>
    <p:sldId id="313" r:id="rId60"/>
    <p:sldId id="314" r:id="rId61"/>
    <p:sldId id="315" r:id="rId62"/>
    <p:sldId id="316" r:id="rId63"/>
    <p:sldId id="317" r:id="rId64"/>
    <p:sldId id="336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37" r:id="rId75"/>
    <p:sldId id="329" r:id="rId76"/>
    <p:sldId id="33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BC25-D6E5-422C-B2A9-5FAA7DE7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compensation of an oscilloscope probe typically adjusted?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1E29-6B07-4EFA-843F-B8729D8D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8687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square wave is displayed and the probe is adjusted until the horizontal portions of the displayed wave are as nearly flat as possible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high frequency sine wave is displayed and the probe is adjusted for maximum amplitude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 frequency standard is displayed and the probe is adjusted until the deflection time is accurate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 DC voltage standard is displayed and the probe is adjusted until the displayed voltage is accurate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E4A04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421418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7BA1-2C18-4366-97A6-C447B08F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prescaler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function on a frequency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24E8B-93BE-4655-BE4D-E5F23D92A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It amplifies low level signals for more accurate counting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multiplies a higher frequency signal so a low-frequency counter can display the operating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prevents oscillation in a low-frequency counter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divides a higher frequency signal so a low-frequency counter can display the input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E4A05 ECLM Page (7 - 4)</a:t>
            </a:r>
          </a:p>
        </p:txBody>
      </p:sp>
    </p:spTree>
    <p:extLst>
      <p:ext uri="{BB962C8B-B14F-4D97-AF65-F5344CB8AC3E}">
        <p14:creationId xmlns:p14="http://schemas.microsoft.com/office/powerpoint/2010/main" val="157234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81C8-6BD8-4FF9-9C01-A2D6B931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prescaler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function on a frequency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D5233-B334-4555-86D8-287022181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It amplifies low level signals for more accurate counting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multiplies a higher frequency signal so a low-frequency counter can display the operating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prevents oscillation in a low-frequency counter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divides a higher frequency signal so a low-frequency counter can display the input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E4A05 ECLM Page (7 - 4)</a:t>
            </a:r>
          </a:p>
        </p:txBody>
      </p:sp>
    </p:spTree>
    <p:extLst>
      <p:ext uri="{BB962C8B-B14F-4D97-AF65-F5344CB8AC3E}">
        <p14:creationId xmlns:p14="http://schemas.microsoft.com/office/powerpoint/2010/main" val="391986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6638-CFFB-4703-9E04-D7E4AA85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effect of aliasing on a digital oscilloscope caused by setting the time base too slow?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09FEB-9993-46AF-8DAB-53C20E2A1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false, jittery low-frequency version of the signal is displayed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All signals will have a DC offset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Calibration of the vertical scale is no longer valid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Excessive blanking occurs, which prevents display of the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E4A06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10725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E549-2DF4-4322-B5F4-83A59366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effect of aliasing on a digital oscilloscope caused by setting the time base too slow?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9D162-5007-4FA3-8A01-7C913BF03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false, jittery low-frequency version of the signal is displayed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All signals will have a DC offset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Calibration of the vertical scale is no longer valid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Excessive blanking occurs, which prevents display of the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E4A06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198360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D098-C0DC-408B-9F5C-C68C6C82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using an antenna analyzer compared to an SWR bridge to measure antenna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A28EF-9556-4D07-86E3-4B544CF39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Antenna analyzers automatically tune your antenna for resonance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Antenna analyzers do not need an external RF source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Antenna analyzers display a time-varying representation of the modulation envelope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E4A07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35922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7DA5-F5C1-4A04-B329-FB576443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using an antenna analyzer compared to an SWR bridge to measure antenna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53C8A-D520-43AC-B316-714EB10E5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Antenna analyzers automatically tune your antenna for resonance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Antenna analyzers do not need an external RF source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Antenna analyzers display a time-varying representation of the modulation envelope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E4A07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339523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3E27-AD0A-4809-BC49-3CB53C54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measures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45B3-D280-4901-8704-B28ED975E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spectrum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Q 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ohmmeter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antenna analyzer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E4A08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26598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4B65-A608-4876-8953-2CD8290D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measures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8633-2F30-4B6E-8A6A-E843AC605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spectrum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Q 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ohmmeter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antenna analyzer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E4A08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2028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772C-5BC9-4D2C-880F-5D2E123D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good practice when using an oscilloscope probe?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E347F-465B-431A-A1E6-CFC784510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Keep the signal ground connection of the probe as short as possible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Never use a high impedance probe to measure a low impedance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Never use a DC-coupled probe to measure an AC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E4A09 ECLM Page (7 - 6)</a:t>
            </a:r>
          </a:p>
        </p:txBody>
      </p:sp>
    </p:spTree>
    <p:extLst>
      <p:ext uri="{BB962C8B-B14F-4D97-AF65-F5344CB8AC3E}">
        <p14:creationId xmlns:p14="http://schemas.microsoft.com/office/powerpoint/2010/main" val="143692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EA2C-ADDD-44FB-8FB9-A188A853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good practice when using an oscilloscope probe?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32F38-8219-4897-947F-52429F685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Keep the signal ground connection of the probe as short as possible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Never use a high impedance probe to measure a low impedance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Never use a DC-coupled probe to measure an AC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E4A09 ECLM Page (7 - 6)</a:t>
            </a:r>
          </a:p>
        </p:txBody>
      </p:sp>
    </p:spTree>
    <p:extLst>
      <p:ext uri="{BB962C8B-B14F-4D97-AF65-F5344CB8AC3E}">
        <p14:creationId xmlns:p14="http://schemas.microsoft.com/office/powerpoint/2010/main" val="41994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007D-829C-48C8-8F98-A311926A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displays multiple digital signal states simultaneously?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F9D9F-BD88-4EC0-9A1D-46BA1E2BC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Network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Bit error rate tester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Modulation monitor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Logic analyzer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E4A10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263376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0EF1-DBD4-4402-B029-A0AF5792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displays multiple digital signal states simultaneously?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3779B-A59E-4EE1-BBE7-63E24730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Network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Bit error rate tester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Modulation monitor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Logic analyzer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E4A10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279149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AB75-C168-4B17-A86A-5F706276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should an antenna analyzer be connected when measuring antenna resonance and feed point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24E9B-12F0-4BF8-8080-C848DDD4D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Loosely couple the analyzer near the antenna base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Connect the analyzer via a high-impedance transformer to the antenna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Loosely couple the antenna and a dummy load to the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Connect the antenna feed line directly to the analyzer’s connector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E4A11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172056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19F8-4982-418F-A38C-466EA600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should an antenna analyzer be connected when measuring antenna resonance and feed point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07CF-E151-4092-9A8A-FB52BE502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Loosely couple the analyzer near the antenna base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Connect the analyzer via a high-impedance transformer to the antenna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Loosely couple the antenna and a dummy load to the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Connect the antenna feed line directly to the analyzer’s connector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E4A11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225194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4C31-EE67-429A-8EF0-CF53FF9D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factors most affects the accuracy of a frequency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549CF-CF00-40DF-9BFD-670EBED29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attenuator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Time base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Decade divider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Temperature coefficient of the logic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E4B01 ECLM Page (7 - 4)</a:t>
            </a:r>
          </a:p>
        </p:txBody>
      </p:sp>
    </p:spTree>
    <p:extLst>
      <p:ext uri="{BB962C8B-B14F-4D97-AF65-F5344CB8AC3E}">
        <p14:creationId xmlns:p14="http://schemas.microsoft.com/office/powerpoint/2010/main" val="298779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96E9-1FDB-4628-ABA8-6FB8879E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factors most affects the accuracy of a frequency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28103-77C5-4FFF-8B76-33541B0A9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attenuator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Time base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Decade divider accuracy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Temperature coefficient of the logic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E4B01 ECLM Page (7 - 4)</a:t>
            </a:r>
          </a:p>
        </p:txBody>
      </p:sp>
    </p:spTree>
    <p:extLst>
      <p:ext uri="{BB962C8B-B14F-4D97-AF65-F5344CB8AC3E}">
        <p14:creationId xmlns:p14="http://schemas.microsoft.com/office/powerpoint/2010/main" val="314031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4ECB-AF2B-4DB7-9744-064AD45D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significance of voltmeter sensitivity expressed in ohms per volt?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2FC24-2A5B-45C6-B2DD-E41D2179F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The full scale reading of the voltmeter multiplied by its ohms per volt rating will indicate the input impedance of the voltmeter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When used as a galvanometer, the reading in volts multiplied by the ohms per volt rating will determine the power drawn by the device under test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When used as an ohmmeter, the reading in ohms divided by the ohms per volt rating will determine the voltage applied to the circuit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When used as an ammeter, the full scale reading in amps divided by ohms per volt rating will determine the size of shunt needed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E4B02 ECLM Page (7 - 2)</a:t>
            </a:r>
          </a:p>
        </p:txBody>
      </p:sp>
    </p:spTree>
    <p:extLst>
      <p:ext uri="{BB962C8B-B14F-4D97-AF65-F5344CB8AC3E}">
        <p14:creationId xmlns:p14="http://schemas.microsoft.com/office/powerpoint/2010/main" val="288729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32AB-84FF-4E09-B6FC-A7ED6E44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significance of voltmeter sensitivity expressed in ohms per volt?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CA60-4202-4A8D-8213-F98AF6264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The full scale reading of the voltmeter multiplied by its ohms per volt rating will indicate the input impedance of the voltmeter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When used as a galvanometer, the reading in volts multiplied by the ohms per volt rating will determine the power drawn by the device under test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When used as an ohmmeter, the reading in ohms divided by the ohms per volt rating will determine the voltage applied to the circuit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When used as an ammeter, the full scale reading in amps divided by ohms per volt rating will determine the size of shunt needed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(A) E4B02 ECLM Page (7 - 2)</a:t>
            </a:r>
          </a:p>
        </p:txBody>
      </p:sp>
    </p:spTree>
    <p:extLst>
      <p:ext uri="{BB962C8B-B14F-4D97-AF65-F5344CB8AC3E}">
        <p14:creationId xmlns:p14="http://schemas.microsoft.com/office/powerpoint/2010/main" val="3242716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DECB-C1E2-463E-BD81-2898456B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S parameter is equivalent to forward 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3ACB-628D-4331-AED5-F6349BA49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S12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S22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E4B03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53321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7831-8926-47DE-BB93-571CCB8A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limits the highest frequency signal that can be accurately displayed on a digital oscilloscope?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56DB-0D17-4306-BA88-BBE03DFC6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Sampling rate of the analog-to-digital converter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Amount of memory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Q of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E4A01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328027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6D14-CA69-483A-987B-730DCC94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S parameter is equivalent to forward 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DDF19-25F3-427A-B7D9-F72E7CD4B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S12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S22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E4B03 ECLM Page (9 - 39)</a:t>
            </a:r>
          </a:p>
        </p:txBody>
      </p:sp>
    </p:spTree>
    <p:extLst>
      <p:ext uri="{BB962C8B-B14F-4D97-AF65-F5344CB8AC3E}">
        <p14:creationId xmlns:p14="http://schemas.microsoft.com/office/powerpoint/2010/main" val="98473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DAEF-4B46-494A-9C0A-83072A5D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S parameter represents input port return loss or reflection coefficient (equivalent to VSWR)?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302BD-9243-4F45-915F-B9C81C386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S12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S22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E4B04 ECLM Page (9 - 38)</a:t>
            </a:r>
          </a:p>
        </p:txBody>
      </p:sp>
    </p:spTree>
    <p:extLst>
      <p:ext uri="{BB962C8B-B14F-4D97-AF65-F5344CB8AC3E}">
        <p14:creationId xmlns:p14="http://schemas.microsoft.com/office/powerpoint/2010/main" val="2921200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6094-4095-4385-B0DA-4363EE01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S parameter represents input port return loss or reflection coefficient (equivalent to VSWR)?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911D-4E46-442F-AD7C-11E8D2C90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S12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S22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E4B04 ECLM Page (9 - 38)</a:t>
            </a:r>
          </a:p>
        </p:txBody>
      </p:sp>
    </p:spTree>
    <p:extLst>
      <p:ext uri="{BB962C8B-B14F-4D97-AF65-F5344CB8AC3E}">
        <p14:creationId xmlns:p14="http://schemas.microsoft.com/office/powerpoint/2010/main" val="3057168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D74E-D5F6-47A8-8B84-DBEC8077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three test loads are used to calibrate an RF vector network analyzer?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E360C-EA97-4848-8C73-028E9D49A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ohms, 75 ohms, and 90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Short circuit, open circuit, and 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circuit, open circuit, and resonant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50 ohms through 1/8 wavelength, 1/4 wavelength, and 1/2 wavelength of coaxial cable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E4B05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1547286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EC89-1052-4D2E-8DC2-D84CFE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three test loads are used to calibrate an RF vector network analyzer?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AA70-CDEB-4451-B1B2-0C9DC4486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ohms, 75 ohms, and 90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Short circuit, open circuit, and 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circuit, open circuit, and resonant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50 ohms through 1/8 wavelength, 1/4 wavelength, and 1/2 wavelength of coaxial cable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E4B05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1159160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8C1A-FFB0-4318-8314-EE49D7A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much power is being absorbed by the load when a directional power meter connected between a transmitter and a terminating load reads 100 watts forward power and 25 watts reflected power?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212B-20AA-4C1C-BE1A-A37E8719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0386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125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75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E4B06 ECLM Page (9 - 32)</a:t>
            </a:r>
          </a:p>
        </p:txBody>
      </p:sp>
    </p:spTree>
    <p:extLst>
      <p:ext uri="{BB962C8B-B14F-4D97-AF65-F5344CB8AC3E}">
        <p14:creationId xmlns:p14="http://schemas.microsoft.com/office/powerpoint/2010/main" val="386116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8C1A-FFB0-4318-8314-EE49D7A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much power is being absorbed by the load when a directional power meter connected between a transmitter and a terminating load reads 100 watts forward power and 25 watts reflected power?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212B-20AA-4C1C-BE1A-A37E8719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0386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125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75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E4B06 ECLM Page (9 - 32)</a:t>
            </a:r>
          </a:p>
        </p:txBody>
      </p:sp>
    </p:spTree>
    <p:extLst>
      <p:ext uri="{BB962C8B-B14F-4D97-AF65-F5344CB8AC3E}">
        <p14:creationId xmlns:p14="http://schemas.microsoft.com/office/powerpoint/2010/main" val="762836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634E-96A8-4856-A5DD-A0F67E8A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the subscripts of S parameters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7D328-EB17-4C47-A892-12391B2C4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port or ports at which measurements are made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relative time between measurements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Relative quality of the data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order of the measurements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E4B07 ECLM Page (9 - 38)</a:t>
            </a:r>
          </a:p>
        </p:txBody>
      </p:sp>
    </p:spTree>
    <p:extLst>
      <p:ext uri="{BB962C8B-B14F-4D97-AF65-F5344CB8AC3E}">
        <p14:creationId xmlns:p14="http://schemas.microsoft.com/office/powerpoint/2010/main" val="442509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0C6-F1FF-4EE5-8434-93175600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the subscripts of S parameters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7C69D-1D4C-48ED-88AD-8D704E6EE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port or ports at which measurements are made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relative time between measurements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Relative quality of the data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order of the measurements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E4B07 ECLM Page (9 - 38)</a:t>
            </a:r>
          </a:p>
        </p:txBody>
      </p:sp>
    </p:spTree>
    <p:extLst>
      <p:ext uri="{BB962C8B-B14F-4D97-AF65-F5344CB8AC3E}">
        <p14:creationId xmlns:p14="http://schemas.microsoft.com/office/powerpoint/2010/main" val="66189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B360-B9A7-4DE3-995F-F30654AC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used to measure the Q of a series-tuned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7184-0D76-4DA1-BAB5-A5B654F2D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inductance to capacitance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shift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bandwidth of the circuit's frequency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resonant frequency of the circuit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E4B08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79772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C1AD-9A03-4B06-949C-88F302E8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limits the highest frequency signal that can be accurately displayed on a digital oscilloscope?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D9F2E-7929-46AD-B10D-5D82AC899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Sampling rate of the analog-to-digital converter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Amount of memory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Q of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E4A01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682116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1FB3-915B-4DEF-BBAF-68BA64E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used to measure the Q of a series-tuned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2153-0AC7-4941-B569-ECE03EDEC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inductance to capacitance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shift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bandwidth of the circuit's frequency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resonant frequency of the circuit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E4B08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1174895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3EB1-75B1-47C9-B6D4-D8B78070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if the current reading on an RF ammeter placed in series with the antenna feed line of a transmitter increases as the transmitter is tuned to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C5FC-E61C-422B-8E76-CD98A7196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There is possibly a short to ground in the feed 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transmitter is not properly neutralized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There is an impedance mismatch between the antenna and feed 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There is more power going into the antenna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E4B09 ECLM Page (9 - 32)</a:t>
            </a:r>
          </a:p>
        </p:txBody>
      </p:sp>
    </p:spTree>
    <p:extLst>
      <p:ext uri="{BB962C8B-B14F-4D97-AF65-F5344CB8AC3E}">
        <p14:creationId xmlns:p14="http://schemas.microsoft.com/office/powerpoint/2010/main" val="371012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3EB1-75B1-47C9-B6D4-D8B78070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if the current reading on an RF ammeter placed in series with the antenna feed line of a transmitter increases as the transmitter is tuned to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C5FC-E61C-422B-8E76-CD98A7196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There is possibly a short to ground in the feed 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transmitter is not properly neutralized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There is an impedance mismatch between the antenna and feed 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There is more power going into the antenna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E4B09 ECLM Page (9 - 32)</a:t>
            </a:r>
          </a:p>
        </p:txBody>
      </p:sp>
    </p:spTree>
    <p:extLst>
      <p:ext uri="{BB962C8B-B14F-4D97-AF65-F5344CB8AC3E}">
        <p14:creationId xmlns:p14="http://schemas.microsoft.com/office/powerpoint/2010/main" val="1836730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D9E7-A762-4841-8FCC-5EA4C367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methods measures intermodulation distortion in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515F5-E121-4B8D-9099-B6A563799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Modulate the transmitter using two RF signals having non-harmonically related frequencies and observe the RF output with a spectrum analyzer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Modulate the transmitter using two AF signals having non-harmonically related frequencies and observe the RF output with a spectrum analyzer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Modulate the transmitter using two AF signals having harmonically related frequencies and observe the RF output with a peak reading wattmeter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Modulate the transmitter using two RF signals having harmonically related frequencies and observe the RF output with a logic analyzer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E4B10 ECLM Page (7 - 11)</a:t>
            </a:r>
          </a:p>
        </p:txBody>
      </p:sp>
    </p:spTree>
    <p:extLst>
      <p:ext uri="{BB962C8B-B14F-4D97-AF65-F5344CB8AC3E}">
        <p14:creationId xmlns:p14="http://schemas.microsoft.com/office/powerpoint/2010/main" val="2087891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3F4A-DAAF-447A-ABE4-04A4BFB7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methods measures intermodulation distortion in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81B0-93A1-47EE-A917-EDC5F3566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Modulate the transmitter using two RF signals having non-harmonically related frequencies and observe the RF output with a spectrum analyzer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Modulate the transmitter using two AF signals having non-harmonically related frequencies and observe the RF output with a spectrum analyzer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Modulate the transmitter using two AF signals having harmonically related frequencies and observe the RF output with a peak reading wattmeter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Modulate the transmitter using two RF signals having harmonically related frequencies and observe the RF output with a logic analyzer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(B) E4B10 ECLM Page (7 - 11)</a:t>
            </a:r>
          </a:p>
        </p:txBody>
      </p:sp>
    </p:spTree>
    <p:extLst>
      <p:ext uri="{BB962C8B-B14F-4D97-AF65-F5344CB8AC3E}">
        <p14:creationId xmlns:p14="http://schemas.microsoft.com/office/powerpoint/2010/main" val="3675905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7AC9-4D7D-406F-A94B-12347DAC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measured with a vector network analyzer?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51C6C-B5AE-441B-92AF-D8F495CA9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Reflection coefficient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E4B11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2740634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33B9-5496-4FB5-B7B5-199B15C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measured with a vector network analyzer?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8D7E4-F7D0-4722-BEF4-5D9E5FDB7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Reflection coefficient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E4B11 ECLM Page (9 - 40)</a:t>
            </a:r>
          </a:p>
        </p:txBody>
      </p:sp>
    </p:spTree>
    <p:extLst>
      <p:ext uri="{BB962C8B-B14F-4D97-AF65-F5344CB8AC3E}">
        <p14:creationId xmlns:p14="http://schemas.microsoft.com/office/powerpoint/2010/main" val="390204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D952-5ACB-4696-9C7C-D7EF2AA2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effect of excessive phase noise in a receiver's local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A360-AF9E-4D62-8D93-5F5212587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limits the receiver’s ability to receive strong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can affect the receiver’s frequency calibration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 receiver third-order intercept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can combine with strong signals on nearby frequencies to generate interference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E4C01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79735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10F3-DAEB-4A37-A677-7797AE57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effect of excessive phase noise in a receiver's local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17807-001C-460A-8F35-DC10F24B1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limits the receiver’s ability to receive strong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can affect the receiver’s frequency calibration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 receiver third-order intercept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can combine with strong signals on nearby frequencies to generate interference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E4C01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4245270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6235-F1E3-4970-86B6-B3C54A41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receiver circuits can be effective in eliminating interference from strong out-of-band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1B1CE-84F1-42BA-8436-8B318F4C0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front-end filter or pre-selector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narrow IF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notch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properly adjusted product detector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E4C02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14139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DA69-8627-48CA-B299-6C7CA45E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parameters does a spectrum analyzer display on the vertical and horizontal axes?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242E7-C109-47D2-AD7C-81FE36F80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RF amplitude and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RF amplitude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SWR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SWR and time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E4A02 ECLM Page (7 - 10)</a:t>
            </a:r>
          </a:p>
        </p:txBody>
      </p:sp>
    </p:spTree>
    <p:extLst>
      <p:ext uri="{BB962C8B-B14F-4D97-AF65-F5344CB8AC3E}">
        <p14:creationId xmlns:p14="http://schemas.microsoft.com/office/powerpoint/2010/main" val="530082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49AF-4ABE-4A44-ABC0-21AB0D54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receiver circuits can be effective in eliminating interference from strong out-of-band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EEBF6-CD84-4E8C-8BDF-2F1F14BDD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front-end filter or pre-selector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narrow IF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notch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properly adjusted product detector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E4C02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636100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7815-A0DA-4FF1-8C13-5036C992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suppression in an FM receiver of one signal by another stronger signal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754F3-72A5-4F59-8FC0-FD16BB3B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Cross-modulation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Capture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discrimination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E4C03 ECLM Page (7 - 21)</a:t>
            </a:r>
          </a:p>
        </p:txBody>
      </p:sp>
    </p:spTree>
    <p:extLst>
      <p:ext uri="{BB962C8B-B14F-4D97-AF65-F5344CB8AC3E}">
        <p14:creationId xmlns:p14="http://schemas.microsoft.com/office/powerpoint/2010/main" val="3189749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6265-0510-483E-A9C6-EA510DA2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suppression in an FM receiver of one signal by another stronger signal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3027-5A2A-46DB-9DC9-B9DA9893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Cross-modulation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Capture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discrimination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E4C03 ECLM Page (7 - 21)</a:t>
            </a:r>
          </a:p>
        </p:txBody>
      </p:sp>
    </p:spTree>
    <p:extLst>
      <p:ext uri="{BB962C8B-B14F-4D97-AF65-F5344CB8AC3E}">
        <p14:creationId xmlns:p14="http://schemas.microsoft.com/office/powerpoint/2010/main" val="1806179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51C0-F7C2-4303-96EC-77887228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noise figure of a receiver?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75E2-7269-457D-BDBF-1EEB4022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ratio of atmospheric noise to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ratio of the noise bandwidth in hertz to the theoretical bandwidth of a resistive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ratio of thermal noise to atmospheric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ratio in dB of the noise generated by the receiver to the theoretical minimum noise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E4C04 ECLM Page (7 - 13)</a:t>
            </a:r>
          </a:p>
        </p:txBody>
      </p:sp>
    </p:spTree>
    <p:extLst>
      <p:ext uri="{BB962C8B-B14F-4D97-AF65-F5344CB8AC3E}">
        <p14:creationId xmlns:p14="http://schemas.microsoft.com/office/powerpoint/2010/main" val="1746231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6C74-90D5-4C02-BEC1-6B180B8D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noise figure of a receiver?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12378-7FBE-48A8-856A-D1441C18A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ratio of atmospheric noise to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ratio of the noise bandwidth in hertz to the theoretical bandwidth of a resistive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ratio of thermal noise to atmospheric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ratio in dB of the noise generated by the receiver to the theoretical minimum noise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E4C04 ECLM Page (7 - 13)</a:t>
            </a:r>
          </a:p>
        </p:txBody>
      </p:sp>
    </p:spTree>
    <p:extLst>
      <p:ext uri="{BB962C8B-B14F-4D97-AF65-F5344CB8AC3E}">
        <p14:creationId xmlns:p14="http://schemas.microsoft.com/office/powerpoint/2010/main" val="823266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5861-6C68-4B43-B783-7B3EC1DD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a receiver noise floor of -174 dBm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AC6BE-0131-4459-BD7C-2399CBD30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minimum detectable signal as a function of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theoretical noise in a 1 Hz bandwidth at the input of a perfect receiver at room temperature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noise figure of a 1 Hz bandwidth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galactic noise contribution to minimum detectable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E4C05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358397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E3AB-62C3-4E0B-8E94-1C43CD06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a receiver noise floor of -174 dBm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BCBB-BB5A-40D0-B2D5-11AEF4935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minimum detectable signal as a function of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theoretical noise in a 1 Hz bandwidth at the input of a perfect receiver at room temperature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noise figure of a 1 Hz bandwidth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galactic noise contribution to minimum detectable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E4C05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553858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05F9-B68C-439D-A796-0778BBBA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 CW receiver with the AGC off has an equivalent input noise power density of -174 dBm/Hz.  What would be the level of an unmodulated carrier input to this receiver that would yield an audio output SNR of 0 dB in a 400 Hz noise bandwidth?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7A2A-AF5F-4B34-8278-ADE0081A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364" y="39624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-174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-164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-155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-148 dBm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E4C06 ECLM Page (7 - 13)</a:t>
            </a:r>
          </a:p>
        </p:txBody>
      </p:sp>
    </p:spTree>
    <p:extLst>
      <p:ext uri="{BB962C8B-B14F-4D97-AF65-F5344CB8AC3E}">
        <p14:creationId xmlns:p14="http://schemas.microsoft.com/office/powerpoint/2010/main" val="246834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05F9-B68C-439D-A796-0778BBBA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 CW receiver with the AGC off has an equivalent input noise power density of -174 dBm/Hz.  What would be the level of an unmodulated carrier input to this receiver that would yield an audio output SNR of 0 dB in a 400 Hz noise bandwidth?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7A2A-AF5F-4B34-8278-ADE0081A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364" y="39624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-174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-164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-155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-148 dBm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E4C06 ECLM Page (7 - 13)</a:t>
            </a:r>
          </a:p>
        </p:txBody>
      </p:sp>
    </p:spTree>
    <p:extLst>
      <p:ext uri="{BB962C8B-B14F-4D97-AF65-F5344CB8AC3E}">
        <p14:creationId xmlns:p14="http://schemas.microsoft.com/office/powerpoint/2010/main" val="2766643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81CB-9E9C-4235-A753-E12F6D6F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MDS of a receiver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1867-505B-46DC-969C-77F873297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meter display sensitivity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minimum discernible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multiplex distortion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maximum detectable 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E4C07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355531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EBBD-9A4D-479A-BA88-E37ED246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parameters does a spectrum analyzer display on the vertical and horizontal axes?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49A4-FC97-4E8A-BA47-28FEDD9F5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RF amplitude and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RF amplitude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SWR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SWR and time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E4A02 ECLM Page (7 - 10)</a:t>
            </a:r>
          </a:p>
        </p:txBody>
      </p:sp>
    </p:spTree>
    <p:extLst>
      <p:ext uri="{BB962C8B-B14F-4D97-AF65-F5344CB8AC3E}">
        <p14:creationId xmlns:p14="http://schemas.microsoft.com/office/powerpoint/2010/main" val="2322319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10-46BE-428C-96B0-E9879784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MDS of a receiver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DA635-1694-4898-A5DB-62236EC34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meter display sensitivity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minimum discernible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multiplex distortion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maximum detectable 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E4C07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10831431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30B-EC82-40BE-9B62-9401626D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An SDR receiver is overloaded when input signals exceed what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03BD-5890-4E6C-BD3B-3D4E17337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One-half the maximum sample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One-half the maximum sampling buffer size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maximum count value of the analog-to-digital converter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reference voltage of the analog-to-digital converter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E4C08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12324176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3A24-6098-420E-992C-D6DC6146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An SDR receiver is overloaded when input signals exceed what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4E7FC-1CE0-4C64-9A6C-5D0216734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One-half the maximum sample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One-half the maximum sampling buffer size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maximum count value of the analog-to-digital converter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reference voltage of the analog-to-digital converter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E4C08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3806714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7E66-12FA-4251-AD7A-9C7AF90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choices is a good reason for selecting a high frequency for the design of the IF in a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superheterodyne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HF or VHF communications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901F-9562-4905-BEFF-423F3EC62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45" y="35814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Fewer components in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Reduced drift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Easier for front-end circuitry to eliminate image responses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Improved receiver noise figure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E4C09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2698789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7E66-12FA-4251-AD7A-9C7AF90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choices is a good reason for selecting a high frequency for the design of the IF in a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superheterodyne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HF or VHF communications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901F-9562-4905-BEFF-423F3EC62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45" y="35814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Fewer components in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Reduced drift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Easier for front-end circuitry to eliminate image responses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Improved receiver noise figure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E4C09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23027390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44AB-BB3A-4F9E-9FE0-1D24E5AD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advantage of having a variety of receiver IF bandwidths from which to select?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4D3F2-01B9-46FC-A151-7681BF8E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noise figure of the RF amplifier can be adjusted to match the modulation type, thus increasing receiver sensitivity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Receiver power consumption can be reduced when wider bandwidth is not required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Receive bandwidth can be set to match the modulation bandwidth, maximizing signal-to-noise ratio and minimizing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Multiple frequencies can be received simultaneously if desired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E4C10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2623019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6BBB-5A6A-47E6-AF25-A885766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advantage of having a variety of receiver IF bandwidths from which to select?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11480-B314-45ED-A6A6-7716598F0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noise figure of the RF amplifier can be adjusted to match the modulation type, thus increasing receiver sensitivity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Receiver power consumption can be reduced when wider bandwidth is not required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Receive bandwidth can be set to match the modulation bandwidth, maximizing signal-to-noise ratio and minimizing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Multiple frequencies can be received simultaneously if desired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(C) E4C10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3128430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5B2C-0AB1-4D8B-B57E-6BFEF407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can an attenuator be used to reduce receiver overload on the lower frequency HF bands with little or no impact on signal-to-noise ratio?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94BB7-1784-485A-ADFF-2BAB1C569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attenuator has a low-pass filter to increase the strength of lower frequency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attenuator has a noise filter to suppress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Signals are attenuated separately from the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Atmospheric noise is generally greater than internally generated noise even after attenuation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E4C11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3732311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EE36-0EEE-40C2-B857-B75044C2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can an attenuator be used to reduce receiver overload on the lower frequency HF bands with little or no impact on signal-to-noise ratio?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0396-E327-46C4-AE68-72FE79DB5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attenuator has a low-pass filter to increase the strength of lower frequency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attenuator has a noise filter to suppress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Signals are attenuated separately from the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Atmospheric noise is generally greater than internally generated noise even after attenuation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E4C11 ECLM Page (7 - 12)</a:t>
            </a:r>
          </a:p>
        </p:txBody>
      </p:sp>
    </p:spTree>
    <p:extLst>
      <p:ext uri="{BB962C8B-B14F-4D97-AF65-F5344CB8AC3E}">
        <p14:creationId xmlns:p14="http://schemas.microsoft.com/office/powerpoint/2010/main" val="30834010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CD3A-CBC7-41DA-A426-E4E92096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has the largest effect on an SDR receiver’s dynamic range?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0BC2-835C-4A04-BC87-72679A1C3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CPU register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Anti-aliasing input filter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RAM speed used for data storage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Analog-to-digital converter sample width in bits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E4C12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112901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23AF-C2C3-4CDE-BFCB-42C5BA6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test instruments is used to display spurious signals and/or intermodulation distortion products generated by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4471-26E0-42D5-942A-561814F4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1"/>
            <a:ext cx="8229600" cy="25908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wattmeter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spectrum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logic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time-domain reflectometer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E4A03 ECLM Page (7 - 10)</a:t>
            </a:r>
          </a:p>
        </p:txBody>
      </p:sp>
    </p:spTree>
    <p:extLst>
      <p:ext uri="{BB962C8B-B14F-4D97-AF65-F5344CB8AC3E}">
        <p14:creationId xmlns:p14="http://schemas.microsoft.com/office/powerpoint/2010/main" val="3777682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3EA9-C5CE-47BC-A5BD-B1CBF73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has the largest effect on an SDR receiver’s dynamic range?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CDB5A-CAAC-4FCE-A387-2361710B4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CPU register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Anti-aliasing input filter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RAM speed used for data storage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Analog-to-digital converter sample width in bits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E4C12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1568686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ECCB-6E10-4582-B7E3-C2054197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narrow-band roofing filter affect receiver performance?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1EF4-110C-46D9-9E29-6A1CF2909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improves sensitivity by reducing front end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improves intelligibility by using low Q circuitry to reduce ringing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improves dynamic range by attenuating strong signals near the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E4C13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19623784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927D-26C2-4522-BF05-39CC3054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narrow-band roofing filter affect receiver performance?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6862-E025-47C8-91B5-D996FA36A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improves sensitivity by reducing front end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improves intelligibility by using low Q circuitry to reduce ringing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improves dynamic range by attenuating strong signals near the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E4C13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2598974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4E09-CF6C-4ABD-B70B-032451AC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transmit frequency might generate an image response signal in a receiver tuned to 14.300 MHz and that uses a 455 kHz IF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61A65-8C35-4333-B8B0-A05DB2A8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78663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13.845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14.755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14.445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15.210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E4C14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2017539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4E09-CF6C-4ABD-B70B-032451AC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transmit frequency might generate an image response signal in a receiver tuned to 14.300 MHz and that uses a 455 kHz IF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61A65-8C35-4333-B8B0-A05DB2A8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78663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13.845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14.755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14.445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15.210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E4C14 ECLM Page (7 - 15)</a:t>
            </a:r>
          </a:p>
        </p:txBody>
      </p:sp>
    </p:spTree>
    <p:extLst>
      <p:ext uri="{BB962C8B-B14F-4D97-AF65-F5344CB8AC3E}">
        <p14:creationId xmlns:p14="http://schemas.microsoft.com/office/powerpoint/2010/main" val="34658961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CD17-C608-4A31-8A21-09FA2167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reciprocal mixing?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C0416-2B07-4BF7-84CC-7AEF9E1C8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Two out-of-band signals mixing to generate an in-band spurious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In-phase signals cancelling in a mixer resulting in loss of receiver sensitivity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 digital signals combining from alternate time-slots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Local oscillator phase noise mixing with adjacent strong signals to create interference to desired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E4C15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25569642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FE22-B69C-4755-A43C-685923D3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reciprocal mixing?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960F0-2856-46EA-8268-7A6D4708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Two out-of-band signals mixing to generate an in-band spurious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In-phase signals cancelling in a mixer resulting in loss of receiver sensitivity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 digital signals combining from alternate time-slots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Local oscillator phase noise mixing with adjacent strong signals to create interference to desired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E4C15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331301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23AF-C2C3-4CDE-BFCB-42C5BA6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test instruments is used to display spurious signals and/or intermodulation distortion products generated by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4471-26E0-42D5-942A-561814F4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1"/>
            <a:ext cx="8229600" cy="25908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wattmeter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spectrum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logic analyzer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time-domain reflectometer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E4A03 ECLM Page (7 - 10)</a:t>
            </a:r>
          </a:p>
        </p:txBody>
      </p:sp>
    </p:spTree>
    <p:extLst>
      <p:ext uri="{BB962C8B-B14F-4D97-AF65-F5344CB8AC3E}">
        <p14:creationId xmlns:p14="http://schemas.microsoft.com/office/powerpoint/2010/main" val="2241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BC25-D6E5-422C-B2A9-5FAA7DE7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compensation of an oscilloscope probe typically adjusted?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1E29-6B07-4EFA-843F-B8729D8D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8687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square wave is displayed and the probe is adjusted until the horizontal portions of the displayed wave are as nearly flat as possible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high frequency sine wave is displayed and the probe is adjusted for maximum amplitude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 frequency standard is displayed and the probe is adjusted until the deflection time is accurate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 DC voltage standard is displayed and the probe is adjusted until the displayed voltage is accurate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E4A04 ECLM Page (7 - 7)</a:t>
            </a:r>
          </a:p>
        </p:txBody>
      </p:sp>
    </p:spTree>
    <p:extLst>
      <p:ext uri="{BB962C8B-B14F-4D97-AF65-F5344CB8AC3E}">
        <p14:creationId xmlns:p14="http://schemas.microsoft.com/office/powerpoint/2010/main" val="2335651950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119</TotalTime>
  <Words>4773</Words>
  <Application>Microsoft Office PowerPoint</Application>
  <PresentationFormat>On-screen Show (4:3)</PresentationFormat>
  <Paragraphs>447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Which of the following limits the highest frequency signal that can be accurately displayed on a digital oscilloscope? </vt:lpstr>
      <vt:lpstr>Which of the following limits the highest frequency signal that can be accurately displayed on a digital oscilloscope? </vt:lpstr>
      <vt:lpstr>Which of the following parameters does a spectrum analyzer display on the vertical and horizontal axes?</vt:lpstr>
      <vt:lpstr>Which of the following parameters does a spectrum analyzer display on the vertical and horizontal axes?</vt:lpstr>
      <vt:lpstr>Which of the following test instruments is used to display spurious signals and/or intermodulation distortion products generated by an SSB transmitter?</vt:lpstr>
      <vt:lpstr>Which of the following test instruments is used to display spurious signals and/or intermodulation distortion products generated by an SSB transmitter?</vt:lpstr>
      <vt:lpstr>How is the compensation of an oscilloscope probe typically adjusted?</vt:lpstr>
      <vt:lpstr>How is the compensation of an oscilloscope probe typically adjusted?</vt:lpstr>
      <vt:lpstr>What is the purpose of the prescaler function on a frequency counter?</vt:lpstr>
      <vt:lpstr>What is the purpose of the prescaler function on a frequency counter?</vt:lpstr>
      <vt:lpstr>What is the effect of aliasing on a digital oscilloscope caused by setting the time base too slow?</vt:lpstr>
      <vt:lpstr>What is the effect of aliasing on a digital oscilloscope caused by setting the time base too slow?</vt:lpstr>
      <vt:lpstr>Which of the following is an advantage of using an antenna analyzer compared to an SWR bridge to measure antenna SWR?</vt:lpstr>
      <vt:lpstr>Which of the following is an advantage of using an antenna analyzer compared to an SWR bridge to measure antenna SWR?</vt:lpstr>
      <vt:lpstr>Which of the following measures SWR?</vt:lpstr>
      <vt:lpstr>Which of the following measures SWR?</vt:lpstr>
      <vt:lpstr>Which of the following is good practice when using an oscilloscope probe?</vt:lpstr>
      <vt:lpstr>Which of the following is good practice when using an oscilloscope probe?</vt:lpstr>
      <vt:lpstr>Which of the following displays multiple digital signal states simultaneously?</vt:lpstr>
      <vt:lpstr>Which of the following displays multiple digital signal states simultaneously?</vt:lpstr>
      <vt:lpstr>How should an antenna analyzer be connected when measuring antenna resonance and feed point impedance?</vt:lpstr>
      <vt:lpstr>How should an antenna analyzer be connected when measuring antenna resonance and feed point impedance?</vt:lpstr>
      <vt:lpstr>Which of the following factors most affects the accuracy of a frequency counter?</vt:lpstr>
      <vt:lpstr>Which of the following factors most affects the accuracy of a frequency counter?</vt:lpstr>
      <vt:lpstr>What is the significance of voltmeter sensitivity expressed in ohms per volt?</vt:lpstr>
      <vt:lpstr>What is the significance of voltmeter sensitivity expressed in ohms per volt?</vt:lpstr>
      <vt:lpstr>Which S parameter is equivalent to forward gain?</vt:lpstr>
      <vt:lpstr>Which S parameter is equivalent to forward gain?</vt:lpstr>
      <vt:lpstr>Which S parameter represents input port return loss or reflection coefficient (equivalent to VSWR)?</vt:lpstr>
      <vt:lpstr>Which S parameter represents input port return loss or reflection coefficient (equivalent to VSWR)?</vt:lpstr>
      <vt:lpstr>What three test loads are used to calibrate an RF vector network analyzer?</vt:lpstr>
      <vt:lpstr>What three test loads are used to calibrate an RF vector network analyzer?</vt:lpstr>
      <vt:lpstr>How much power is being absorbed by the load when a directional power meter connected between a transmitter and a terminating load reads 100 watts forward power and 25 watts reflected power?</vt:lpstr>
      <vt:lpstr>How much power is being absorbed by the load when a directional power meter connected between a transmitter and a terminating load reads 100 watts forward power and 25 watts reflected power?</vt:lpstr>
      <vt:lpstr>What do the subscripts of S parameters represent?</vt:lpstr>
      <vt:lpstr>What do the subscripts of S parameters represent?</vt:lpstr>
      <vt:lpstr>Which of the following can be used to measure the Q of a series-tuned circuit?</vt:lpstr>
      <vt:lpstr>Which of the following can be used to measure the Q of a series-tuned circuit?</vt:lpstr>
      <vt:lpstr>What is indicated if the current reading on an RF ammeter placed in series with the antenna feed line of a transmitter increases as the transmitter is tuned to resonance?</vt:lpstr>
      <vt:lpstr>What is indicated if the current reading on an RF ammeter placed in series with the antenna feed line of a transmitter increases as the transmitter is tuned to resonance?</vt:lpstr>
      <vt:lpstr>Which of the following methods measures intermodulation distortion in an SSB transmitter?</vt:lpstr>
      <vt:lpstr>Which of the following methods measures intermodulation distortion in an SSB transmitter?</vt:lpstr>
      <vt:lpstr>Which of the following can be measured with a vector network analyzer?</vt:lpstr>
      <vt:lpstr>Which of the following can be measured with a vector network analyzer?</vt:lpstr>
      <vt:lpstr>What is an effect of excessive phase noise in a receiver's local oscillator?</vt:lpstr>
      <vt:lpstr>What is an effect of excessive phase noise in a receiver's local oscillator?</vt:lpstr>
      <vt:lpstr>Which of the following receiver circuits can be effective in eliminating interference from strong out-of-band signals?</vt:lpstr>
      <vt:lpstr>Which of the following receiver circuits can be effective in eliminating interference from strong out-of-band signals?</vt:lpstr>
      <vt:lpstr>What is the term for the suppression in an FM receiver of one signal by another stronger signal on the same frequency?</vt:lpstr>
      <vt:lpstr>What is the term for the suppression in an FM receiver of one signal by another stronger signal on the same frequency?</vt:lpstr>
      <vt:lpstr>What is the noise figure of a receiver? </vt:lpstr>
      <vt:lpstr>What is the noise figure of a receiver? </vt:lpstr>
      <vt:lpstr>What does a receiver noise floor of -174 dBm represent?</vt:lpstr>
      <vt:lpstr>What does a receiver noise floor of -174 dBm represent?</vt:lpstr>
      <vt:lpstr>A CW receiver with the AGC off has an equivalent input noise power density of -174 dBm/Hz.  What would be the level of an unmodulated carrier input to this receiver that would yield an audio output SNR of 0 dB in a 400 Hz noise bandwidth?  </vt:lpstr>
      <vt:lpstr>A CW receiver with the AGC off has an equivalent input noise power density of -174 dBm/Hz.  What would be the level of an unmodulated carrier input to this receiver that would yield an audio output SNR of 0 dB in a 400 Hz noise bandwidth?  </vt:lpstr>
      <vt:lpstr>What does the MDS of a receiver represent?</vt:lpstr>
      <vt:lpstr>What does the MDS of a receiver represent?</vt:lpstr>
      <vt:lpstr>An SDR receiver is overloaded when input signals exceed what level?</vt:lpstr>
      <vt:lpstr>An SDR receiver is overloaded when input signals exceed what level?</vt:lpstr>
      <vt:lpstr>Which of the following choices is a good reason for selecting a high frequency for the design of the IF in a superheterodyne HF or VHF communications receiver?</vt:lpstr>
      <vt:lpstr>Which of the following choices is a good reason for selecting a high frequency for the design of the IF in a superheterodyne HF or VHF communications receiver?</vt:lpstr>
      <vt:lpstr>What is an advantage of having a variety of receiver IF bandwidths from which to select?</vt:lpstr>
      <vt:lpstr>What is an advantage of having a variety of receiver IF bandwidths from which to select?</vt:lpstr>
      <vt:lpstr>Why can an attenuator be used to reduce receiver overload on the lower frequency HF bands with little or no impact on signal-to-noise ratio? </vt:lpstr>
      <vt:lpstr>Why can an attenuator be used to reduce receiver overload on the lower frequency HF bands with little or no impact on signal-to-noise ratio? </vt:lpstr>
      <vt:lpstr>Which of the following has the largest effect on an SDR receiver’s dynamic range?</vt:lpstr>
      <vt:lpstr>Which of the following has the largest effect on an SDR receiver’s dynamic range?</vt:lpstr>
      <vt:lpstr>How does a narrow-band roofing filter affect receiver performance?</vt:lpstr>
      <vt:lpstr>How does a narrow-band roofing filter affect receiver performance?</vt:lpstr>
      <vt:lpstr>What transmit frequency might generate an image response signal in a receiver tuned to 14.300 MHz and that uses a 455 kHz IF frequency?</vt:lpstr>
      <vt:lpstr>What transmit frequency might generate an image response signal in a receiver tuned to 14.300 MHz and that uses a 455 kHz IF frequency?</vt:lpstr>
      <vt:lpstr>What is reciprocal mixing?</vt:lpstr>
      <vt:lpstr>What is reciprocal mixing?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13</cp:revision>
  <dcterms:created xsi:type="dcterms:W3CDTF">2014-03-12T18:09:47Z</dcterms:created>
  <dcterms:modified xsi:type="dcterms:W3CDTF">2020-05-19T13:47:48Z</dcterms:modified>
</cp:coreProperties>
</file>