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339" r:id="rId2"/>
    <p:sldId id="340" r:id="rId3"/>
    <p:sldId id="25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76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latin typeface="Calibri" panose="020F0502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971801"/>
            <a:ext cx="8229600" cy="3154680"/>
          </a:xfrm>
          <a:prstGeom prst="rect">
            <a:avLst/>
          </a:prstGeom>
        </p:spPr>
        <p:txBody>
          <a:bodyPr/>
          <a:lstStyle>
            <a:lvl1pPr>
              <a:buNone/>
              <a:defRPr sz="2400" baseline="0">
                <a:latin typeface="Arial" pitchFamily="34" charset="0"/>
              </a:defRPr>
            </a:lvl1pPr>
            <a:lvl2pPr marL="742950" indent="-285750" algn="r">
              <a:buNone/>
              <a:tabLst/>
              <a:defRPr sz="160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554480"/>
            <a:ext cx="8229600" cy="1097280"/>
          </a:xfrm>
          <a:prstGeom prst="rect">
            <a:avLst/>
          </a:prstGeom>
        </p:spPr>
        <p:txBody>
          <a:bodyPr/>
          <a:lstStyle>
            <a:lvl1pPr>
              <a:defRPr sz="3000" baseline="0">
                <a:latin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50"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latin typeface="Calibri" panose="020F050202020403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Calibri" panose="020F0502020204030204" pitchFamily="34" charset="0"/>
              </a:defRPr>
            </a:lvl1pPr>
            <a:lvl2pPr>
              <a:defRPr sz="2800">
                <a:latin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RIZ NO SCREENED DIAMOND copy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arrl.org/shop/Licensing-Education-and-Training/" TargetMode="Externa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3807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B02F6-1450-4913-9905-8F04ABF5C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do Hepburn maps predict?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4D1DF4-DEB7-4975-AA6F-4542569B85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Sporadic E propagation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Locations of auroral reflecting zones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Likelihood of rain scatter along cold or warm fronts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Probability of tropospheric propagation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(D) E3A04 ECLM Page (10 - 12)</a:t>
            </a:r>
          </a:p>
        </p:txBody>
      </p:sp>
    </p:spTree>
    <p:extLst>
      <p:ext uri="{BB962C8B-B14F-4D97-AF65-F5344CB8AC3E}">
        <p14:creationId xmlns:p14="http://schemas.microsoft.com/office/powerpoint/2010/main" val="15301407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6189B-1F01-4D55-A54E-CE38FB22C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Tropospheric propagation of microwave signals often occurs in association with what phenomenon?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F58F5A-C1C6-4A87-B3DA-F317401647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</a:t>
            </a:r>
            <a:r>
              <a:rPr lang="en-US" b="0" i="0" u="none" strike="noStrike" baseline="0" dirty="0" err="1">
                <a:latin typeface="Calibri" panose="020F0502020204030204" pitchFamily="34" charset="0"/>
              </a:rPr>
              <a:t>Grayline</a:t>
            </a:r>
            <a:endParaRPr lang="en-US" b="0" i="0" u="none" strike="noStrike" baseline="0" dirty="0">
              <a:latin typeface="Calibri" panose="020F0502020204030204" pitchFamily="34" charset="0"/>
            </a:endParaRP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Lightning discharges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Warm and cold fronts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Sprites and jets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E3A05 ECLM Page (10 - 12)</a:t>
            </a:r>
          </a:p>
        </p:txBody>
      </p:sp>
    </p:spTree>
    <p:extLst>
      <p:ext uri="{BB962C8B-B14F-4D97-AF65-F5344CB8AC3E}">
        <p14:creationId xmlns:p14="http://schemas.microsoft.com/office/powerpoint/2010/main" val="6431931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150DB-9BFA-45B7-B31A-5F06CB123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Tropospheric propagation of microwave signals often occurs in association with what phenomenon?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E9F83E-C777-40DA-8840-3A2B28C294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</a:t>
            </a:r>
            <a:r>
              <a:rPr lang="en-US" b="0" i="0" u="none" strike="noStrike" baseline="0" dirty="0" err="1">
                <a:latin typeface="Calibri" panose="020F0502020204030204" pitchFamily="34" charset="0"/>
              </a:rPr>
              <a:t>Grayline</a:t>
            </a:r>
            <a:endParaRPr lang="en-US" b="0" i="0" u="none" strike="noStrike" baseline="0" dirty="0">
              <a:latin typeface="Calibri" panose="020F0502020204030204" pitchFamily="34" charset="0"/>
            </a:endParaRP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Lightning discharges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Warm and cold fronts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Sprites and jets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(C) E3A05 ECLM Page (10 - 12)</a:t>
            </a:r>
          </a:p>
        </p:txBody>
      </p:sp>
    </p:spTree>
    <p:extLst>
      <p:ext uri="{BB962C8B-B14F-4D97-AF65-F5344CB8AC3E}">
        <p14:creationId xmlns:p14="http://schemas.microsoft.com/office/powerpoint/2010/main" val="34963609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8FF8C-B75E-4CBA-8F6F-906FADB71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might help to restore contact when DX signals become too weak to copy across an entire HF band a few hours after sunset?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CFF81E-25DC-4060-A913-B70730E6ED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Switch to a higher frequency HF band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Switch to a lower frequency HF band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Wait 90 minutes or so for the signal degradation to pass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Wait 24 hours before attempting another communication on the band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E3A06 ECLM Page (10 - 7)</a:t>
            </a:r>
          </a:p>
        </p:txBody>
      </p:sp>
    </p:spTree>
    <p:extLst>
      <p:ext uri="{BB962C8B-B14F-4D97-AF65-F5344CB8AC3E}">
        <p14:creationId xmlns:p14="http://schemas.microsoft.com/office/powerpoint/2010/main" val="40735176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05906-1A6F-4F06-BE08-982F97AB9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might help to restore contact when DX signals become too weak to copy across an entire HF band a few hours after sunset?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A27A19-E041-4544-B214-A239F9B831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Switch to a higher frequency HF band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Switch to a lower frequency HF band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Wait 90 minutes or so for the signal degradation to pass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Wait 24 hours before attempting another communication on the band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(B) E3A06 ECLM Page (10 - 7)</a:t>
            </a:r>
          </a:p>
        </p:txBody>
      </p:sp>
    </p:spTree>
    <p:extLst>
      <p:ext uri="{BB962C8B-B14F-4D97-AF65-F5344CB8AC3E}">
        <p14:creationId xmlns:p14="http://schemas.microsoft.com/office/powerpoint/2010/main" val="7281061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85EFE-CC85-44DA-8443-C906AC5E3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Atmospheric ducts capable of propagating microwave signals often form over what geographic feature?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E9179A-4429-4832-BA7C-48F44A584F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Mountain ranges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Forests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Bodies of water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Urban areas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E3A07 ECLM Page (10 - 12)</a:t>
            </a:r>
          </a:p>
        </p:txBody>
      </p:sp>
    </p:spTree>
    <p:extLst>
      <p:ext uri="{BB962C8B-B14F-4D97-AF65-F5344CB8AC3E}">
        <p14:creationId xmlns:p14="http://schemas.microsoft.com/office/powerpoint/2010/main" val="38044691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C9157-1182-4BF0-B9DC-0E2AD30E3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Atmospheric ducts capable of propagating microwave signals often form over what geographic feature?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1F5A56-D4BE-48A9-8C7E-86B4E88B1B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Mountain ranges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Forests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Bodies of water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Urban areas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(C) E3A07 ECLM Page (10 - 12)</a:t>
            </a:r>
          </a:p>
        </p:txBody>
      </p:sp>
    </p:spTree>
    <p:extLst>
      <p:ext uri="{BB962C8B-B14F-4D97-AF65-F5344CB8AC3E}">
        <p14:creationId xmlns:p14="http://schemas.microsoft.com/office/powerpoint/2010/main" val="29995325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89A07-D7CF-4B8C-8543-6383C490B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When a meteor strikes the Earth's atmosphere, a cylindrical region of free electrons is formed at what layer of the ionosphere?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59465-CDF4-47D1-86D4-45374CE2E4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The E layer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The F1 layer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The F2 layer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The D layer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E3A08 ECLM Page (10 - 16)</a:t>
            </a:r>
          </a:p>
        </p:txBody>
      </p:sp>
    </p:spTree>
    <p:extLst>
      <p:ext uri="{BB962C8B-B14F-4D97-AF65-F5344CB8AC3E}">
        <p14:creationId xmlns:p14="http://schemas.microsoft.com/office/powerpoint/2010/main" val="40654262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9FDA8-E89B-4DDE-A748-AB1FA4770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When a meteor strikes the Earth's atmosphere, a cylindrical region of free electrons is formed at what layer of the ionosphere?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389B81-B86D-46F8-9A14-0FF6E6F788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The E layer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The F1 layer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The F2 layer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The D layer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(A) E3A08 ECLM Page (10 - 16)</a:t>
            </a:r>
          </a:p>
        </p:txBody>
      </p:sp>
    </p:spTree>
    <p:extLst>
      <p:ext uri="{BB962C8B-B14F-4D97-AF65-F5344CB8AC3E}">
        <p14:creationId xmlns:p14="http://schemas.microsoft.com/office/powerpoint/2010/main" val="39607290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CDDF6-474F-45AC-864E-897B50AF9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Which of the following frequency ranges is most suited for meteor-scatter communications?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B31C54-66FC-4BA5-831D-1D6619392D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0" i="0" u="none" strike="noStrike" baseline="0" dirty="0">
                <a:latin typeface="Calibri" panose="020F0502020204030204" pitchFamily="34" charset="0"/>
              </a:rPr>
              <a:t>A. 1.8 MHz - 1.9 MHz</a:t>
            </a:r>
          </a:p>
          <a:p>
            <a:r>
              <a:rPr lang="de-DE" b="0" i="0" u="none" strike="noStrike" baseline="0" dirty="0">
                <a:latin typeface="Calibri" panose="020F0502020204030204" pitchFamily="34" charset="0"/>
              </a:rPr>
              <a:t>B. 10 MHz - 14 MHz</a:t>
            </a:r>
          </a:p>
          <a:p>
            <a:r>
              <a:rPr lang="de-DE" b="0" i="0" u="none" strike="noStrike" baseline="0" dirty="0">
                <a:latin typeface="Calibri" panose="020F0502020204030204" pitchFamily="34" charset="0"/>
              </a:rPr>
              <a:t>C. 28 MHz - 148 MHz</a:t>
            </a:r>
          </a:p>
          <a:p>
            <a:r>
              <a:rPr lang="de-DE" b="0" i="0" u="none" strike="noStrike" baseline="0" dirty="0">
                <a:latin typeface="Calibri" panose="020F0502020204030204" pitchFamily="34" charset="0"/>
              </a:rPr>
              <a:t>D. 220 MHz - 450 MHz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E3A09 ECLM Page (10 - 16)</a:t>
            </a:r>
          </a:p>
        </p:txBody>
      </p:sp>
    </p:spTree>
    <p:extLst>
      <p:ext uri="{BB962C8B-B14F-4D97-AF65-F5344CB8AC3E}">
        <p14:creationId xmlns:p14="http://schemas.microsoft.com/office/powerpoint/2010/main" val="270868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>
            <a:extLst>
              <a:ext uri="{FF2B5EF4-FFF2-40B4-BE49-F238E27FC236}">
                <a16:creationId xmlns:a16="http://schemas.microsoft.com/office/drawing/2014/main" id="{8E941AC2-4993-403D-B19C-63CBFBBD07D8}"/>
              </a:ext>
            </a:extLst>
          </p:cNvPr>
          <p:cNvSpPr>
            <a:spLocks/>
          </p:cNvSpPr>
          <p:nvPr/>
        </p:nvSpPr>
        <p:spPr bwMode="auto">
          <a:xfrm>
            <a:off x="2029412" y="1727597"/>
            <a:ext cx="5085174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ts val="3600"/>
              </a:spcBef>
              <a:buSzPct val="171000"/>
              <a:buFont typeface="Gill Sans" pitchFamily="1" charset="0"/>
              <a:buChar char="•"/>
              <a:defRPr sz="3400">
                <a:solidFill>
                  <a:schemeClr val="tx1"/>
                </a:solidFill>
                <a:latin typeface="Gill Sans" pitchFamily="1" charset="0"/>
                <a:ea typeface="ヒラギノ角ゴ ProN W3" pitchFamily="1" charset="-128"/>
                <a:sym typeface="Gill Sans" pitchFamily="1" charset="0"/>
              </a:defRPr>
            </a:lvl1pPr>
            <a:lvl2pPr marL="37931725" indent="-37474525">
              <a:spcBef>
                <a:spcPts val="3600"/>
              </a:spcBef>
              <a:buSzPct val="171000"/>
              <a:buFont typeface="Gill Sans" pitchFamily="1" charset="0"/>
              <a:buChar char="•"/>
              <a:defRPr sz="3400">
                <a:solidFill>
                  <a:schemeClr val="tx1"/>
                </a:solidFill>
                <a:latin typeface="Gill Sans" pitchFamily="1" charset="0"/>
                <a:ea typeface="ヒラギノ角ゴ ProN W3" pitchFamily="1" charset="-128"/>
                <a:sym typeface="Gill Sans" pitchFamily="1" charset="0"/>
              </a:defRPr>
            </a:lvl2pPr>
            <a:lvl3pPr marL="1955800" indent="-800100">
              <a:spcBef>
                <a:spcPts val="3600"/>
              </a:spcBef>
              <a:buSzPct val="171000"/>
              <a:buFont typeface="Gill Sans" pitchFamily="1" charset="0"/>
              <a:buChar char="•"/>
              <a:defRPr sz="3400">
                <a:solidFill>
                  <a:schemeClr val="tx1"/>
                </a:solidFill>
                <a:latin typeface="Gill Sans" pitchFamily="1" charset="0"/>
                <a:ea typeface="ヒラギノ角ゴ ProN W3" pitchFamily="1" charset="-128"/>
                <a:sym typeface="Gill Sans" pitchFamily="1" charset="0"/>
              </a:defRPr>
            </a:lvl3pPr>
            <a:lvl4pPr marL="2400300" indent="-800100">
              <a:spcBef>
                <a:spcPts val="3600"/>
              </a:spcBef>
              <a:buSzPct val="171000"/>
              <a:buFont typeface="Gill Sans" pitchFamily="1" charset="0"/>
              <a:buChar char="•"/>
              <a:defRPr sz="3400">
                <a:solidFill>
                  <a:schemeClr val="tx1"/>
                </a:solidFill>
                <a:latin typeface="Gill Sans" pitchFamily="1" charset="0"/>
                <a:ea typeface="ヒラギノ角ゴ ProN W3" pitchFamily="1" charset="-128"/>
                <a:sym typeface="Gill Sans" pitchFamily="1" charset="0"/>
              </a:defRPr>
            </a:lvl4pPr>
            <a:lvl5pPr marL="2844800" indent="-800100">
              <a:spcBef>
                <a:spcPts val="3600"/>
              </a:spcBef>
              <a:buSzPct val="171000"/>
              <a:buFont typeface="Gill Sans" pitchFamily="1" charset="0"/>
              <a:buChar char="•"/>
              <a:defRPr sz="3400">
                <a:solidFill>
                  <a:schemeClr val="tx1"/>
                </a:solidFill>
                <a:latin typeface="Gill Sans" pitchFamily="1" charset="0"/>
                <a:ea typeface="ヒラギノ角ゴ ProN W3" pitchFamily="1" charset="-128"/>
                <a:sym typeface="Gill Sans" pitchFamily="1" charset="0"/>
              </a:defRPr>
            </a:lvl5pPr>
            <a:lvl6pPr marL="3302000" indent="-800100" eaLnBrk="0" fontAlgn="base" hangingPunct="0">
              <a:spcBef>
                <a:spcPts val="3600"/>
              </a:spcBef>
              <a:spcAft>
                <a:spcPct val="0"/>
              </a:spcAft>
              <a:buSzPct val="171000"/>
              <a:buFont typeface="Gill Sans" pitchFamily="1" charset="0"/>
              <a:buChar char="•"/>
              <a:defRPr sz="3400">
                <a:solidFill>
                  <a:schemeClr val="tx1"/>
                </a:solidFill>
                <a:latin typeface="Gill Sans" pitchFamily="1" charset="0"/>
                <a:ea typeface="ヒラギノ角ゴ ProN W3" pitchFamily="1" charset="-128"/>
                <a:sym typeface="Gill Sans" pitchFamily="1" charset="0"/>
              </a:defRPr>
            </a:lvl6pPr>
            <a:lvl7pPr marL="3759200" indent="-800100" eaLnBrk="0" fontAlgn="base" hangingPunct="0">
              <a:spcBef>
                <a:spcPts val="3600"/>
              </a:spcBef>
              <a:spcAft>
                <a:spcPct val="0"/>
              </a:spcAft>
              <a:buSzPct val="171000"/>
              <a:buFont typeface="Gill Sans" pitchFamily="1" charset="0"/>
              <a:buChar char="•"/>
              <a:defRPr sz="3400">
                <a:solidFill>
                  <a:schemeClr val="tx1"/>
                </a:solidFill>
                <a:latin typeface="Gill Sans" pitchFamily="1" charset="0"/>
                <a:ea typeface="ヒラギノ角ゴ ProN W3" pitchFamily="1" charset="-128"/>
                <a:sym typeface="Gill Sans" pitchFamily="1" charset="0"/>
              </a:defRPr>
            </a:lvl7pPr>
            <a:lvl8pPr marL="4216400" indent="-800100" eaLnBrk="0" fontAlgn="base" hangingPunct="0">
              <a:spcBef>
                <a:spcPts val="3600"/>
              </a:spcBef>
              <a:spcAft>
                <a:spcPct val="0"/>
              </a:spcAft>
              <a:buSzPct val="171000"/>
              <a:buFont typeface="Gill Sans" pitchFamily="1" charset="0"/>
              <a:buChar char="•"/>
              <a:defRPr sz="3400">
                <a:solidFill>
                  <a:schemeClr val="tx1"/>
                </a:solidFill>
                <a:latin typeface="Gill Sans" pitchFamily="1" charset="0"/>
                <a:ea typeface="ヒラギノ角ゴ ProN W3" pitchFamily="1" charset="-128"/>
                <a:sym typeface="Gill Sans" pitchFamily="1" charset="0"/>
              </a:defRPr>
            </a:lvl8pPr>
            <a:lvl9pPr marL="4673600" indent="-800100" eaLnBrk="0" fontAlgn="base" hangingPunct="0">
              <a:spcBef>
                <a:spcPts val="3600"/>
              </a:spcBef>
              <a:spcAft>
                <a:spcPct val="0"/>
              </a:spcAft>
              <a:buSzPct val="171000"/>
              <a:buFont typeface="Gill Sans" pitchFamily="1" charset="0"/>
              <a:buChar char="•"/>
              <a:defRPr sz="3400">
                <a:solidFill>
                  <a:schemeClr val="tx1"/>
                </a:solidFill>
                <a:latin typeface="Gill Sans" pitchFamily="1" charset="0"/>
                <a:ea typeface="ヒラギノ角ゴ ProN W3" pitchFamily="1" charset="-128"/>
                <a:sym typeface="Gill Sans" pitchFamily="1" charset="0"/>
              </a:defRPr>
            </a:lvl9pPr>
          </a:lstStyle>
          <a:p>
            <a:pPr algn="ctr" eaLnBrk="1" hangingPunct="1">
              <a:lnSpc>
                <a:spcPts val="48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Extra License Manual</a:t>
            </a:r>
          </a:p>
          <a:p>
            <a:pPr algn="ctr" eaLnBrk="1" hangingPunct="1">
              <a:lnSpc>
                <a:spcPts val="48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and other resources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184BAD-7559-43E6-AC97-12A405393044}"/>
              </a:ext>
            </a:extLst>
          </p:cNvPr>
          <p:cNvSpPr/>
          <p:nvPr/>
        </p:nvSpPr>
        <p:spPr>
          <a:xfrm>
            <a:off x="1219200" y="5181600"/>
            <a:ext cx="6858000" cy="44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40000"/>
              </a:lnSpc>
              <a:spcBef>
                <a:spcPct val="0"/>
              </a:spcBef>
            </a:pPr>
            <a:r>
              <a:rPr lang="en-US" altLang="en-US" dirty="0">
                <a:solidFill>
                  <a:srgbClr val="0000FF"/>
                </a:solidFill>
                <a:cs typeface="Gill Sans" pitchFamily="1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http://www.arrl.org/shop/Licensing-Education-and-Training/</a:t>
            </a:r>
            <a:endParaRPr lang="en-US" altLang="en-US" dirty="0">
              <a:solidFill>
                <a:srgbClr val="0000FF"/>
              </a:solidFill>
              <a:cs typeface="Gill Sans" pitchFamily="1" charset="0"/>
            </a:endParaRPr>
          </a:p>
        </p:txBody>
      </p:sp>
      <p:pic>
        <p:nvPicPr>
          <p:cNvPr id="2" name="Picture 2" descr="ARRL Extra Class License Manual 12th Edition">
            <a:extLst>
              <a:ext uri="{FF2B5EF4-FFF2-40B4-BE49-F238E27FC236}">
                <a16:creationId xmlns:a16="http://schemas.microsoft.com/office/drawing/2014/main" id="{52D88FCB-48DE-4341-8227-F75D57C6E0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899" y="3038475"/>
            <a:ext cx="16002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99105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72C79-130A-477B-ADF8-A76DFCE35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Which of the following frequency ranges is most suited for meteor-scatter communications?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E10122-69F4-4A6D-809A-DB788C5FA6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0" i="0" u="none" strike="noStrike" baseline="0" dirty="0">
                <a:latin typeface="Calibri" panose="020F0502020204030204" pitchFamily="34" charset="0"/>
              </a:rPr>
              <a:t>A. 1.8 MHz - 1.9 MHz</a:t>
            </a:r>
          </a:p>
          <a:p>
            <a:r>
              <a:rPr lang="de-DE" b="0" i="0" u="none" strike="noStrike" baseline="0" dirty="0">
                <a:latin typeface="Calibri" panose="020F0502020204030204" pitchFamily="34" charset="0"/>
              </a:rPr>
              <a:t>B. 10 MHz - 14 MHz</a:t>
            </a:r>
          </a:p>
          <a:p>
            <a:r>
              <a:rPr lang="de-DE" b="0" i="0" u="none" strike="noStrike" baseline="0" dirty="0">
                <a:latin typeface="Calibri" panose="020F0502020204030204" pitchFamily="34" charset="0"/>
              </a:rPr>
              <a:t>C. 28 MHz - 148 MHz</a:t>
            </a:r>
          </a:p>
          <a:p>
            <a:r>
              <a:rPr lang="de-DE" b="0" i="0" u="none" strike="noStrike" baseline="0" dirty="0">
                <a:latin typeface="Calibri" panose="020F0502020204030204" pitchFamily="34" charset="0"/>
              </a:rPr>
              <a:t>D. 220 MHz - 450 MHz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(C) E3A09 ECLM Page (10 - 16)</a:t>
            </a:r>
          </a:p>
        </p:txBody>
      </p:sp>
    </p:spTree>
    <p:extLst>
      <p:ext uri="{BB962C8B-B14F-4D97-AF65-F5344CB8AC3E}">
        <p14:creationId xmlns:p14="http://schemas.microsoft.com/office/powerpoint/2010/main" val="13029949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13C00-7258-4C9C-A6FE-17CEEF9E7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Which type of atmospheric structure can create a path for microwave propagation?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44FD33-5E41-4337-853B-E66C868DF2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The jet stream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Temperature inversion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Wind shear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Dust devil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E3A10 ECLM Page (10 - 12)</a:t>
            </a:r>
          </a:p>
        </p:txBody>
      </p:sp>
    </p:spTree>
    <p:extLst>
      <p:ext uri="{BB962C8B-B14F-4D97-AF65-F5344CB8AC3E}">
        <p14:creationId xmlns:p14="http://schemas.microsoft.com/office/powerpoint/2010/main" val="34404720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E1DDF-BA8C-48E3-875B-7227D6BC0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Which type of atmospheric structure can create a path for microwave propagation?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E012E2-65FF-46A8-90FF-1E74EC4D08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The jet stream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Temperature inversion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Wind shear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Dust devil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(B) E3A10 ECLM Page (10 - 12)</a:t>
            </a:r>
          </a:p>
        </p:txBody>
      </p:sp>
    </p:spTree>
    <p:extLst>
      <p:ext uri="{BB962C8B-B14F-4D97-AF65-F5344CB8AC3E}">
        <p14:creationId xmlns:p14="http://schemas.microsoft.com/office/powerpoint/2010/main" val="27624283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0517F-D67C-435F-9C5A-8CBF741BE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is a typical range for tropospheric propagation of microwave signals?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A08578-EE9F-46D8-8D91-D975C5EB76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10 miles to 50 miles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100 miles to 300 miles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1200 miles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2500 miles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E3A11 ECLM Page (10 - 12)</a:t>
            </a:r>
          </a:p>
        </p:txBody>
      </p:sp>
    </p:spTree>
    <p:extLst>
      <p:ext uri="{BB962C8B-B14F-4D97-AF65-F5344CB8AC3E}">
        <p14:creationId xmlns:p14="http://schemas.microsoft.com/office/powerpoint/2010/main" val="3240811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1B13B-983C-4A55-8A6B-D0182F708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is a typical range for tropospheric propagation of microwave signals?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72BF03-0738-4A71-A532-AD6FDBF21E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10 miles to 50 miles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100 miles to 300 miles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1200 miles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2500 miles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(B) E3A11 ECLM Page (10 - 12)</a:t>
            </a:r>
          </a:p>
        </p:txBody>
      </p:sp>
    </p:spTree>
    <p:extLst>
      <p:ext uri="{BB962C8B-B14F-4D97-AF65-F5344CB8AC3E}">
        <p14:creationId xmlns:p14="http://schemas.microsoft.com/office/powerpoint/2010/main" val="38146080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1AB5C-CCC3-4006-8FD6-75380AB90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is the cause of auroral activity?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16047D-2F97-493A-8899-ED4F506CAE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The interaction in the F2 layer between the solar wind and the Van Allen belt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An extreme low-pressure area in the polar regions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The interaction in the E layer of charged particles from the Sun with the Earth’s magnetic field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Meteor showers concentrated in the extreme northern and southern latitudes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E3A12 ECLM Page (10 - 14)</a:t>
            </a:r>
          </a:p>
        </p:txBody>
      </p:sp>
    </p:spTree>
    <p:extLst>
      <p:ext uri="{BB962C8B-B14F-4D97-AF65-F5344CB8AC3E}">
        <p14:creationId xmlns:p14="http://schemas.microsoft.com/office/powerpoint/2010/main" val="31454739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37F44-CAA7-4618-9461-8C9241CDE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is the cause of auroral activity?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0BC399-D498-4468-A86E-CD993397F4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The interaction in the F2 layer between the solar wind and the Van Allen belt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An extreme low-pressure area in the polar regions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The interaction in the E layer of charged particles from the Sun with the Earth’s magnetic field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Meteor showers concentrated in the extreme northern and southern latitudes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(C) E3A12 ECLM Page (10 - 14)</a:t>
            </a:r>
          </a:p>
        </p:txBody>
      </p:sp>
    </p:spTree>
    <p:extLst>
      <p:ext uri="{BB962C8B-B14F-4D97-AF65-F5344CB8AC3E}">
        <p14:creationId xmlns:p14="http://schemas.microsoft.com/office/powerpoint/2010/main" val="24364271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68311-D053-4D8C-AA70-3D60DD3F3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Which of these emission modes is best for auroral propagation?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52BE6B-2AFF-4078-9820-18F030DC8A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CW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SSB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FM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RTTY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E3A13 ECLM Page (10 - 14)</a:t>
            </a:r>
          </a:p>
        </p:txBody>
      </p:sp>
    </p:spTree>
    <p:extLst>
      <p:ext uri="{BB962C8B-B14F-4D97-AF65-F5344CB8AC3E}">
        <p14:creationId xmlns:p14="http://schemas.microsoft.com/office/powerpoint/2010/main" val="37970786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24F73-610F-4E47-A40E-B2E8BC4F4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Which of these emission modes is best for auroral propagation?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08FC2A-EB2E-43CD-8DE3-6692E05A91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CW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SSB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FM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RTTY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(A) E3A13 ECLM Page (10 - 14)</a:t>
            </a:r>
          </a:p>
        </p:txBody>
      </p:sp>
    </p:spTree>
    <p:extLst>
      <p:ext uri="{BB962C8B-B14F-4D97-AF65-F5344CB8AC3E}">
        <p14:creationId xmlns:p14="http://schemas.microsoft.com/office/powerpoint/2010/main" val="11292044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BFD8C-2404-4915-8DAA-FF8130DEB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is meant by circularly polarized electromagnetic waves?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9D9F7D-89FE-4A36-AD37-4BB25D661A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Waves with an electric field bent into a circular shape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Waves with a rotating electric field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Waves that circle the Earth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Waves produced by a loop antenna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E3A14 ECLM Page (10 - 3)</a:t>
            </a:r>
          </a:p>
        </p:txBody>
      </p:sp>
    </p:spTree>
    <p:extLst>
      <p:ext uri="{BB962C8B-B14F-4D97-AF65-F5344CB8AC3E}">
        <p14:creationId xmlns:p14="http://schemas.microsoft.com/office/powerpoint/2010/main" val="1042225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DFACC-658D-4C2C-ADC3-31E1FEE0C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is the approximate maximum separation measured along the surface of the Earth between two stations communicating by EME?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09006-E777-4E19-ABDD-B11E025178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500 miles, if the moon is at perigee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2000 miles, if the moon is at apogee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5000 miles, if the moon is at perigee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12,000 miles, if the moon is visible by both stations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E3A01 ECLM Page (10 - 17)</a:t>
            </a:r>
          </a:p>
        </p:txBody>
      </p:sp>
    </p:spTree>
    <p:extLst>
      <p:ext uri="{BB962C8B-B14F-4D97-AF65-F5344CB8AC3E}">
        <p14:creationId xmlns:p14="http://schemas.microsoft.com/office/powerpoint/2010/main" val="10094196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11B18-B6F2-4886-BC90-176C68D22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is meant by circularly polarized electromagnetic waves?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0D1188-AD21-42C5-8872-FC0B10D795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Waves with an electric field bent into a circular shape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Waves with a rotating electric field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Waves that circle the Earth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Waves produced by a loop antenna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(B) E3A14 ECLM Page (10 - 3)</a:t>
            </a:r>
          </a:p>
        </p:txBody>
      </p:sp>
    </p:spTree>
    <p:extLst>
      <p:ext uri="{BB962C8B-B14F-4D97-AF65-F5344CB8AC3E}">
        <p14:creationId xmlns:p14="http://schemas.microsoft.com/office/powerpoint/2010/main" val="16180537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5F742-A6B3-4168-88B3-76093C340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is </a:t>
            </a:r>
            <a:r>
              <a:rPr lang="en-US" b="0" i="0" u="none" strike="noStrike" baseline="0" dirty="0" err="1">
                <a:latin typeface="Calibri" panose="020F0502020204030204" pitchFamily="34" charset="0"/>
              </a:rPr>
              <a:t>transequatorial</a:t>
            </a:r>
            <a:r>
              <a:rPr lang="en-US" b="0" i="0" u="none" strike="noStrike" baseline="0" dirty="0">
                <a:latin typeface="Calibri" panose="020F0502020204030204" pitchFamily="34" charset="0"/>
              </a:rPr>
              <a:t> propagation?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84BC0B-AFB9-4BC2-84FA-53BC058D8A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Propagation between two mid-latitude points at approximately the same distance north and south of the magnetic equator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Propagation between points located on the magnetic equator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Propagation between a point on the equator and its antipodal point 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Propagation between points at the same latitude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E3B01 ECLM Page (10 - 13)</a:t>
            </a:r>
          </a:p>
        </p:txBody>
      </p:sp>
    </p:spTree>
    <p:extLst>
      <p:ext uri="{BB962C8B-B14F-4D97-AF65-F5344CB8AC3E}">
        <p14:creationId xmlns:p14="http://schemas.microsoft.com/office/powerpoint/2010/main" val="26986788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1705C-045A-4507-9FDF-7562B3A0D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is </a:t>
            </a:r>
            <a:r>
              <a:rPr lang="en-US" b="0" i="0" u="none" strike="noStrike" baseline="0" dirty="0" err="1">
                <a:latin typeface="Calibri" panose="020F0502020204030204" pitchFamily="34" charset="0"/>
              </a:rPr>
              <a:t>transequatorial</a:t>
            </a:r>
            <a:r>
              <a:rPr lang="en-US" b="0" i="0" u="none" strike="noStrike" baseline="0" dirty="0">
                <a:latin typeface="Calibri" panose="020F0502020204030204" pitchFamily="34" charset="0"/>
              </a:rPr>
              <a:t> propagation?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55F0F4-F827-48AB-9B6B-C91FAAE202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Propagation between two mid-latitude points at approximately the same distance north and south of the magnetic equator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Propagation between points located on the magnetic equator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Propagation between a point on the equator and its antipodal point 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Propagation between points at the same latitude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(A) E3B01 ECLM Page (10 - 13)</a:t>
            </a:r>
          </a:p>
        </p:txBody>
      </p:sp>
    </p:spTree>
    <p:extLst>
      <p:ext uri="{BB962C8B-B14F-4D97-AF65-F5344CB8AC3E}">
        <p14:creationId xmlns:p14="http://schemas.microsoft.com/office/powerpoint/2010/main" val="28090928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3128B-DA85-4F08-88FD-FD5AA934A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is the approximate maximum range for signals using </a:t>
            </a:r>
            <a:r>
              <a:rPr lang="en-US" b="0" i="0" u="none" strike="noStrike" baseline="0" dirty="0" err="1">
                <a:latin typeface="Calibri" panose="020F0502020204030204" pitchFamily="34" charset="0"/>
              </a:rPr>
              <a:t>transequatorial</a:t>
            </a:r>
            <a:r>
              <a:rPr lang="en-US" b="0" i="0" u="none" strike="noStrike" baseline="0" dirty="0">
                <a:latin typeface="Calibri" panose="020F0502020204030204" pitchFamily="34" charset="0"/>
              </a:rPr>
              <a:t> propagation?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C8AB37-7605-4294-BCF8-5B5124C1FA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1000 miles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2500 miles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5000 miles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7500 miles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E3B02 ECLM Page (10 - 14)</a:t>
            </a:r>
          </a:p>
        </p:txBody>
      </p:sp>
    </p:spTree>
    <p:extLst>
      <p:ext uri="{BB962C8B-B14F-4D97-AF65-F5344CB8AC3E}">
        <p14:creationId xmlns:p14="http://schemas.microsoft.com/office/powerpoint/2010/main" val="972009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A4D91-9FE4-4E26-94B9-8E70C10E2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is the approximate maximum range for signals using </a:t>
            </a:r>
            <a:r>
              <a:rPr lang="en-US" b="0" i="0" u="none" strike="noStrike" baseline="0" dirty="0" err="1">
                <a:latin typeface="Calibri" panose="020F0502020204030204" pitchFamily="34" charset="0"/>
              </a:rPr>
              <a:t>transequatorial</a:t>
            </a:r>
            <a:r>
              <a:rPr lang="en-US" b="0" i="0" u="none" strike="noStrike" baseline="0" dirty="0">
                <a:latin typeface="Calibri" panose="020F0502020204030204" pitchFamily="34" charset="0"/>
              </a:rPr>
              <a:t> propagation?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36E570-E8BA-4FB6-823B-EC1D1EA526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1000 miles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2500 miles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5000 miles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7500 miles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(C) E3B02 ECLM Page (10 - 14)</a:t>
            </a:r>
          </a:p>
        </p:txBody>
      </p:sp>
    </p:spTree>
    <p:extLst>
      <p:ext uri="{BB962C8B-B14F-4D97-AF65-F5344CB8AC3E}">
        <p14:creationId xmlns:p14="http://schemas.microsoft.com/office/powerpoint/2010/main" val="1782430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3C128-1F88-4F92-B152-7796CB373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is the best time of day for </a:t>
            </a:r>
            <a:r>
              <a:rPr lang="en-US" b="0" i="0" u="none" strike="noStrike" baseline="0" dirty="0" err="1">
                <a:latin typeface="Calibri" panose="020F0502020204030204" pitchFamily="34" charset="0"/>
              </a:rPr>
              <a:t>transequatorial</a:t>
            </a:r>
            <a:r>
              <a:rPr lang="en-US" b="0" i="0" u="none" strike="noStrike" baseline="0" dirty="0">
                <a:latin typeface="Calibri" panose="020F0502020204030204" pitchFamily="34" charset="0"/>
              </a:rPr>
              <a:t> propagation?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758B7F-374A-49EF-A94E-5F60CA8108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Morning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Noon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Afternoon or early evening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Late at night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E3B03 ECLM Page (10 - 14)</a:t>
            </a:r>
          </a:p>
        </p:txBody>
      </p:sp>
    </p:spTree>
    <p:extLst>
      <p:ext uri="{BB962C8B-B14F-4D97-AF65-F5344CB8AC3E}">
        <p14:creationId xmlns:p14="http://schemas.microsoft.com/office/powerpoint/2010/main" val="12305504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6FD13-B569-435B-A7A5-161481978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is the best time of day for </a:t>
            </a:r>
            <a:r>
              <a:rPr lang="en-US" b="0" i="0" u="none" strike="noStrike" baseline="0" dirty="0" err="1">
                <a:latin typeface="Calibri" panose="020F0502020204030204" pitchFamily="34" charset="0"/>
              </a:rPr>
              <a:t>transequatorial</a:t>
            </a:r>
            <a:r>
              <a:rPr lang="en-US" b="0" i="0" u="none" strike="noStrike" baseline="0" dirty="0">
                <a:latin typeface="Calibri" panose="020F0502020204030204" pitchFamily="34" charset="0"/>
              </a:rPr>
              <a:t> propagation?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346BAA-0371-4203-A648-114EE4489F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Morning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Noon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Afternoon or early evening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Late at night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(C) E3B03 ECLM Page (10 - 14)</a:t>
            </a:r>
          </a:p>
        </p:txBody>
      </p:sp>
    </p:spTree>
    <p:extLst>
      <p:ext uri="{BB962C8B-B14F-4D97-AF65-F5344CB8AC3E}">
        <p14:creationId xmlns:p14="http://schemas.microsoft.com/office/powerpoint/2010/main" val="29014910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27508-8C44-4D95-B69B-9D0E2F0AA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is meant by the terms "extraordinary" and "ordinary" waves?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6C90FE-3970-43CC-A8D1-CD3A349B80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Extraordinary waves describe rare long skip propagation compared to ordinary waves which travel shorter distances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Independent waves created in the ionosphere that are elliptically polarized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Long path and short path waves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Refracted rays and reflected waves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E3B04 ECLM Page (10 - 7)</a:t>
            </a:r>
          </a:p>
        </p:txBody>
      </p:sp>
    </p:spTree>
    <p:extLst>
      <p:ext uri="{BB962C8B-B14F-4D97-AF65-F5344CB8AC3E}">
        <p14:creationId xmlns:p14="http://schemas.microsoft.com/office/powerpoint/2010/main" val="23918945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8EB1E-AA00-4CDB-BCA5-72AAA8F51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is meant by the terms "extraordinary" and "ordinary" waves?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DB1877-D528-4D78-B67F-811B11EE20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Extraordinary waves describe rare long skip propagation compared to ordinary waves which travel shorter distances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Independent waves created in the ionosphere that are elliptically polarized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Long path and short path waves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Refracted rays and reflected waves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(B) E3B04 ECLM Page (10 - 7)</a:t>
            </a:r>
          </a:p>
        </p:txBody>
      </p:sp>
    </p:spTree>
    <p:extLst>
      <p:ext uri="{BB962C8B-B14F-4D97-AF65-F5344CB8AC3E}">
        <p14:creationId xmlns:p14="http://schemas.microsoft.com/office/powerpoint/2010/main" val="39846440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32C81-E5AC-4BFF-8783-D6937B082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Which amateur bands typically support long-path propagation?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DFD9CA-3AD0-4A30-A05B-9EB3005356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Only 160 meters to 40 meters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Only 30 meters to 10 meters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160 meters to 10 meters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6 meters to 2 meters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E3B05 ECLM Page (10 - 9)</a:t>
            </a:r>
          </a:p>
        </p:txBody>
      </p:sp>
    </p:spTree>
    <p:extLst>
      <p:ext uri="{BB962C8B-B14F-4D97-AF65-F5344CB8AC3E}">
        <p14:creationId xmlns:p14="http://schemas.microsoft.com/office/powerpoint/2010/main" val="3623733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FEAB4-A60D-4D3D-AFDC-CD6A5C7B9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is the approximate maximum separation measured along the surface of the Earth between two stations communicating by EME?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6BF5D5-FFF8-476C-80F1-2A318EDDB3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500 miles, if the moon is at perigee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2000 miles, if the moon is at apogee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5000 miles, if the moon is at perigee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12,000 miles, if the moon is visible by both stations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(D) E3A01 ECLM Page (10 - 17)</a:t>
            </a:r>
          </a:p>
        </p:txBody>
      </p:sp>
    </p:spTree>
    <p:extLst>
      <p:ext uri="{BB962C8B-B14F-4D97-AF65-F5344CB8AC3E}">
        <p14:creationId xmlns:p14="http://schemas.microsoft.com/office/powerpoint/2010/main" val="243010459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4D7E2-EAE2-4405-9FE1-2DDA39C72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Which amateur bands typically support long-path propagation?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C1FFA8-AF29-4153-867C-8D6B648CAE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Only 160 meters to 40 meters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Only 30 meters to 10 meters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160 meters to 10 meters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6 meters to 2 meters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(C) E3B05 ECLM Page (10 - 9)</a:t>
            </a:r>
          </a:p>
        </p:txBody>
      </p:sp>
    </p:spTree>
    <p:extLst>
      <p:ext uri="{BB962C8B-B14F-4D97-AF65-F5344CB8AC3E}">
        <p14:creationId xmlns:p14="http://schemas.microsoft.com/office/powerpoint/2010/main" val="313336832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E7BD3-2B67-4841-B3CA-383392245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Which of the following amateur bands most frequently provides long-path propagation?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3B2E42-73B9-4924-9740-7E0F13C210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80 meters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20 meters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10 meters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6 meters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E3B06 ECLM Page (10 - 9)</a:t>
            </a:r>
          </a:p>
        </p:txBody>
      </p:sp>
    </p:spTree>
    <p:extLst>
      <p:ext uri="{BB962C8B-B14F-4D97-AF65-F5344CB8AC3E}">
        <p14:creationId xmlns:p14="http://schemas.microsoft.com/office/powerpoint/2010/main" val="394757921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33F05-3DE6-4C9A-A7C0-6ADE1188D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Which of the following amateur bands most frequently provides long-path propagation?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36DF44-6340-4693-900B-3F0AAE9D17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80 meters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20 meters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10 meters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6 meters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(B) E3B06 ECLM Page (10 - 9)</a:t>
            </a:r>
          </a:p>
        </p:txBody>
      </p:sp>
    </p:spTree>
    <p:extLst>
      <p:ext uri="{BB962C8B-B14F-4D97-AF65-F5344CB8AC3E}">
        <p14:creationId xmlns:p14="http://schemas.microsoft.com/office/powerpoint/2010/main" val="277098622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948F3-372F-4ED0-BA97-147103D3E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happens to linearly polarized radio waves that split into ordinary and extraordinary waves in the ionosphere?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1974EC-7F4E-4682-8067-4BB068537A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They are bent toward the magnetic poles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They become depolarized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They become elliptically polarized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They become phase-locked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E3B07 ECLM Page (10 - 7)</a:t>
            </a:r>
          </a:p>
        </p:txBody>
      </p:sp>
    </p:spTree>
    <p:extLst>
      <p:ext uri="{BB962C8B-B14F-4D97-AF65-F5344CB8AC3E}">
        <p14:creationId xmlns:p14="http://schemas.microsoft.com/office/powerpoint/2010/main" val="17560524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26219-1561-4573-B935-57A14F5A0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happens to linearly polarized radio waves that split into ordinary and extraordinary waves in the ionosphere?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A1748F-7CFD-420E-A05C-1675694595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They are bent toward the magnetic poles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They become depolarized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They become elliptically polarized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They become phase-locked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(C) E3B07 ECLM Page (10 - 7)</a:t>
            </a:r>
          </a:p>
        </p:txBody>
      </p:sp>
    </p:spTree>
    <p:extLst>
      <p:ext uri="{BB962C8B-B14F-4D97-AF65-F5344CB8AC3E}">
        <p14:creationId xmlns:p14="http://schemas.microsoft.com/office/powerpoint/2010/main" val="287548643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60DDC-E18F-490F-9E39-FFA3A6B9B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E3B08 - The question has been withdrawn.</a:t>
            </a:r>
          </a:p>
        </p:txBody>
      </p:sp>
    </p:spTree>
    <p:extLst>
      <p:ext uri="{BB962C8B-B14F-4D97-AF65-F5344CB8AC3E}">
        <p14:creationId xmlns:p14="http://schemas.microsoft.com/office/powerpoint/2010/main" val="207712393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90500-2FB2-4533-A9FD-E1F612769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At what time of year is sporadic E propagation most likely to occur?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B673B3-5027-4C44-8CFD-CD9AA512E6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Around the solstices, especially the summer solstice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Around the solstices, especially the winter solstice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Around the equinoxes, especially the spring equinox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Around the equinoxes, especially the fall equinox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E3B09 ECLM Page (10 - 13)</a:t>
            </a:r>
          </a:p>
        </p:txBody>
      </p:sp>
    </p:spTree>
    <p:extLst>
      <p:ext uri="{BB962C8B-B14F-4D97-AF65-F5344CB8AC3E}">
        <p14:creationId xmlns:p14="http://schemas.microsoft.com/office/powerpoint/2010/main" val="321826640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77259-E9BA-434F-940E-193ABAB4A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At what time of year is sporadic E propagation most likely to occur?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6D788F-9A39-46D1-8B87-7103498BB1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Around the solstices, especially the summer solstice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Around the solstices, especially the winter solstice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Around the equinoxes, especially the spring equinox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Around the equinoxes, especially the fall equinox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(A) E3B09 ECLM Page (10 - 13)</a:t>
            </a:r>
          </a:p>
        </p:txBody>
      </p:sp>
    </p:spTree>
    <p:extLst>
      <p:ext uri="{BB962C8B-B14F-4D97-AF65-F5344CB8AC3E}">
        <p14:creationId xmlns:p14="http://schemas.microsoft.com/office/powerpoint/2010/main" val="269246578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E8796-5A61-4BB5-ADB6-5C74E72C3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Why is chordal hop propagation desirable?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A980F0-30DB-4F0B-A213-D4E22957FD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The signal experiences less loss compared to multi-hop using Earth as a reflector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The MUF for chordal hop propagation is much lower than for normal skip propagation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Atmospheric noise is lower in the direction of chordal hop propagation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Signals travel faster along ionospheric chords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E3B10 ECLM Page (10 - 6)</a:t>
            </a:r>
          </a:p>
        </p:txBody>
      </p:sp>
    </p:spTree>
    <p:extLst>
      <p:ext uri="{BB962C8B-B14F-4D97-AF65-F5344CB8AC3E}">
        <p14:creationId xmlns:p14="http://schemas.microsoft.com/office/powerpoint/2010/main" val="88602057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A2891-FCDE-4525-8314-B3783EA83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Why is chordal hop propagation desirable?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957D68-EF65-4559-9D2E-5FC3DAFBBA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The signal experiences less loss compared to multi-hop using Earth as a reflector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The MUF for chordal hop propagation is much lower than for normal skip propagation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Atmospheric noise is lower in the direction of chordal hop propagation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Signals travel faster along ionospheric chords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(A) E3B10 ECLM Page (10 - 6)</a:t>
            </a:r>
          </a:p>
        </p:txBody>
      </p:sp>
    </p:spTree>
    <p:extLst>
      <p:ext uri="{BB962C8B-B14F-4D97-AF65-F5344CB8AC3E}">
        <p14:creationId xmlns:p14="http://schemas.microsoft.com/office/powerpoint/2010/main" val="1933140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B3A74-DBF9-4A2D-8D0D-66B8C3329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characterizes </a:t>
            </a:r>
            <a:r>
              <a:rPr lang="en-US" b="0" i="0" u="none" strike="noStrike" baseline="0" dirty="0" err="1">
                <a:latin typeface="Calibri" panose="020F0502020204030204" pitchFamily="34" charset="0"/>
              </a:rPr>
              <a:t>libration</a:t>
            </a:r>
            <a:r>
              <a:rPr lang="en-US" b="0" i="0" u="none" strike="noStrike" baseline="0" dirty="0">
                <a:latin typeface="Calibri" panose="020F0502020204030204" pitchFamily="34" charset="0"/>
              </a:rPr>
              <a:t> fading of an EME signal?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E77950-3150-44C0-8929-06ACE146F1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A slow change in the pitch of the CW signal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A fluttery irregular fading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A gradual loss of signal as the sun rises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The returning echo is several hertz lower in frequency than the transmitted signal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E3A02 ECLM Page (10 - 17)</a:t>
            </a:r>
          </a:p>
        </p:txBody>
      </p:sp>
    </p:spTree>
    <p:extLst>
      <p:ext uri="{BB962C8B-B14F-4D97-AF65-F5344CB8AC3E}">
        <p14:creationId xmlns:p14="http://schemas.microsoft.com/office/powerpoint/2010/main" val="341196176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4DA5A-7EEB-406B-9082-C36797872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At what time of day can sporadic E propagation occur?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CCD868-5A58-4463-82AC-022DA6E536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Only around sunset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Only around sunset and sunrise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Only in hours of darkness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Any time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E3B11 ECLM Page (10 - 13)</a:t>
            </a:r>
          </a:p>
        </p:txBody>
      </p:sp>
    </p:spTree>
    <p:extLst>
      <p:ext uri="{BB962C8B-B14F-4D97-AF65-F5344CB8AC3E}">
        <p14:creationId xmlns:p14="http://schemas.microsoft.com/office/powerpoint/2010/main" val="348420061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C19DF-D22B-4C4F-81D8-5ABF23728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At what time of day can sporadic E propagation occur?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4D8802-7151-43FE-9B7F-3A15D57E10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Only around sunset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Only around sunset and sunrise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Only in hours of darkness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Any time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(D) E3B11 ECLM Page (10 - 13)</a:t>
            </a:r>
          </a:p>
        </p:txBody>
      </p:sp>
    </p:spTree>
    <p:extLst>
      <p:ext uri="{BB962C8B-B14F-4D97-AF65-F5344CB8AC3E}">
        <p14:creationId xmlns:p14="http://schemas.microsoft.com/office/powerpoint/2010/main" val="301760315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23190-32B3-45AE-9C0D-2DB7DE647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is the primary characteristic of chordal hop propagation?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4A3FC7-BA1B-4A39-A85C-9AE1B54268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Propagation away from the great circle bearing between stations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Successive ionospheric refractions without an intermediate reflection from the ground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Propagation across the geomagnetic equator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Signals reflected back toward the transmitting station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E3B12 ECLM Page (10 - 6)</a:t>
            </a:r>
          </a:p>
        </p:txBody>
      </p:sp>
    </p:spTree>
    <p:extLst>
      <p:ext uri="{BB962C8B-B14F-4D97-AF65-F5344CB8AC3E}">
        <p14:creationId xmlns:p14="http://schemas.microsoft.com/office/powerpoint/2010/main" val="401282775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ADB38-B1FB-4257-8E42-AF7DA8834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is the primary characteristic of chordal hop propagation?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F0E7FF-A29E-46BA-8826-D225948764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Propagation away from the great circle bearing between stations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Successive ionospheric refractions without an intermediate reflection from the ground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Propagation across the geomagnetic equator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Signals reflected back toward the transmitting station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(B) E3B12 ECLM Page (10 - 6)</a:t>
            </a:r>
          </a:p>
        </p:txBody>
      </p:sp>
    </p:spTree>
    <p:extLst>
      <p:ext uri="{BB962C8B-B14F-4D97-AF65-F5344CB8AC3E}">
        <p14:creationId xmlns:p14="http://schemas.microsoft.com/office/powerpoint/2010/main" val="24465340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01A6A-435B-4081-9430-2A4652D58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does the radio communication term “ray tracing” describe?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9F2FF4-8E3D-4EC6-9319-DEEFC2E1AE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The process in which an electronic display presents a pattern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Modeling a radio wave's path through the ionosphere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Determining the radiation pattern from an array of antennas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Evaluating high voltage sources for x-rays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E3C01 ECLM Page (10 - 8)</a:t>
            </a:r>
          </a:p>
        </p:txBody>
      </p:sp>
    </p:spTree>
    <p:extLst>
      <p:ext uri="{BB962C8B-B14F-4D97-AF65-F5344CB8AC3E}">
        <p14:creationId xmlns:p14="http://schemas.microsoft.com/office/powerpoint/2010/main" val="118451326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FE41E-2327-4A35-8029-017CDFA60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does the radio communication term “ray tracing” describe?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A45953-064B-4159-8BD1-8332F41411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The process in which an electronic display presents a pattern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Modeling a radio wave's path through the ionosphere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Determining the radiation pattern from an array of antennas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Evaluating high voltage sources for x-rays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(B) E3C01 ECLM Page (10 - 8)</a:t>
            </a:r>
          </a:p>
        </p:txBody>
      </p:sp>
    </p:spTree>
    <p:extLst>
      <p:ext uri="{BB962C8B-B14F-4D97-AF65-F5344CB8AC3E}">
        <p14:creationId xmlns:p14="http://schemas.microsoft.com/office/powerpoint/2010/main" val="102028581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72B67-7284-4BE6-8920-29CF170BF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is indicated by a rising A or K index?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55FA77-D275-4254-BA6E-92311B83DF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Increasing disruption of the geomagnetic field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Decreasing disruption of the geomagnetic field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Higher levels of solar UV radiation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An increase in the critical frequency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E3C02 ECLM Page (10 - 5)</a:t>
            </a:r>
          </a:p>
        </p:txBody>
      </p:sp>
    </p:spTree>
    <p:extLst>
      <p:ext uri="{BB962C8B-B14F-4D97-AF65-F5344CB8AC3E}">
        <p14:creationId xmlns:p14="http://schemas.microsoft.com/office/powerpoint/2010/main" val="379686084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3501C-F673-4A25-9946-4F1CC83EB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is indicated by a rising A or K index?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4EB4E7-C804-47F6-9F41-5A814D1E0C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Increasing disruption of the geomagnetic field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Decreasing disruption of the geomagnetic field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Higher levels of solar UV radiation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An increase in the critical frequency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(A) E3C02 ECLM Page (10 - 5)</a:t>
            </a:r>
          </a:p>
        </p:txBody>
      </p:sp>
    </p:spTree>
    <p:extLst>
      <p:ext uri="{BB962C8B-B14F-4D97-AF65-F5344CB8AC3E}">
        <p14:creationId xmlns:p14="http://schemas.microsoft.com/office/powerpoint/2010/main" val="72242119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FFAE3-590A-4C1D-8A20-D9A17314B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Which of the following signal paths is most likely to experience high levels of absorption when the A index or K index is elevated?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9BF459-0842-4192-BA7B-C370DD02F8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</a:t>
            </a:r>
            <a:r>
              <a:rPr lang="en-US" b="0" i="0" u="none" strike="noStrike" baseline="0" dirty="0" err="1">
                <a:latin typeface="Calibri" panose="020F0502020204030204" pitchFamily="34" charset="0"/>
              </a:rPr>
              <a:t>Transequatorial</a:t>
            </a:r>
            <a:endParaRPr lang="en-US" b="0" i="0" u="none" strike="noStrike" baseline="0" dirty="0">
              <a:latin typeface="Calibri" panose="020F0502020204030204" pitchFamily="34" charset="0"/>
            </a:endParaRP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Polar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Sporadic 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NVIS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E3C03 ECLM Page (10 - 8)</a:t>
            </a:r>
          </a:p>
        </p:txBody>
      </p:sp>
    </p:spTree>
    <p:extLst>
      <p:ext uri="{BB962C8B-B14F-4D97-AF65-F5344CB8AC3E}">
        <p14:creationId xmlns:p14="http://schemas.microsoft.com/office/powerpoint/2010/main" val="109913294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E6E33-86CE-49DB-9F1C-7C1A1A59D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Which of the following signal paths is most likely to experience high levels of absorption when the A index or K index is elevated?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561DD4-BF10-4FBC-B20B-DCE38225B5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</a:t>
            </a:r>
            <a:r>
              <a:rPr lang="en-US" b="0" i="0" u="none" strike="noStrike" baseline="0" dirty="0" err="1">
                <a:latin typeface="Calibri" panose="020F0502020204030204" pitchFamily="34" charset="0"/>
              </a:rPr>
              <a:t>Transequatorial</a:t>
            </a:r>
            <a:endParaRPr lang="en-US" b="0" i="0" u="none" strike="noStrike" baseline="0" dirty="0">
              <a:latin typeface="Calibri" panose="020F0502020204030204" pitchFamily="34" charset="0"/>
            </a:endParaRP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Polar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Sporadic 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NVIS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(B) E3C03 ECLM Page (10 - 8)</a:t>
            </a:r>
          </a:p>
        </p:txBody>
      </p:sp>
    </p:spTree>
    <p:extLst>
      <p:ext uri="{BB962C8B-B14F-4D97-AF65-F5344CB8AC3E}">
        <p14:creationId xmlns:p14="http://schemas.microsoft.com/office/powerpoint/2010/main" val="1502789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7FB7B-4AB1-454A-B3E4-340C772AB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characterizes </a:t>
            </a:r>
            <a:r>
              <a:rPr lang="en-US" b="0" i="0" u="none" strike="noStrike" baseline="0" dirty="0" err="1">
                <a:latin typeface="Calibri" panose="020F0502020204030204" pitchFamily="34" charset="0"/>
              </a:rPr>
              <a:t>libration</a:t>
            </a:r>
            <a:r>
              <a:rPr lang="en-US" b="0" i="0" u="none" strike="noStrike" baseline="0" dirty="0">
                <a:latin typeface="Calibri" panose="020F0502020204030204" pitchFamily="34" charset="0"/>
              </a:rPr>
              <a:t> fading of an EME signal?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EFF8C5-A026-4E78-A80F-8AD4C3B264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A slow change in the pitch of the CW signal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A fluttery irregular fading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A gradual loss of signal as the sun rises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The returning echo is several hertz lower in frequency than the transmitted signal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(B) E3A02 ECLM Page (10 - 17)</a:t>
            </a:r>
          </a:p>
        </p:txBody>
      </p:sp>
    </p:spTree>
    <p:extLst>
      <p:ext uri="{BB962C8B-B14F-4D97-AF65-F5344CB8AC3E}">
        <p14:creationId xmlns:p14="http://schemas.microsoft.com/office/powerpoint/2010/main" val="268906250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F13C2-7E70-43B7-B613-D85408256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does the value of </a:t>
            </a:r>
            <a:r>
              <a:rPr lang="en-US" b="0" i="0" u="none" strike="noStrike" baseline="0" dirty="0" err="1">
                <a:latin typeface="Calibri" panose="020F0502020204030204" pitchFamily="34" charset="0"/>
              </a:rPr>
              <a:t>Bz</a:t>
            </a:r>
            <a:r>
              <a:rPr lang="en-US" b="0" i="0" u="none" strike="noStrike" baseline="0" dirty="0">
                <a:latin typeface="Calibri" panose="020F0502020204030204" pitchFamily="34" charset="0"/>
              </a:rPr>
              <a:t> (B sub Z) represent?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0C7CD1-49D1-46AE-A8F7-98B9369A74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Geomagnetic field stability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Critical frequency for vertical transmissions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Direction and strength of the interplanetary magnetic field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Duration of long-delayed echoes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E3C04 ECLM Page (10 - 5)</a:t>
            </a:r>
          </a:p>
        </p:txBody>
      </p:sp>
    </p:spTree>
    <p:extLst>
      <p:ext uri="{BB962C8B-B14F-4D97-AF65-F5344CB8AC3E}">
        <p14:creationId xmlns:p14="http://schemas.microsoft.com/office/powerpoint/2010/main" val="368384790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E17DC-2250-4C07-93F5-0B9710D59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does the value of </a:t>
            </a:r>
            <a:r>
              <a:rPr lang="en-US" b="0" i="0" u="none" strike="noStrike" baseline="0" dirty="0" err="1">
                <a:latin typeface="Calibri" panose="020F0502020204030204" pitchFamily="34" charset="0"/>
              </a:rPr>
              <a:t>Bz</a:t>
            </a:r>
            <a:r>
              <a:rPr lang="en-US" b="0" i="0" u="none" strike="noStrike" baseline="0" dirty="0">
                <a:latin typeface="Calibri" panose="020F0502020204030204" pitchFamily="34" charset="0"/>
              </a:rPr>
              <a:t> (B sub Z) represent?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C9088D-EC6C-434A-BA98-91B603FDC0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Geomagnetic field stability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Critical frequency for vertical transmissions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Direction and strength of the interplanetary magnetic field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Duration of long-delayed echoes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(C) E3C04 ECLM Page (10 - 5)</a:t>
            </a:r>
          </a:p>
        </p:txBody>
      </p:sp>
    </p:spTree>
    <p:extLst>
      <p:ext uri="{BB962C8B-B14F-4D97-AF65-F5344CB8AC3E}">
        <p14:creationId xmlns:p14="http://schemas.microsoft.com/office/powerpoint/2010/main" val="79556750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5BAE4-1CB7-4932-84A5-A15725B20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orientation of </a:t>
            </a:r>
            <a:r>
              <a:rPr lang="en-US" b="0" i="0" u="none" strike="noStrike" baseline="0" dirty="0" err="1">
                <a:latin typeface="Calibri" panose="020F0502020204030204" pitchFamily="34" charset="0"/>
              </a:rPr>
              <a:t>Bz</a:t>
            </a:r>
            <a:r>
              <a:rPr lang="en-US" b="0" i="0" u="none" strike="noStrike" baseline="0" dirty="0">
                <a:latin typeface="Calibri" panose="020F0502020204030204" pitchFamily="34" charset="0"/>
              </a:rPr>
              <a:t> (B sub z) increases the likelihood that incoming particles from the sun will cause disturbed conditions?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521D3B-292C-4B64-9EF6-CBCFC053D6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Southward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Northward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Eastward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Westward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E3C05 ECLM Page (10 - 5)</a:t>
            </a:r>
          </a:p>
        </p:txBody>
      </p:sp>
    </p:spTree>
    <p:extLst>
      <p:ext uri="{BB962C8B-B14F-4D97-AF65-F5344CB8AC3E}">
        <p14:creationId xmlns:p14="http://schemas.microsoft.com/office/powerpoint/2010/main" val="30430009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20CF9-59C9-42CF-9893-5BC1643E2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orientation of </a:t>
            </a:r>
            <a:r>
              <a:rPr lang="en-US" b="0" i="0" u="none" strike="noStrike" baseline="0" dirty="0" err="1">
                <a:latin typeface="Calibri" panose="020F0502020204030204" pitchFamily="34" charset="0"/>
              </a:rPr>
              <a:t>Bz</a:t>
            </a:r>
            <a:r>
              <a:rPr lang="en-US" b="0" i="0" u="none" strike="noStrike" baseline="0" dirty="0">
                <a:latin typeface="Calibri" panose="020F0502020204030204" pitchFamily="34" charset="0"/>
              </a:rPr>
              <a:t> (B sub z) increases the likelihood that incoming particles from the sun will cause disturbed conditions?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18D768-AC50-424E-98B5-89AB728278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Southward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Northward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Eastward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Westward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(A) E3C05 ECLM Page (10 - 5)</a:t>
            </a:r>
          </a:p>
        </p:txBody>
      </p:sp>
    </p:spTree>
    <p:extLst>
      <p:ext uri="{BB962C8B-B14F-4D97-AF65-F5344CB8AC3E}">
        <p14:creationId xmlns:p14="http://schemas.microsoft.com/office/powerpoint/2010/main" val="142840057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94028-7DDB-4B74-B9C0-8D4D30F78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By how much does the VHF/UHF radio horizon distance exceed the geometric horizon?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651212-267A-44A9-9AF1-476DA85A69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By approximately 15 percent of the distance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By approximately twice the distance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By approximately 50 percent of the distance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By approximately four times the distance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E3C06 ECLM Page (10 - 10)</a:t>
            </a:r>
          </a:p>
        </p:txBody>
      </p:sp>
    </p:spTree>
    <p:extLst>
      <p:ext uri="{BB962C8B-B14F-4D97-AF65-F5344CB8AC3E}">
        <p14:creationId xmlns:p14="http://schemas.microsoft.com/office/powerpoint/2010/main" val="77267111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59730-B3DC-4AD9-BA59-BA4D9C761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By how much does the VHF/UHF radio horizon distance exceed the geometric horizon?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9C6456-3734-4A13-9C3E-DF0E6B6681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By approximately 15 percent of the distance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By approximately twice the distance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By approximately 50 percent of the distance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By approximately four times the distance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(A) E3C06 ECLM Page (10 - 10)</a:t>
            </a:r>
          </a:p>
        </p:txBody>
      </p:sp>
    </p:spTree>
    <p:extLst>
      <p:ext uri="{BB962C8B-B14F-4D97-AF65-F5344CB8AC3E}">
        <p14:creationId xmlns:p14="http://schemas.microsoft.com/office/powerpoint/2010/main" val="440315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7C1B7-DEA7-4548-A455-4773C0B03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Which of the following descriptors indicates the greatest solar flare intensity?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1A19A0-4A3A-4B05-8D2C-39F7774825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Class A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Class B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Class M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Class X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E3C07 ECLM Page (10 - 4)</a:t>
            </a:r>
          </a:p>
        </p:txBody>
      </p:sp>
    </p:spTree>
    <p:extLst>
      <p:ext uri="{BB962C8B-B14F-4D97-AF65-F5344CB8AC3E}">
        <p14:creationId xmlns:p14="http://schemas.microsoft.com/office/powerpoint/2010/main" val="248889240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A57C3-E8F2-43F5-93E2-E9647CB7D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Which of the following descriptors indicates the greatest solar flare intensity?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9097C4-D086-4CFA-BD47-B9DE687DD8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Class A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Class B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Class M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Class X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(D) E3C07 ECLM Page (10 - 4)</a:t>
            </a:r>
          </a:p>
        </p:txBody>
      </p:sp>
    </p:spTree>
    <p:extLst>
      <p:ext uri="{BB962C8B-B14F-4D97-AF65-F5344CB8AC3E}">
        <p14:creationId xmlns:p14="http://schemas.microsoft.com/office/powerpoint/2010/main" val="325933281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67645-631D-4741-A792-5CA62229C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does the space weather term "G5" mean?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A7C63A-37C0-44C4-AA61-904A0D27F1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An extreme geomagnetic storm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Very low solar activity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Moderate solar wind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Waning sunspot numbers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E3C08 ECLM Page (10 - 5)</a:t>
            </a:r>
          </a:p>
        </p:txBody>
      </p:sp>
    </p:spTree>
    <p:extLst>
      <p:ext uri="{BB962C8B-B14F-4D97-AF65-F5344CB8AC3E}">
        <p14:creationId xmlns:p14="http://schemas.microsoft.com/office/powerpoint/2010/main" val="114494210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2B112-6876-4309-AE8E-148DC8EDC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does the space weather term "G5" mean?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07FD1D-2DA5-4071-A174-98C93F06D3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An extreme geomagnetic storm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Very low solar activity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Moderate solar wind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Waning sunspot numbers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(A) E3C08 ECLM Page (10 - 5)</a:t>
            </a:r>
          </a:p>
        </p:txBody>
      </p:sp>
    </p:spTree>
    <p:extLst>
      <p:ext uri="{BB962C8B-B14F-4D97-AF65-F5344CB8AC3E}">
        <p14:creationId xmlns:p14="http://schemas.microsoft.com/office/powerpoint/2010/main" val="2232277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28864-8B52-45B5-AF29-83A4B4E4D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When scheduling EME contacts, which of these conditions will generally result in the least path loss?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5D7257-96ED-40B1-8BA0-BF8E2A3C69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When the moon is at perigee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When the moon is full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When the moon is at apogee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When the MUF is above 30 MHz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E3A03 ECLM Page (10 - 17)</a:t>
            </a:r>
          </a:p>
        </p:txBody>
      </p:sp>
    </p:spTree>
    <p:extLst>
      <p:ext uri="{BB962C8B-B14F-4D97-AF65-F5344CB8AC3E}">
        <p14:creationId xmlns:p14="http://schemas.microsoft.com/office/powerpoint/2010/main" val="5823298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8551A-D91F-4689-8550-F1A7EE60F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How does the intensity of an X3 flare compare to that of an X2 flare?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03322E-0282-4C43-A512-7DBB8E0951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10 percent greater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50 percent greater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Twice as great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Four times as great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E3C09 ECLM Page (10 - 4)</a:t>
            </a:r>
          </a:p>
        </p:txBody>
      </p:sp>
    </p:spTree>
    <p:extLst>
      <p:ext uri="{BB962C8B-B14F-4D97-AF65-F5344CB8AC3E}">
        <p14:creationId xmlns:p14="http://schemas.microsoft.com/office/powerpoint/2010/main" val="304016392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98B7C-1FE7-4A5C-AAAF-2A7C4F35C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How does the intensity of an X3 flare compare to that of an X2 flare?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6D9FDB-3643-4E21-9D97-D3CF74EC0A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10 percent greater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50 percent greater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Twice as great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Four times as great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(B) E3C09 ECLM Page (10 - 4)</a:t>
            </a:r>
          </a:p>
        </p:txBody>
      </p:sp>
    </p:spTree>
    <p:extLst>
      <p:ext uri="{BB962C8B-B14F-4D97-AF65-F5344CB8AC3E}">
        <p14:creationId xmlns:p14="http://schemas.microsoft.com/office/powerpoint/2010/main" val="65831619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48C86-FF72-41B6-A1A3-8B532CA6F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does the 304A solar parameter measure?</a:t>
            </a:r>
            <a:br>
              <a:rPr lang="en-US" b="0" i="0" u="none" strike="noStrike" baseline="0" dirty="0">
                <a:latin typeface="Calibri" panose="020F0502020204030204" pitchFamily="34" charset="0"/>
              </a:rPr>
            </a:br>
            <a:br>
              <a:rPr lang="en-US" b="0" i="0" u="none" strike="noStrike" baseline="0" dirty="0">
                <a:latin typeface="Calibri" panose="020F0502020204030204" pitchFamily="34" charset="0"/>
              </a:rPr>
            </a:br>
            <a:br>
              <a:rPr lang="en-US" b="0" i="0" u="none" strike="noStrike" baseline="0" dirty="0">
                <a:latin typeface="Calibri" panose="020F0502020204030204" pitchFamily="34" charset="0"/>
              </a:rPr>
            </a:br>
            <a:endParaRPr lang="en-US" b="0" i="0" u="none" strike="noStrike" baseline="0" dirty="0">
              <a:latin typeface="Calibri" panose="020F050202020403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ADC9B4-36D0-4894-A357-E5A9658D68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The ratio of x-ray flux to radio flux, correlated to sunspot number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UV emissions at 304 angstroms, correlated to the solar flux index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The solar wind velocity at 304 degrees from the solar equator, correlated to solar activity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The solar emission at 304 GHz, correlated to x-ray flare levels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E3C10 ECLM Page (10 - 4)</a:t>
            </a:r>
          </a:p>
        </p:txBody>
      </p:sp>
    </p:spTree>
    <p:extLst>
      <p:ext uri="{BB962C8B-B14F-4D97-AF65-F5344CB8AC3E}">
        <p14:creationId xmlns:p14="http://schemas.microsoft.com/office/powerpoint/2010/main" val="329467882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0F617-3C40-48D4-8B3F-90BD3404A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does the 304A solar parameter measure?</a:t>
            </a:r>
            <a:br>
              <a:rPr lang="en-US" b="0" i="0" u="none" strike="noStrike" baseline="0" dirty="0">
                <a:latin typeface="Calibri" panose="020F0502020204030204" pitchFamily="34" charset="0"/>
              </a:rPr>
            </a:br>
            <a:br>
              <a:rPr lang="en-US" b="0" i="0" u="none" strike="noStrike" baseline="0" dirty="0">
                <a:latin typeface="Calibri" panose="020F0502020204030204" pitchFamily="34" charset="0"/>
              </a:rPr>
            </a:br>
            <a:br>
              <a:rPr lang="en-US" b="0" i="0" u="none" strike="noStrike" baseline="0" dirty="0">
                <a:latin typeface="Calibri" panose="020F0502020204030204" pitchFamily="34" charset="0"/>
              </a:rPr>
            </a:br>
            <a:endParaRPr lang="en-US" b="0" i="0" u="none" strike="noStrike" baseline="0" dirty="0">
              <a:latin typeface="Calibri" panose="020F050202020403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EC7912-4ED9-497C-A00D-EEEE40BB70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The ratio of x-ray flux to radio flux, correlated to sunspot number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UV emissions at 304 angstroms, correlated to the solar flux index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The solar wind velocity at 304 degrees from the solar equator, correlated to solar activity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The solar emission at 304 GHz, correlated to x-ray flare levels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(B) E3C10 ECLM Page (10 - 4)</a:t>
            </a:r>
          </a:p>
        </p:txBody>
      </p:sp>
    </p:spTree>
    <p:extLst>
      <p:ext uri="{BB962C8B-B14F-4D97-AF65-F5344CB8AC3E}">
        <p14:creationId xmlns:p14="http://schemas.microsoft.com/office/powerpoint/2010/main" val="156677813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893E8-E45E-4671-80EA-A4D58552D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does VOACAP software model?</a:t>
            </a:r>
            <a:br>
              <a:rPr lang="en-US" b="0" i="0" u="none" strike="noStrike" baseline="0" dirty="0">
                <a:latin typeface="Calibri" panose="020F0502020204030204" pitchFamily="34" charset="0"/>
              </a:rPr>
            </a:br>
            <a:br>
              <a:rPr lang="en-US" b="0" i="0" u="none" strike="noStrike" baseline="0" dirty="0">
                <a:latin typeface="Calibri" panose="020F0502020204030204" pitchFamily="34" charset="0"/>
              </a:rPr>
            </a:br>
            <a:br>
              <a:rPr lang="en-US" b="0" i="0" u="none" strike="noStrike" baseline="0" dirty="0">
                <a:latin typeface="Calibri" panose="020F0502020204030204" pitchFamily="34" charset="0"/>
              </a:rPr>
            </a:br>
            <a:endParaRPr lang="en-US" b="0" i="0" u="none" strike="noStrike" baseline="0" dirty="0">
              <a:latin typeface="Calibri" panose="020F050202020403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10C7CB-C86F-4817-9C63-628BF3C9E5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AC voltage and impedance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VHF radio propagation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HF propagation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AC current and impedance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E3C11 ECLM Page (10 - 8)</a:t>
            </a:r>
          </a:p>
        </p:txBody>
      </p:sp>
    </p:spTree>
    <p:extLst>
      <p:ext uri="{BB962C8B-B14F-4D97-AF65-F5344CB8AC3E}">
        <p14:creationId xmlns:p14="http://schemas.microsoft.com/office/powerpoint/2010/main" val="270852541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4C0BE-5FBC-4C6D-8322-7F93FC49F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does VOACAP software model?</a:t>
            </a:r>
            <a:br>
              <a:rPr lang="en-US" b="0" i="0" u="none" strike="noStrike" baseline="0" dirty="0">
                <a:latin typeface="Calibri" panose="020F0502020204030204" pitchFamily="34" charset="0"/>
              </a:rPr>
            </a:br>
            <a:br>
              <a:rPr lang="en-US" b="0" i="0" u="none" strike="noStrike" baseline="0" dirty="0">
                <a:latin typeface="Calibri" panose="020F0502020204030204" pitchFamily="34" charset="0"/>
              </a:rPr>
            </a:br>
            <a:br>
              <a:rPr lang="en-US" b="0" i="0" u="none" strike="noStrike" baseline="0" dirty="0">
                <a:latin typeface="Calibri" panose="020F0502020204030204" pitchFamily="34" charset="0"/>
              </a:rPr>
            </a:br>
            <a:endParaRPr lang="en-US" b="0" i="0" u="none" strike="noStrike" baseline="0" dirty="0">
              <a:latin typeface="Calibri" panose="020F050202020403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836FB0-33FA-4AF6-BA68-CF8A1AFF93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AC voltage and impedance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VHF radio propagation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HF propagation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AC current and impedance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(C) E3C11 ECLM Page (10 - 8)</a:t>
            </a:r>
          </a:p>
        </p:txBody>
      </p:sp>
    </p:spTree>
    <p:extLst>
      <p:ext uri="{BB962C8B-B14F-4D97-AF65-F5344CB8AC3E}">
        <p14:creationId xmlns:p14="http://schemas.microsoft.com/office/powerpoint/2010/main" val="191701414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22C9B-5CC7-4A51-9691-EE07E92B9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How does the maximum range of ground-wave propagation change when the signal frequency is increased?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B4A908-E31D-4251-A54C-900259BA52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It stays the same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It increases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It decreases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It peaks at roughly 14 MHz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E3C12 ECLM Page (10 - 6)</a:t>
            </a:r>
          </a:p>
        </p:txBody>
      </p:sp>
    </p:spTree>
    <p:extLst>
      <p:ext uri="{BB962C8B-B14F-4D97-AF65-F5344CB8AC3E}">
        <p14:creationId xmlns:p14="http://schemas.microsoft.com/office/powerpoint/2010/main" val="127834516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4DD1A-C75C-4D44-9C9A-88B36827E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How does the maximum range of ground-wave propagation change when the signal frequency is increased?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E9D1C4-55A1-465E-A33E-2D88685EAB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It stays the same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It increases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It decreases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It peaks at roughly 14 MHz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(C) E3C12 ECLM Page (10 - 6)</a:t>
            </a:r>
          </a:p>
        </p:txBody>
      </p:sp>
    </p:spTree>
    <p:extLst>
      <p:ext uri="{BB962C8B-B14F-4D97-AF65-F5344CB8AC3E}">
        <p14:creationId xmlns:p14="http://schemas.microsoft.com/office/powerpoint/2010/main" val="59586444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929D9-EBA7-4CAA-834C-084E25181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type of polarization is best for ground-wave propagation?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860D26-370E-4D1B-84C2-AB5456F01C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Vertical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Horizontal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Circular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Elliptical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E3C13 ECLM Page (10 - 6)</a:t>
            </a:r>
          </a:p>
        </p:txBody>
      </p:sp>
    </p:spTree>
    <p:extLst>
      <p:ext uri="{BB962C8B-B14F-4D97-AF65-F5344CB8AC3E}">
        <p14:creationId xmlns:p14="http://schemas.microsoft.com/office/powerpoint/2010/main" val="114838592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FF16E-5C1D-4C06-BF8F-6D47C3417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type of polarization is best for ground-wave propagation?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E31449-BE44-4BE7-827B-3D2F6D9462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Vertical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Horizontal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Circular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Elliptical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(A) E3C13 ECLM Page (10 - 6)</a:t>
            </a:r>
          </a:p>
        </p:txBody>
      </p:sp>
    </p:spTree>
    <p:extLst>
      <p:ext uri="{BB962C8B-B14F-4D97-AF65-F5344CB8AC3E}">
        <p14:creationId xmlns:p14="http://schemas.microsoft.com/office/powerpoint/2010/main" val="8867431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43C4F-598C-43C6-9757-270060172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When scheduling EME contacts, which of these conditions will generally result in the least path loss?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B3305B-F5CC-4191-A7C3-3F4C0FF230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When the moon is at perigee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When the moon is full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When the moon is at apogee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When the MUF is above 30 MHz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(A) E3A03 ECLM Page (10 - 17)</a:t>
            </a:r>
          </a:p>
        </p:txBody>
      </p:sp>
    </p:spTree>
    <p:extLst>
      <p:ext uri="{BB962C8B-B14F-4D97-AF65-F5344CB8AC3E}">
        <p14:creationId xmlns:p14="http://schemas.microsoft.com/office/powerpoint/2010/main" val="409660373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1E6C0-D21E-40AD-8D67-07A0ABF8A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Why does the radio-path horizon distance exceed the geometric horizon?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282006-7D60-44E3-B224-73E633E642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E-region skip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D-region skip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Due to the Doppler effect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Downward bending due to density variations in the atmosphere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E3C14 ECLM Page (10 - 10)</a:t>
            </a:r>
          </a:p>
        </p:txBody>
      </p:sp>
    </p:spTree>
    <p:extLst>
      <p:ext uri="{BB962C8B-B14F-4D97-AF65-F5344CB8AC3E}">
        <p14:creationId xmlns:p14="http://schemas.microsoft.com/office/powerpoint/2010/main" val="391700478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1DC05-9CCA-4FAA-9D3B-C3A8B5A23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Why does the radio-path horizon distance exceed the geometric horizon?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789654-BF96-4605-91C9-605673454A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E-region skip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D-region skip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Due to the Doppler effect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Downward bending due to density variations in the atmosphere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(D) E3C14 ECLM Page (10 - 10)</a:t>
            </a:r>
          </a:p>
        </p:txBody>
      </p:sp>
    </p:spTree>
    <p:extLst>
      <p:ext uri="{BB962C8B-B14F-4D97-AF65-F5344CB8AC3E}">
        <p14:creationId xmlns:p14="http://schemas.microsoft.com/office/powerpoint/2010/main" val="66647495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61548-72DD-4930-AF33-AA349FCAC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might be indicated by a sudden rise in radio background noise across a large portion of the HF spectrum?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6FBD41-CAED-4E2C-81CB-E2B11B5FD4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A temperature inversion has occurred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A solar flare has occurred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Increased </a:t>
            </a:r>
            <a:r>
              <a:rPr lang="en-US" b="0" i="0" u="none" strike="noStrike" baseline="0" dirty="0" err="1">
                <a:latin typeface="Calibri" panose="020F0502020204030204" pitchFamily="34" charset="0"/>
              </a:rPr>
              <a:t>transequatorial</a:t>
            </a:r>
            <a:r>
              <a:rPr lang="en-US" b="0" i="0" u="none" strike="noStrike" baseline="0" dirty="0">
                <a:latin typeface="Calibri" panose="020F0502020204030204" pitchFamily="34" charset="0"/>
              </a:rPr>
              <a:t> propagation is likely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Long-path propagation is likely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E3C15 ECLM Page (10 - 8)</a:t>
            </a:r>
          </a:p>
        </p:txBody>
      </p:sp>
    </p:spTree>
    <p:extLst>
      <p:ext uri="{BB962C8B-B14F-4D97-AF65-F5344CB8AC3E}">
        <p14:creationId xmlns:p14="http://schemas.microsoft.com/office/powerpoint/2010/main" val="125593257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8EB89-06E1-49A8-AC94-384DCEF60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might be indicated by a sudden rise in radio background noise across a large portion of the HF spectrum?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F08CC9-69BF-48E8-9D9E-96D56AB1A6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A temperature inversion has occurred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A solar flare has occurred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Increased </a:t>
            </a:r>
            <a:r>
              <a:rPr lang="en-US" b="0" i="0" u="none" strike="noStrike" baseline="0" dirty="0" err="1">
                <a:latin typeface="Calibri" panose="020F0502020204030204" pitchFamily="34" charset="0"/>
              </a:rPr>
              <a:t>transequatorial</a:t>
            </a:r>
            <a:r>
              <a:rPr lang="en-US" b="0" i="0" u="none" strike="noStrike" baseline="0" dirty="0">
                <a:latin typeface="Calibri" panose="020F0502020204030204" pitchFamily="34" charset="0"/>
              </a:rPr>
              <a:t> propagation is likely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Long-path propagation is likely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(B) E3C15 ECLM Page (10 - 8)</a:t>
            </a:r>
          </a:p>
        </p:txBody>
      </p:sp>
    </p:spTree>
    <p:extLst>
      <p:ext uri="{BB962C8B-B14F-4D97-AF65-F5344CB8AC3E}">
        <p14:creationId xmlns:p14="http://schemas.microsoft.com/office/powerpoint/2010/main" val="20246283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A06E3-FA3E-452E-848D-2C1461707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do Hepburn maps predict?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79000A-2F45-40DC-8270-70BCD87D91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Sporadic E propagation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Locations of auroral reflecting zones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Likelihood of rain scatter along cold or warm fronts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Probability of tropospheric propagation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E3A04 ECLM Page (10 - 12)</a:t>
            </a:r>
          </a:p>
        </p:txBody>
      </p:sp>
    </p:spTree>
    <p:extLst>
      <p:ext uri="{BB962C8B-B14F-4D97-AF65-F5344CB8AC3E}">
        <p14:creationId xmlns:p14="http://schemas.microsoft.com/office/powerpoint/2010/main" val="2907474939"/>
      </p:ext>
    </p:extLst>
  </p:cSld>
  <p:clrMapOvr>
    <a:masterClrMapping/>
  </p:clrMapOvr>
</p:sld>
</file>

<file path=ppt/theme/theme1.xml><?xml version="1.0" encoding="utf-8"?>
<a:theme xmlns:a="http://schemas.openxmlformats.org/drawingml/2006/main" name="Module Theme">
  <a:themeElements>
    <a:clrScheme name="HORIZ NO SCREENED DIAMOND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HORIZ NO SCREENED DIAMOND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HORIZ NO SCREENED DIAMOND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ORIZ NO SCREENED DIAMOND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RIZ NO SCREENED DIAMOND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RIZ NO SCREENED DIAMOND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RIZ NO SCREENED DIAMON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RIZ NO SCREENED DIAMON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RIZ NO SCREENED DIAMON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 Theme</Template>
  <TotalTime>117</TotalTime>
  <Words>4162</Words>
  <Application>Microsoft Office PowerPoint</Application>
  <PresentationFormat>On-screen Show (4:3)</PresentationFormat>
  <Paragraphs>484</Paragraphs>
  <Slides>83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83</vt:i4>
      </vt:variant>
    </vt:vector>
  </HeadingPairs>
  <TitlesOfParts>
    <vt:vector size="87" baseType="lpstr">
      <vt:lpstr>Arial</vt:lpstr>
      <vt:lpstr>Calibri</vt:lpstr>
      <vt:lpstr>Times New Roman</vt:lpstr>
      <vt:lpstr>Module Theme</vt:lpstr>
      <vt:lpstr>PowerPoint Presentation</vt:lpstr>
      <vt:lpstr>PowerPoint Presentation</vt:lpstr>
      <vt:lpstr>What is the approximate maximum separation measured along the surface of the Earth between two stations communicating by EME?</vt:lpstr>
      <vt:lpstr>What is the approximate maximum separation measured along the surface of the Earth between two stations communicating by EME?</vt:lpstr>
      <vt:lpstr>What characterizes libration fading of an EME signal?</vt:lpstr>
      <vt:lpstr>What characterizes libration fading of an EME signal?</vt:lpstr>
      <vt:lpstr>When scheduling EME contacts, which of these conditions will generally result in the least path loss?</vt:lpstr>
      <vt:lpstr>When scheduling EME contacts, which of these conditions will generally result in the least path loss?</vt:lpstr>
      <vt:lpstr>What do Hepburn maps predict?</vt:lpstr>
      <vt:lpstr>What do Hepburn maps predict?</vt:lpstr>
      <vt:lpstr>Tropospheric propagation of microwave signals often occurs in association with what phenomenon?</vt:lpstr>
      <vt:lpstr>Tropospheric propagation of microwave signals often occurs in association with what phenomenon?</vt:lpstr>
      <vt:lpstr>What might help to restore contact when DX signals become too weak to copy across an entire HF band a few hours after sunset?</vt:lpstr>
      <vt:lpstr>What might help to restore contact when DX signals become too weak to copy across an entire HF band a few hours after sunset?</vt:lpstr>
      <vt:lpstr>Atmospheric ducts capable of propagating microwave signals often form over what geographic feature?</vt:lpstr>
      <vt:lpstr>Atmospheric ducts capable of propagating microwave signals often form over what geographic feature?</vt:lpstr>
      <vt:lpstr>When a meteor strikes the Earth's atmosphere, a cylindrical region of free electrons is formed at what layer of the ionosphere?</vt:lpstr>
      <vt:lpstr>When a meteor strikes the Earth's atmosphere, a cylindrical region of free electrons is formed at what layer of the ionosphere?</vt:lpstr>
      <vt:lpstr>Which of the following frequency ranges is most suited for meteor-scatter communications?</vt:lpstr>
      <vt:lpstr>Which of the following frequency ranges is most suited for meteor-scatter communications?</vt:lpstr>
      <vt:lpstr>Which type of atmospheric structure can create a path for microwave propagation?</vt:lpstr>
      <vt:lpstr>Which type of atmospheric structure can create a path for microwave propagation?</vt:lpstr>
      <vt:lpstr>What is a typical range for tropospheric propagation of microwave signals?</vt:lpstr>
      <vt:lpstr>What is a typical range for tropospheric propagation of microwave signals?</vt:lpstr>
      <vt:lpstr>What is the cause of auroral activity?</vt:lpstr>
      <vt:lpstr>What is the cause of auroral activity?</vt:lpstr>
      <vt:lpstr>Which of these emission modes is best for auroral propagation?</vt:lpstr>
      <vt:lpstr>Which of these emission modes is best for auroral propagation?</vt:lpstr>
      <vt:lpstr>What is meant by circularly polarized electromagnetic waves?</vt:lpstr>
      <vt:lpstr>What is meant by circularly polarized electromagnetic waves?</vt:lpstr>
      <vt:lpstr>What is transequatorial propagation?</vt:lpstr>
      <vt:lpstr>What is transequatorial propagation?</vt:lpstr>
      <vt:lpstr>What is the approximate maximum range for signals using transequatorial propagation?</vt:lpstr>
      <vt:lpstr>What is the approximate maximum range for signals using transequatorial propagation?</vt:lpstr>
      <vt:lpstr>What is the best time of day for transequatorial propagation?</vt:lpstr>
      <vt:lpstr>What is the best time of day for transequatorial propagation?</vt:lpstr>
      <vt:lpstr>What is meant by the terms "extraordinary" and "ordinary" waves?</vt:lpstr>
      <vt:lpstr>What is meant by the terms "extraordinary" and "ordinary" waves?</vt:lpstr>
      <vt:lpstr>Which amateur bands typically support long-path propagation?</vt:lpstr>
      <vt:lpstr>Which amateur bands typically support long-path propagation?</vt:lpstr>
      <vt:lpstr>Which of the following amateur bands most frequently provides long-path propagation?</vt:lpstr>
      <vt:lpstr>Which of the following amateur bands most frequently provides long-path propagation?</vt:lpstr>
      <vt:lpstr>What happens to linearly polarized radio waves that split into ordinary and extraordinary waves in the ionosphere?</vt:lpstr>
      <vt:lpstr>What happens to linearly polarized radio waves that split into ordinary and extraordinary waves in the ionosphere?</vt:lpstr>
      <vt:lpstr>E3B08 - The question has been withdrawn.</vt:lpstr>
      <vt:lpstr>At what time of year is sporadic E propagation most likely to occur?</vt:lpstr>
      <vt:lpstr>At what time of year is sporadic E propagation most likely to occur?</vt:lpstr>
      <vt:lpstr>Why is chordal hop propagation desirable?</vt:lpstr>
      <vt:lpstr>Why is chordal hop propagation desirable?</vt:lpstr>
      <vt:lpstr>At what time of day can sporadic E propagation occur?</vt:lpstr>
      <vt:lpstr>At what time of day can sporadic E propagation occur?</vt:lpstr>
      <vt:lpstr>What is the primary characteristic of chordal hop propagation?</vt:lpstr>
      <vt:lpstr>What is the primary characteristic of chordal hop propagation?</vt:lpstr>
      <vt:lpstr>What does the radio communication term “ray tracing” describe?</vt:lpstr>
      <vt:lpstr>What does the radio communication term “ray tracing” describe?</vt:lpstr>
      <vt:lpstr>What is indicated by a rising A or K index?</vt:lpstr>
      <vt:lpstr>What is indicated by a rising A or K index?</vt:lpstr>
      <vt:lpstr>Which of the following signal paths is most likely to experience high levels of absorption when the A index or K index is elevated?</vt:lpstr>
      <vt:lpstr>Which of the following signal paths is most likely to experience high levels of absorption when the A index or K index is elevated?</vt:lpstr>
      <vt:lpstr>What does the value of Bz (B sub Z) represent?</vt:lpstr>
      <vt:lpstr>What does the value of Bz (B sub Z) represent?</vt:lpstr>
      <vt:lpstr>What orientation of Bz (B sub z) increases the likelihood that incoming particles from the sun will cause disturbed conditions?</vt:lpstr>
      <vt:lpstr>What orientation of Bz (B sub z) increases the likelihood that incoming particles from the sun will cause disturbed conditions?</vt:lpstr>
      <vt:lpstr>By how much does the VHF/UHF radio horizon distance exceed the geometric horizon?</vt:lpstr>
      <vt:lpstr>By how much does the VHF/UHF radio horizon distance exceed the geometric horizon?</vt:lpstr>
      <vt:lpstr>Which of the following descriptors indicates the greatest solar flare intensity?</vt:lpstr>
      <vt:lpstr>Which of the following descriptors indicates the greatest solar flare intensity?</vt:lpstr>
      <vt:lpstr>What does the space weather term "G5" mean?</vt:lpstr>
      <vt:lpstr>What does the space weather term "G5" mean?</vt:lpstr>
      <vt:lpstr>How does the intensity of an X3 flare compare to that of an X2 flare?</vt:lpstr>
      <vt:lpstr>How does the intensity of an X3 flare compare to that of an X2 flare?</vt:lpstr>
      <vt:lpstr>What does the 304A solar parameter measure?   </vt:lpstr>
      <vt:lpstr>What does the 304A solar parameter measure?   </vt:lpstr>
      <vt:lpstr>What does VOACAP software model?   </vt:lpstr>
      <vt:lpstr>What does VOACAP software model?   </vt:lpstr>
      <vt:lpstr>How does the maximum range of ground-wave propagation change when the signal frequency is increased?</vt:lpstr>
      <vt:lpstr>How does the maximum range of ground-wave propagation change when the signal frequency is increased?</vt:lpstr>
      <vt:lpstr>What type of polarization is best for ground-wave propagation?</vt:lpstr>
      <vt:lpstr>What type of polarization is best for ground-wave propagation?</vt:lpstr>
      <vt:lpstr>Why does the radio-path horizon distance exceed the geometric horizon?</vt:lpstr>
      <vt:lpstr>Why does the radio-path horizon distance exceed the geometric horizon?</vt:lpstr>
      <vt:lpstr>What might be indicated by a sudden rise in radio background noise across a large portion of the HF spectrum?</vt:lpstr>
      <vt:lpstr>What might be indicated by a sudden rise in radio background noise across a large portion of the HF spectrum?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Which of the following is a safety hazard of a 12 voltage storage battery?</dc:title>
  <dc:creator>Ward Silver</dc:creator>
  <cp:lastModifiedBy>Bickell, Kris, K1BIC</cp:lastModifiedBy>
  <cp:revision>13</cp:revision>
  <dcterms:created xsi:type="dcterms:W3CDTF">2014-03-12T18:09:47Z</dcterms:created>
  <dcterms:modified xsi:type="dcterms:W3CDTF">2020-05-19T13:46:43Z</dcterms:modified>
</cp:coreProperties>
</file>