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33" r:id="rId2"/>
    <p:sldId id="335" r:id="rId3"/>
    <p:sldId id="256" r:id="rId4"/>
    <p:sldId id="258" r:id="rId5"/>
    <p:sldId id="259" r:id="rId6"/>
    <p:sldId id="260" r:id="rId7"/>
    <p:sldId id="261" r:id="rId8"/>
    <p:sldId id="32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328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329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30" r:id="rId57"/>
    <p:sldId id="311" r:id="rId58"/>
    <p:sldId id="312" r:id="rId59"/>
    <p:sldId id="313" r:id="rId60"/>
    <p:sldId id="331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32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17" autoAdjust="0"/>
  </p:normalViewPr>
  <p:slideViewPr>
    <p:cSldViewPr>
      <p:cViewPr varScale="1">
        <p:scale>
          <a:sx n="59" d="100"/>
          <a:sy n="59" d="100"/>
        </p:scale>
        <p:origin x="1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8229600" cy="315468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7048"/>
            <a:ext cx="8229600" cy="1131570"/>
          </a:xfrm>
          <a:prstGeom prst="rect">
            <a:avLst/>
          </a:prstGeom>
        </p:spPr>
        <p:txBody>
          <a:bodyPr/>
          <a:lstStyle>
            <a:lvl1pPr>
              <a:defRPr sz="3000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rrl.org/shop/Licensing-Education-and-Training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445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DDCF3-8435-4B12-9FB2-D361325E4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required in the identification transmissions from a balloon-borne telemetry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A2E39-B433-44F9-9D6B-2F0ED3678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Call sign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output power of the balloon transmitter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station's six-character Maidenhead grid locator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FCC Rule: [97.119(a)] E1D04 ECLM Page (3 - 12)</a:t>
            </a:r>
          </a:p>
        </p:txBody>
      </p:sp>
    </p:spTree>
    <p:extLst>
      <p:ext uri="{BB962C8B-B14F-4D97-AF65-F5344CB8AC3E}">
        <p14:creationId xmlns:p14="http://schemas.microsoft.com/office/powerpoint/2010/main" val="3910382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C8847-37F7-491C-92E6-904055418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must be posted at the station location of a station being operated by telecommand on or within 50 km of the earth’s surface?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5AB63-A16F-4292-B127-A7974431F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photocopy of the station license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label with the name, address, and telephone number of the station licensee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label with the name, address, and telephone number of the control operator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 All these choices are correct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[97.213(d)] E1D05 ECLM Page (3 - 10)</a:t>
            </a:r>
          </a:p>
        </p:txBody>
      </p:sp>
    </p:spTree>
    <p:extLst>
      <p:ext uri="{BB962C8B-B14F-4D97-AF65-F5344CB8AC3E}">
        <p14:creationId xmlns:p14="http://schemas.microsoft.com/office/powerpoint/2010/main" val="335647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09AED-337C-43FF-8DF6-BDD5AE46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must be posted at the station location of a station being operated by telecommand on or within 50 km of the earth’s surface?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A64C2-EF17-48E0-A7B2-2488CD2EB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photocopy of the station license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label with the name, address, and telephone number of the station licensee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label with the name, address, and telephone number of the control operator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 All these choices are correct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(D) FCC Rule: [97.213(d)] E1D05 ECLM Page (3 - 10)</a:t>
            </a:r>
          </a:p>
        </p:txBody>
      </p:sp>
    </p:spTree>
    <p:extLst>
      <p:ext uri="{BB962C8B-B14F-4D97-AF65-F5344CB8AC3E}">
        <p14:creationId xmlns:p14="http://schemas.microsoft.com/office/powerpoint/2010/main" val="2295936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E164-CDF2-477B-B56E-4D2C7890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maximum permitted transmitter output power  when operating a model craft by telecommand?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46227-C8AE-4BBD-AA37-920A89C22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 watt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2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5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100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[97.215(c)] E1D06 ECLM Page (3 - 10)</a:t>
            </a:r>
          </a:p>
        </p:txBody>
      </p:sp>
    </p:spTree>
    <p:extLst>
      <p:ext uri="{BB962C8B-B14F-4D97-AF65-F5344CB8AC3E}">
        <p14:creationId xmlns:p14="http://schemas.microsoft.com/office/powerpoint/2010/main" val="2190885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4EEFD-1344-4160-B785-14045DCEB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maximum permitted transmitter output power  when operating a model craft by telecommand?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BA572-BB25-4101-B698-85BFADAB7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 watt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2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5 watts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100 watts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FCC Rule: [97.215(c)] E1D06 ECLM Page (3 - 10)</a:t>
            </a:r>
          </a:p>
        </p:txBody>
      </p:sp>
    </p:spTree>
    <p:extLst>
      <p:ext uri="{BB962C8B-B14F-4D97-AF65-F5344CB8AC3E}">
        <p14:creationId xmlns:p14="http://schemas.microsoft.com/office/powerpoint/2010/main" val="187310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E33F1-9B79-4064-8D3A-49E414B1B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HF amateur bands have frequencies authorized for space stations?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844A4-AAD9-407E-93BE-0091C75F2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Only the 40, 20, 17, 15, 12, and 10 meter bands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Only the 40, 20, 17, 15, and 10 meter bands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Only the 40, 30, 20, 15, 12, and 10 meter bands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HF bands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[97.207] E1D07 ECLM Page (3 - 13)</a:t>
            </a:r>
          </a:p>
        </p:txBody>
      </p:sp>
    </p:spTree>
    <p:extLst>
      <p:ext uri="{BB962C8B-B14F-4D97-AF65-F5344CB8AC3E}">
        <p14:creationId xmlns:p14="http://schemas.microsoft.com/office/powerpoint/2010/main" val="3084212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B48E3-F959-42FB-B9C1-966E3679F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HF amateur bands have frequencies authorized for space stations?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B5CE8-445D-4BFB-AE0F-6749933A6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Only the 40, 20, 17, 15, 12, and 10 meter bands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Only the 40, 20, 17, 15, and 10 meter bands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Only the 40, 30, 20, 15, 12, and 10 meter bands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HF bands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FCC Rule: [97.207] E1D07 ECLM Page (3 - 13)</a:t>
            </a:r>
          </a:p>
        </p:txBody>
      </p:sp>
    </p:spTree>
    <p:extLst>
      <p:ext uri="{BB962C8B-B14F-4D97-AF65-F5344CB8AC3E}">
        <p14:creationId xmlns:p14="http://schemas.microsoft.com/office/powerpoint/2010/main" val="4223669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9B946-2B23-4339-8012-CEDF30B90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VHF amateur bands have frequencies authorized for space stations?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38334-A6E2-4181-9B28-8537C0D007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6 meters and 2 meters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6 meters, 2 meters, and 1.25 meters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2 meters and 1.25 meters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2 meters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[97.207] E1D08 ECLM Page (3 - 13)</a:t>
            </a:r>
          </a:p>
        </p:txBody>
      </p:sp>
    </p:spTree>
    <p:extLst>
      <p:ext uri="{BB962C8B-B14F-4D97-AF65-F5344CB8AC3E}">
        <p14:creationId xmlns:p14="http://schemas.microsoft.com/office/powerpoint/2010/main" val="2449766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168C9-AA40-46A7-B0FB-9021DE03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VHF amateur bands have frequencies authorized for space stations?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9B918-8032-4FE2-8060-C345782E7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6 meters and 2 meters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6 meters, 2 meters, and 1.25 meters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2 meters and 1.25 meters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2 meters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(D) FCC Rule: [97.207] E1D08 ECLM Page (3 - 13)</a:t>
            </a:r>
          </a:p>
        </p:txBody>
      </p:sp>
    </p:spTree>
    <p:extLst>
      <p:ext uri="{BB962C8B-B14F-4D97-AF65-F5344CB8AC3E}">
        <p14:creationId xmlns:p14="http://schemas.microsoft.com/office/powerpoint/2010/main" val="2804968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A1DB-5228-4AC7-BF18-D2E5157F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UHF amateur bands have frequencies authorized for space stations?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E90D6-C9FA-4E2C-BAE7-E7E80A152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70 cm only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70 cm and 13 cm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70 cm and 33 cm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33 cm and 13 cm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[97.207] E1D09 ECLM Page (3 - 13)</a:t>
            </a:r>
          </a:p>
        </p:txBody>
      </p:sp>
    </p:spTree>
    <p:extLst>
      <p:ext uri="{BB962C8B-B14F-4D97-AF65-F5344CB8AC3E}">
        <p14:creationId xmlns:p14="http://schemas.microsoft.com/office/powerpoint/2010/main" val="173051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8E941AC2-4993-403D-B19C-63CBFBBD07D8}"/>
              </a:ext>
            </a:extLst>
          </p:cNvPr>
          <p:cNvSpPr>
            <a:spLocks/>
          </p:cNvSpPr>
          <p:nvPr/>
        </p:nvSpPr>
        <p:spPr bwMode="auto">
          <a:xfrm>
            <a:off x="2029412" y="1727597"/>
            <a:ext cx="508517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37931725" indent="-37474525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955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24003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844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33020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37592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42164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46736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Extra License Manual</a:t>
            </a:r>
          </a:p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and other resources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84BAD-7559-43E6-AC97-12A405393044}"/>
              </a:ext>
            </a:extLst>
          </p:cNvPr>
          <p:cNvSpPr/>
          <p:nvPr/>
        </p:nvSpPr>
        <p:spPr>
          <a:xfrm>
            <a:off x="1219200" y="5181600"/>
            <a:ext cx="6858000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0000FF"/>
                </a:solidFill>
                <a:cs typeface="Gill Sans" pitchFamily="1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http://www.arrl.org/shop/Licensing-Education-and-Training/</a:t>
            </a:r>
            <a:endParaRPr lang="en-US" altLang="en-US" dirty="0">
              <a:solidFill>
                <a:srgbClr val="0000FF"/>
              </a:solidFill>
              <a:cs typeface="Gill Sans" pitchFamily="1" charset="0"/>
            </a:endParaRPr>
          </a:p>
        </p:txBody>
      </p:sp>
      <p:pic>
        <p:nvPicPr>
          <p:cNvPr id="2" name="Picture 2" descr="ARRL Extra Class License Manual 12th Edition">
            <a:extLst>
              <a:ext uri="{FF2B5EF4-FFF2-40B4-BE49-F238E27FC236}">
                <a16:creationId xmlns:a16="http://schemas.microsoft.com/office/drawing/2014/main" id="{52D88FCB-48DE-4341-8227-F75D57C6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9" y="3038475"/>
            <a:ext cx="16002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10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3D9D2-7245-4DAC-9CEF-60064422D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UHF amateur bands have frequencies authorized for space stations?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CCCD0-47AD-4C67-824D-F883FE51C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70 cm only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70 cm and 13 cm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70 cm and 33 cm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33 cm and 13 cm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(B) FCC Rule: [97.207] E1D09 ECLM Page (3 - 13)</a:t>
            </a:r>
          </a:p>
        </p:txBody>
      </p:sp>
    </p:spTree>
    <p:extLst>
      <p:ext uri="{BB962C8B-B14F-4D97-AF65-F5344CB8AC3E}">
        <p14:creationId xmlns:p14="http://schemas.microsoft.com/office/powerpoint/2010/main" val="2944904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C3B3-754C-475F-B503-C25CE24ED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amateur stations are eligible to be telecommand stations of space stations (subject to the privileges of the class of operator license held by the control operator of the station)?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874C3-30D0-499C-95A2-96FF20EDD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581400"/>
            <a:ext cx="8229600" cy="26670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Any amateur station designated by NASA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Any amateur station so designated by the space station licensee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Any amateur station so designated by the ITU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[97.211] E1D10 ECLM Page (3 - 13)</a:t>
            </a:r>
          </a:p>
        </p:txBody>
      </p:sp>
    </p:spTree>
    <p:extLst>
      <p:ext uri="{BB962C8B-B14F-4D97-AF65-F5344CB8AC3E}">
        <p14:creationId xmlns:p14="http://schemas.microsoft.com/office/powerpoint/2010/main" val="1259772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C3B3-754C-475F-B503-C25CE24ED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amateur stations are eligible to be telecommand stations of space stations (subject to the privileges of the class of operator license held by the control operator of the station)?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874C3-30D0-499C-95A2-96FF20EDD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581400"/>
            <a:ext cx="8229600" cy="26670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Any amateur station designated by NASA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Any amateur station so designated by the space station licensee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Any amateur station so designated by the ITU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(B) FCC Rule: [97.211] E1D10 ECLM Page (3 - 13)</a:t>
            </a:r>
          </a:p>
        </p:txBody>
      </p:sp>
    </p:spTree>
    <p:extLst>
      <p:ext uri="{BB962C8B-B14F-4D97-AF65-F5344CB8AC3E}">
        <p14:creationId xmlns:p14="http://schemas.microsoft.com/office/powerpoint/2010/main" val="2547489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18FF4-30A2-4525-8F7D-9271C918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amateur stations are eligible to operate as Earth stations?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763D0-2476-41B2-B316-8CC7AE645E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Any amateur station whose licensee has filed a pre-space notification with the FCC’s International Bureau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Only those of General, Advanced or Amateur Extra Class operators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Only those of Amateur Extra Class operators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Any amateur station, subject to the privileges of the class of operator license held by the control operator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[97.209] E1D11 ECLM Page (3 - 13)</a:t>
            </a:r>
          </a:p>
        </p:txBody>
      </p:sp>
    </p:spTree>
    <p:extLst>
      <p:ext uri="{BB962C8B-B14F-4D97-AF65-F5344CB8AC3E}">
        <p14:creationId xmlns:p14="http://schemas.microsoft.com/office/powerpoint/2010/main" val="2129541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B0B6E-B334-451D-96CC-8E1C3C46F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amateur stations are eligible to operate as Earth stations?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46072-4A3D-475E-81E6-E88E46AADE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Any amateur station whose licensee has filed a pre-space notification with the FCC’s International Bureau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Only those of General, Advanced or Amateur Extra Class operators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Only those of Amateur Extra Class operators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Any amateur station, subject to the privileges of the class of operator license held by the control operator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(D) FCC Rule: [97.209] E1D11 ECLM Page (3 - 13)</a:t>
            </a:r>
          </a:p>
        </p:txBody>
      </p:sp>
    </p:spTree>
    <p:extLst>
      <p:ext uri="{BB962C8B-B14F-4D97-AF65-F5344CB8AC3E}">
        <p14:creationId xmlns:p14="http://schemas.microsoft.com/office/powerpoint/2010/main" val="2658878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3400-5925-41D7-B11F-84C2A6AE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amateur stations may transmit one-way communications?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1B2CD-1794-4358-8E3D-B9CB3A07D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space station, beacon station, or telecommand station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local repeater or linked repeater station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message forwarding station or automatically controlled digital station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[97.207(e),97.203(g)] E1D12 ECLM Page (3 - 10)</a:t>
            </a:r>
          </a:p>
        </p:txBody>
      </p:sp>
    </p:spTree>
    <p:extLst>
      <p:ext uri="{BB962C8B-B14F-4D97-AF65-F5344CB8AC3E}">
        <p14:creationId xmlns:p14="http://schemas.microsoft.com/office/powerpoint/2010/main" val="2167905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1E5E5-00A7-4EE6-9538-D70D1F6F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amateur stations may transmit one-way communications?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F8DD6-B080-4CD2-894E-E3EC1DB3EA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space station, beacon station, or telecommand station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local repeater or linked repeater station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message forwarding station or automatically controlled digital station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(A) FCC Rule: [97.207(e),97.203(g)] E1D12 ECLM Page (3 - 10)</a:t>
            </a:r>
          </a:p>
        </p:txBody>
      </p:sp>
    </p:spTree>
    <p:extLst>
      <p:ext uri="{BB962C8B-B14F-4D97-AF65-F5344CB8AC3E}">
        <p14:creationId xmlns:p14="http://schemas.microsoft.com/office/powerpoint/2010/main" val="2602166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E5AE-8F98-433E-8772-9ADFFD432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For which types of out-of-pocket expenses do the Part 97 rules state that VEs and VECs may be reimbursed?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8A0F8-11C5-4BFB-9368-E728949E1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Preparing, processing, administering and coordinating an examination for an amateur radio operator license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Teaching an amateur operator license examination preparation course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No expenses are authorized for reimbursement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Providing amateur operator license examination preparation training materials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[97.527] E1E01 ECLM Page (3 - 17)</a:t>
            </a:r>
          </a:p>
        </p:txBody>
      </p:sp>
    </p:spTree>
    <p:extLst>
      <p:ext uri="{BB962C8B-B14F-4D97-AF65-F5344CB8AC3E}">
        <p14:creationId xmlns:p14="http://schemas.microsoft.com/office/powerpoint/2010/main" val="3651984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3AD6-65A7-4E0D-8D6D-A2E74D44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For which types of out-of-pocket expenses do the Part 97 rules state that VEs and VECs may be reimbursed?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C7C47-24CF-4C28-B28E-DD2C1457C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Preparing, processing, administering and coordinating an examination for an amateur radio operator license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Teaching an amateur operator license examination preparation course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No expenses are authorized for reimbursement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Providing amateur operator license examination preparation training materials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(A) FCC Rule: [97.527] E1E01 ECLM Page (3 - 17)</a:t>
            </a:r>
          </a:p>
        </p:txBody>
      </p:sp>
    </p:spTree>
    <p:extLst>
      <p:ext uri="{BB962C8B-B14F-4D97-AF65-F5344CB8AC3E}">
        <p14:creationId xmlns:p14="http://schemas.microsoft.com/office/powerpoint/2010/main" val="3444037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ED3B-5AD5-442C-B168-FA25337B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Who does Part 97 task with maintaining the pools of questions for all U.S. amateur license examinations?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9A9E5-69E1-4BB3-89B7-4E13E834F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VEs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FCC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VECs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ARRL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[97.523] E1E02 ECLM Page (3 - 16)</a:t>
            </a:r>
          </a:p>
        </p:txBody>
      </p:sp>
    </p:spTree>
    <p:extLst>
      <p:ext uri="{BB962C8B-B14F-4D97-AF65-F5344CB8AC3E}">
        <p14:creationId xmlns:p14="http://schemas.microsoft.com/office/powerpoint/2010/main" val="136051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C32A2-E835-4010-AA4A-E8171E8C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definition of telemetry?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C1673-F194-4EF2-A31D-9A91FD763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One-way transmission of measurements at a distance from the measuring instrument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Two-way transmissions in excess of 1000 feet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Two-way transmissions of data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One-way transmission that initiates, modifies, or terminates the functions of a device at a distance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[97.3] E1D01 ECLM Page (3 - 12)</a:t>
            </a:r>
          </a:p>
        </p:txBody>
      </p:sp>
    </p:spTree>
    <p:extLst>
      <p:ext uri="{BB962C8B-B14F-4D97-AF65-F5344CB8AC3E}">
        <p14:creationId xmlns:p14="http://schemas.microsoft.com/office/powerpoint/2010/main" val="1897805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CF45-7891-46F3-BFC8-21EC9F8F8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Who does Part 97 task with maintaining the pools of questions for all U.S. amateur license examinations?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01D3A-24CD-4DFF-936C-8D879CD96A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VEs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FCC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VECs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ARRL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(C) FCC Rule: [97.523] E1E02 ECLM Page (3 - 16)</a:t>
            </a:r>
          </a:p>
        </p:txBody>
      </p:sp>
    </p:spTree>
    <p:extLst>
      <p:ext uri="{BB962C8B-B14F-4D97-AF65-F5344CB8AC3E}">
        <p14:creationId xmlns:p14="http://schemas.microsoft.com/office/powerpoint/2010/main" val="3261174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7CED9-56FE-45CF-BAD6-75AE7988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Volunteer Examiner Coordinator?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12ED7-E6A7-4C21-B2FC-C2B4209E7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622043"/>
            <a:ext cx="8229600" cy="315468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A person who has volunteered to administer amateur operator license examinations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A person who has volunteered to prepare amateur operator license examinations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An organization that has entered into an agreement with the FCC to coordinate, prepare, and administer amateur operator license examinations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The person who has entered into an agreement with the FCC to be the VE session manager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FCC Rule: [97.521]  E1E03 ECLM Page (3 - 14)</a:t>
            </a:r>
          </a:p>
        </p:txBody>
      </p:sp>
    </p:spTree>
    <p:extLst>
      <p:ext uri="{BB962C8B-B14F-4D97-AF65-F5344CB8AC3E}">
        <p14:creationId xmlns:p14="http://schemas.microsoft.com/office/powerpoint/2010/main" val="577603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7CED9-56FE-45CF-BAD6-75AE7988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Volunteer Examiner Coordinator?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12ED7-E6A7-4C21-B2FC-C2B4209E7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622043"/>
            <a:ext cx="8229600" cy="315468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A person who has volunteered to administer amateur operator license examinations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A person who has volunteered to prepare amateur operator license examinations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An organization that has entered into an agreement with the FCC to coordinate, prepare, and administer amateur operator license examinations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The person who has entered into an agreement with the FCC to be the VE session manager</a:t>
            </a:r>
          </a:p>
          <a:p>
            <a:r>
              <a:rPr lang="en-US" sz="2200" dirty="0">
                <a:latin typeface="Calibri" panose="020F0502020204030204" pitchFamily="34" charset="0"/>
              </a:rPr>
              <a:t>(C) </a:t>
            </a:r>
            <a:r>
              <a:rPr lang="en-US" sz="2200" b="0" i="0" u="none" strike="noStrike" baseline="0" dirty="0">
                <a:latin typeface="Calibri" panose="020F0502020204030204" pitchFamily="34" charset="0"/>
              </a:rPr>
              <a:t>FCC Rule: [97.521]  E1E03 ECLM Page (3 - 14)</a:t>
            </a:r>
          </a:p>
        </p:txBody>
      </p:sp>
    </p:spTree>
    <p:extLst>
      <p:ext uri="{BB962C8B-B14F-4D97-AF65-F5344CB8AC3E}">
        <p14:creationId xmlns:p14="http://schemas.microsoft.com/office/powerpoint/2010/main" val="1743432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CD9F6-7B8D-48E4-8C37-02573407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best describes the Volunteer Examiner accreditation process?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974FD-22FC-4AD9-8D3B-D5BBCFFC6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Each General, Advanced and Amateur Extra Class operator is automatically accredited as a VE when the license is granted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amateur operator applying must pass a VE examination administered by the FCC Enforcement Bureau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prospective VE obtains accreditation from the FCC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procedure by which a VEC confirms that the VE applicant meets FCC requirements to serve as an examiner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[97.509, 97.525] E1E04 ECLM Page (3 - 16)</a:t>
            </a:r>
          </a:p>
        </p:txBody>
      </p:sp>
    </p:spTree>
    <p:extLst>
      <p:ext uri="{BB962C8B-B14F-4D97-AF65-F5344CB8AC3E}">
        <p14:creationId xmlns:p14="http://schemas.microsoft.com/office/powerpoint/2010/main" val="2342002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8162C-7672-4EB2-AC32-2E9D6D9B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best describes the Volunteer Examiner accreditation process?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234BA-898B-4186-9B5E-65CDBE7551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Each General, Advanced and Amateur Extra Class operator is automatically accredited as a VE when the license is granted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amateur operator applying must pass a VE examination administered by the FCC Enforcement Bureau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prospective VE obtains accreditation from the FCC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procedure by which a VEC confirms that the VE applicant meets FCC requirements to serve as an examiner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(D) FCC Rule: [97.509, 97.525] E1E04 ECLM Page (3 - 16)</a:t>
            </a:r>
          </a:p>
        </p:txBody>
      </p:sp>
    </p:spTree>
    <p:extLst>
      <p:ext uri="{BB962C8B-B14F-4D97-AF65-F5344CB8AC3E}">
        <p14:creationId xmlns:p14="http://schemas.microsoft.com/office/powerpoint/2010/main" val="1345946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B57B7-29F5-40F3-AAA8-4A85B72FB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minimum passing score on all amateur operator license examinations?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CFA5E-A6DD-4DAB-8A02-20615E3F6B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Minimum passing score of 70%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Minimum passing score of 74%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Minimum passing score of 80%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Minimum passing score of 77%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[97.503] E1E05 ECLM Page (3 - 18)</a:t>
            </a:r>
          </a:p>
        </p:txBody>
      </p:sp>
    </p:spTree>
    <p:extLst>
      <p:ext uri="{BB962C8B-B14F-4D97-AF65-F5344CB8AC3E}">
        <p14:creationId xmlns:p14="http://schemas.microsoft.com/office/powerpoint/2010/main" val="3619185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28134-B29A-4C3C-82EE-6FE6F2DA9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minimum passing score on all amateur operator license examinations?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ADE26-0326-4751-B750-7A6BF0215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Minimum passing score of 70%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Minimum passing score of 74%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Minimum passing score of 80%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Minimum passing score of 77%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(B) FCC Rule: [97.503] E1E05 ECLM Page (3 - 18)</a:t>
            </a:r>
          </a:p>
        </p:txBody>
      </p:sp>
    </p:spTree>
    <p:extLst>
      <p:ext uri="{BB962C8B-B14F-4D97-AF65-F5344CB8AC3E}">
        <p14:creationId xmlns:p14="http://schemas.microsoft.com/office/powerpoint/2010/main" val="2510721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7C4C4-5BD5-4062-B8A9-F03715034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Who is responsible for the proper conduct and necessary supervision during an amateur operator license examination session?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C87E2-6729-4137-BC77-69E067350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VEC coordinating the session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FCC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Each administering VE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VE session manager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[97.509] E1E06 ECLM Page (3 - 17)</a:t>
            </a:r>
          </a:p>
        </p:txBody>
      </p:sp>
    </p:spTree>
    <p:extLst>
      <p:ext uri="{BB962C8B-B14F-4D97-AF65-F5344CB8AC3E}">
        <p14:creationId xmlns:p14="http://schemas.microsoft.com/office/powerpoint/2010/main" val="1146970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CEB7D-5855-4CA7-985A-CC937622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Who is responsible for the proper conduct and necessary supervision during an amateur operator license examination session?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A30A3-7AD8-40F9-9D19-A27CC42C7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VEC coordinating the session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FCC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Each administering VE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VE session manager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(C) FCC Rule: [97.509] E1E06 ECLM Page (3 - 17)</a:t>
            </a:r>
          </a:p>
        </p:txBody>
      </p:sp>
    </p:spTree>
    <p:extLst>
      <p:ext uri="{BB962C8B-B14F-4D97-AF65-F5344CB8AC3E}">
        <p14:creationId xmlns:p14="http://schemas.microsoft.com/office/powerpoint/2010/main" val="117971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19DE-6845-465F-81C4-8A23676FE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should a VE do if a candidate fails to comply with the examiner’s instructions during an amateur operator license examination?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0E07A-C0FB-4A31-9579-2F8D42C55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Warn the candidate that continued failure to comply will result in termination of the examination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Immediately terminate the candidate’s examination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Allow the candidate to complete the examination, but invalidate the results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Immediately terminate everyone’s examination and close the session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[97.509] E1E07 ECLM Page (3 - 17)</a:t>
            </a:r>
          </a:p>
        </p:txBody>
      </p:sp>
    </p:spTree>
    <p:extLst>
      <p:ext uri="{BB962C8B-B14F-4D97-AF65-F5344CB8AC3E}">
        <p14:creationId xmlns:p14="http://schemas.microsoft.com/office/powerpoint/2010/main" val="123532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6638B-DDAD-41D0-B260-EC8A3016F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definition of telemetry?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0E784-A140-498E-AFB2-2128A1DA0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One-way transmission of measurements at a distance from the measuring instrument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Two-way transmissions in excess of 1000 feet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Two-way transmissions of data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One-way transmission that initiates, modifies, or terminates the functions of a device at a distance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FCC Rule: [97.3] E1D01 ECLM Page (3 - 12)</a:t>
            </a:r>
          </a:p>
        </p:txBody>
      </p:sp>
    </p:spTree>
    <p:extLst>
      <p:ext uri="{BB962C8B-B14F-4D97-AF65-F5344CB8AC3E}">
        <p14:creationId xmlns:p14="http://schemas.microsoft.com/office/powerpoint/2010/main" val="21096989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D168C-2ED4-4157-9EFC-77915E6B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should a VE do if a candidate fails to comply with the examiner’s instructions during an amateur operator license examination?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35EF7-DA6E-4515-8FB3-8174F131BB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Warn the candidate that continued failure to comply will result in termination of the examination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Immediately terminate the candidate’s examination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Allow the candidate to complete the examination, but invalidate the results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Immediately terminate everyone’s examination and close the session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(B) FCC Rule: [97.509] E1E07 ECLM Page (3 - 17)</a:t>
            </a:r>
          </a:p>
        </p:txBody>
      </p:sp>
    </p:spTree>
    <p:extLst>
      <p:ext uri="{BB962C8B-B14F-4D97-AF65-F5344CB8AC3E}">
        <p14:creationId xmlns:p14="http://schemas.microsoft.com/office/powerpoint/2010/main" val="23387497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AE445-6055-41ED-A076-649D6D21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To which of the following examinees may a VE not administer an examination?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E8E1E-3E1B-4833-84AF-3A3E45F4E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Employees of the VE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Friends of the VE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Relatives of the VE as listed in the FCC rules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[97.509] E1E08 ECLM Page (3 - 16)</a:t>
            </a:r>
          </a:p>
        </p:txBody>
      </p:sp>
    </p:spTree>
    <p:extLst>
      <p:ext uri="{BB962C8B-B14F-4D97-AF65-F5344CB8AC3E}">
        <p14:creationId xmlns:p14="http://schemas.microsoft.com/office/powerpoint/2010/main" val="4176043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8C14-6C33-4C4D-B16D-342899F9F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To which of the following examinees may a VE not administer an examination?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758B0-1E81-4A31-A79E-D212BFE7C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Employees of the VE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Friends of the VE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Relatives of the VE as listed in the FCC rules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(C) FCC Rule: [97.509] E1E08 ECLM Page (3 - 16)</a:t>
            </a:r>
          </a:p>
        </p:txBody>
      </p:sp>
    </p:spTree>
    <p:extLst>
      <p:ext uri="{BB962C8B-B14F-4D97-AF65-F5344CB8AC3E}">
        <p14:creationId xmlns:p14="http://schemas.microsoft.com/office/powerpoint/2010/main" val="30420672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2C24-6403-43C5-B1B3-B71E8F85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may be the penalty for a VE who fraudulently administers or certifies an examination?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40DA5-5A32-44AF-A28D-B42CC2553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Revocation of the VE’s amateur station license grant and the suspension of the VE’s amateur operator license grant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fine of up to $1000 per occurrence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sentence of up to one year in prison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[97.509] E1E09 ECLM Page (3 - 18)</a:t>
            </a:r>
          </a:p>
        </p:txBody>
      </p:sp>
    </p:spTree>
    <p:extLst>
      <p:ext uri="{BB962C8B-B14F-4D97-AF65-F5344CB8AC3E}">
        <p14:creationId xmlns:p14="http://schemas.microsoft.com/office/powerpoint/2010/main" val="2335283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9EF4-FC79-4EE7-8BDA-4770F3F1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may be the penalty for a VE who fraudulently administers or certifies an examination?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44ECF-41E8-420B-B33C-4C404FB08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Revocation of the VE’s amateur station license grant and the suspension of the VE’s amateur operator license grant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fine of up to $1000 per occurrence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sentence of up to one year in prison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(A) FCC Rule: [97.509] E1E09 ECLM Page (3 - 18)</a:t>
            </a:r>
          </a:p>
        </p:txBody>
      </p:sp>
    </p:spTree>
    <p:extLst>
      <p:ext uri="{BB962C8B-B14F-4D97-AF65-F5344CB8AC3E}">
        <p14:creationId xmlns:p14="http://schemas.microsoft.com/office/powerpoint/2010/main" val="7277859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DEB6-5A38-485C-BC72-794ACFD6B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must the administering VEs do after the administration of a successful examination for an amateur operator license?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D87A9-BD72-4F8A-93E0-AE600EEB5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They must collect and send the documents to the NCVEC for grading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They must collect and submit the documents to the coordinating VEC for grading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They must submit the application document to the coordinating VEC according to the coordinating VEC instructions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They must collect and send the documents to the FCC according to instructions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FCC Rule: [97.509] E1E10 ECLM Page (3 - 18)</a:t>
            </a:r>
          </a:p>
        </p:txBody>
      </p:sp>
    </p:spTree>
    <p:extLst>
      <p:ext uri="{BB962C8B-B14F-4D97-AF65-F5344CB8AC3E}">
        <p14:creationId xmlns:p14="http://schemas.microsoft.com/office/powerpoint/2010/main" val="19080759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79C6-5B87-4F9A-9622-FF6F6A53A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must the administering VEs do after the administration of a successful examination for an amateur operator license?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C8DD0-BBFC-42EE-9795-C5397A430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They must collect and send the documents to the NCVEC for grading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They must collect and submit the documents to the coordinating VEC for grading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They must submit the application document to the coordinating VEC according to the coordinating VEC instructions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They must collect and send the documents to the FCC according to instructions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(C) FCC Rule: [97.509] E1E10 ECLM Page (3 - 18)</a:t>
            </a:r>
          </a:p>
        </p:txBody>
      </p:sp>
    </p:spTree>
    <p:extLst>
      <p:ext uri="{BB962C8B-B14F-4D97-AF65-F5344CB8AC3E}">
        <p14:creationId xmlns:p14="http://schemas.microsoft.com/office/powerpoint/2010/main" val="37230334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F76FE-67A0-48BE-822A-EFB502AB0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must the VE team do if an examinee scores a passing grade on all examination elements needed for an upgrade or new license?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25F4F-81A2-47D1-A90A-EC41E0AEB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Photocopy all examination documents and forward them to the FCC for processing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Three VEs must certify that the examinee is qualified for the license grant and that they have complied with the administering VE requirements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Issue the examinee the new or upgrade license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[97.509(m)] E1E11 ECLM Page (3 - 18)</a:t>
            </a:r>
          </a:p>
        </p:txBody>
      </p:sp>
    </p:spTree>
    <p:extLst>
      <p:ext uri="{BB962C8B-B14F-4D97-AF65-F5344CB8AC3E}">
        <p14:creationId xmlns:p14="http://schemas.microsoft.com/office/powerpoint/2010/main" val="9662771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0F1B7-0413-4424-B1E9-18FBB1775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must the VE team do if an examinee scores a passing grade on all examination elements needed for an upgrade or new license?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6E677-F398-480D-BF96-D2147DFE5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Photocopy all examination documents and forward them to the FCC for processing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Three VEs must certify that the examinee is qualified for the license grant and that they have complied with the administering VE requirements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Issue the examinee the new or upgrade license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(B) FCC Rule: [97.509(m)] E1E11 ECLM Page (3 - 18)</a:t>
            </a:r>
          </a:p>
        </p:txBody>
      </p:sp>
    </p:spTree>
    <p:extLst>
      <p:ext uri="{BB962C8B-B14F-4D97-AF65-F5344CB8AC3E}">
        <p14:creationId xmlns:p14="http://schemas.microsoft.com/office/powerpoint/2010/main" val="13512269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C3EFC-474D-4796-8D78-22CB1AAC2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must the VE team do with the application form if the examinee does not pass the exam?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21316-B252-4E34-9759-A07FA0EFE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Return the application document to the examinee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Maintain the application form with the VEC’s records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Send the application form to the FCC and inform the FCC of the grade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Destroy the application form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FCC Rule: [97.509(j)] E1E12 ECLM Page (3 - 18)</a:t>
            </a:r>
          </a:p>
        </p:txBody>
      </p:sp>
    </p:spTree>
    <p:extLst>
      <p:ext uri="{BB962C8B-B14F-4D97-AF65-F5344CB8AC3E}">
        <p14:creationId xmlns:p14="http://schemas.microsoft.com/office/powerpoint/2010/main" val="31328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6447-6D58-4B10-AD60-C8F78C5E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may transmit special codes intended to obscure the meaning of messages?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5BBB5-8D81-4C52-A38F-BB1ADF6DB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Telecommand signals from a space telecommand station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Data containing personal information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Auxiliary relay links carrying repeater audio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Binary control characters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[97.211(b)] E1D02 ECLM Page (3 - 13)</a:t>
            </a:r>
          </a:p>
        </p:txBody>
      </p:sp>
    </p:spTree>
    <p:extLst>
      <p:ext uri="{BB962C8B-B14F-4D97-AF65-F5344CB8AC3E}">
        <p14:creationId xmlns:p14="http://schemas.microsoft.com/office/powerpoint/2010/main" val="37852238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C479C-F3F2-4580-B0D5-33A35CE7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must the VE team do with the application form if the examinee does not pass the exam?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B59A3-A1EE-47BB-8002-18A075425D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Return the application document to the examinee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Maintain the application form with the VEC’s records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Send the application form to the FCC and inform the FCC of the grade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Destroy the application form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FCC Rule: [97.509(j)] E1E12 ECLM Page (3 - 18)</a:t>
            </a:r>
          </a:p>
        </p:txBody>
      </p:sp>
    </p:spTree>
    <p:extLst>
      <p:ext uri="{BB962C8B-B14F-4D97-AF65-F5344CB8AC3E}">
        <p14:creationId xmlns:p14="http://schemas.microsoft.com/office/powerpoint/2010/main" val="34469622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5BCDE-2BC4-4ACA-AC9A-7F707AA9B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On what frequencies are spread spectrum transmissions permitted?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07C00-993B-4049-A4A6-CB389887D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Only on amateur frequencies above 50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Only on amateur frequencies above 222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Only on amateur frequencies above 420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Only on amateur frequencies above 144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[97.305] E1F01 ECLM Page (3 - 21)</a:t>
            </a:r>
          </a:p>
        </p:txBody>
      </p:sp>
    </p:spTree>
    <p:extLst>
      <p:ext uri="{BB962C8B-B14F-4D97-AF65-F5344CB8AC3E}">
        <p14:creationId xmlns:p14="http://schemas.microsoft.com/office/powerpoint/2010/main" val="32945695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1CD76-23E6-42D7-86FB-CE092A98B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On what frequencies are spread spectrum transmissions permitted?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EC147-ACA5-4B6B-95F1-0608C2AA9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Only on amateur frequencies above 50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Only on amateur frequencies above 222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Only on amateur frequencies above 420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Only on amateur frequencies above 144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(B) FCC Rule: [97.305] E1F01 ECLM Page (3 - 21)</a:t>
            </a:r>
          </a:p>
        </p:txBody>
      </p:sp>
    </p:spTree>
    <p:extLst>
      <p:ext uri="{BB962C8B-B14F-4D97-AF65-F5344CB8AC3E}">
        <p14:creationId xmlns:p14="http://schemas.microsoft.com/office/powerpoint/2010/main" val="17299778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9EA8-2230-4AB6-A72B-0EE49D5D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privileges are authorized in the U.S. to persons holding an amateur service license granted by the government of Canada?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9F48D-6D76-4B59-A4CB-11D978CB6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None, they must obtain a U.S. license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All privileges of the Amateur Extra Class license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operating terms and conditions of the Canadian amateur service license, not to exceed U.S. Amateur Extra Class privileges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Full privileges, up to and including those of the Amateur Extra Class license, on the 80, 40, 20, 15, and 10 meter bands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[97.107] E1F02 ECLM Page (3 - 21)</a:t>
            </a:r>
          </a:p>
        </p:txBody>
      </p:sp>
    </p:spTree>
    <p:extLst>
      <p:ext uri="{BB962C8B-B14F-4D97-AF65-F5344CB8AC3E}">
        <p14:creationId xmlns:p14="http://schemas.microsoft.com/office/powerpoint/2010/main" val="37877426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AB8BB-E6EA-4736-B03C-C210B95D3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privileges are authorized in the U.S. to persons holding an amateur service license granted by the government of Canada?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F5480-D371-4B57-8BD3-DD3E2B64D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None, they must obtain a U.S. license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All privileges of the Amateur Extra Class license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operating terms and conditions of the Canadian amateur service license, not to exceed U.S. Amateur Extra Class privileges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Full privileges, up to and including those of the Amateur Extra Class license, on the 80, 40, 20, 15, and 10 meter bands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(C) FCC Rule: [97.107] E1F02 ECLM Page (3 - 21)</a:t>
            </a:r>
          </a:p>
        </p:txBody>
      </p:sp>
    </p:spTree>
    <p:extLst>
      <p:ext uri="{BB962C8B-B14F-4D97-AF65-F5344CB8AC3E}">
        <p14:creationId xmlns:p14="http://schemas.microsoft.com/office/powerpoint/2010/main" val="3185852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41489-C1AD-40DD-AA9F-2BFCD02C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Under what circumstances may a dealer sell an external RF power amplifier capable of operation below 144 MHz if it has not been granted FCC certification?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D740C-5F71-4E87-909E-58D0408B9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52800"/>
            <a:ext cx="8229600" cy="304800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It was purchased in used condition from an amateur operator and is sold to another amateur operator for use at that operator's station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The equipment dealer assembled it from a kit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It was imported from a manufacturer in a country that does not require certification of RF power amplifiers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It was imported from a manufacturer in another country, and it was certificated by that country’s government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FCC Rule: [97.315] E1F03 ECLM Page (3 - 19)</a:t>
            </a:r>
          </a:p>
        </p:txBody>
      </p:sp>
    </p:spTree>
    <p:extLst>
      <p:ext uri="{BB962C8B-B14F-4D97-AF65-F5344CB8AC3E}">
        <p14:creationId xmlns:p14="http://schemas.microsoft.com/office/powerpoint/2010/main" val="20049998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41489-C1AD-40DD-AA9F-2BFCD02C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Under what circumstances may a dealer sell an external RF power amplifier capable of operation below 144 MHz if it has not been granted FCC certification?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D740C-5F71-4E87-909E-58D0408B9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52800"/>
            <a:ext cx="8229600" cy="304800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It was purchased in used condition from an amateur operator and is sold to another amateur operator for use at that operator's station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The equipment dealer assembled it from a kit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It was imported from a manufacturer in a country that does not require certification of RF power amplifiers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It was imported from a manufacturer in another country, and it was certificated by that country’s government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(A) FCC Rule: [97.315] E1F03 ECLM Page (3 - 19)</a:t>
            </a:r>
          </a:p>
        </p:txBody>
      </p:sp>
    </p:spTree>
    <p:extLst>
      <p:ext uri="{BB962C8B-B14F-4D97-AF65-F5344CB8AC3E}">
        <p14:creationId xmlns:p14="http://schemas.microsoft.com/office/powerpoint/2010/main" val="38312337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11638-47F2-47B8-8622-6405AA06C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geographic descriptions approximately describes "Line A"?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80CC5-D19B-4F3A-9FBF-AF85585C6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line roughly parallel to and south of the border between the U.S. and Canada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line roughly parallel to and west of the U.S. Atlantic coastline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line roughly parallel to and north of the border between the U.S. and Mexico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line roughly parallel to and east of the U.S. Pacific coastline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[97.3] E1F04 ECLM Page (3 - 19)</a:t>
            </a:r>
          </a:p>
        </p:txBody>
      </p:sp>
    </p:spTree>
    <p:extLst>
      <p:ext uri="{BB962C8B-B14F-4D97-AF65-F5344CB8AC3E}">
        <p14:creationId xmlns:p14="http://schemas.microsoft.com/office/powerpoint/2010/main" val="27271269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2D94F-7FA6-4AE6-9F2A-F95C9CB93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geographic descriptions approximately describes "Line A"?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28315-C810-4272-81A7-DBE9A8429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line roughly parallel to and south of the border between the U.S. and Canada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line roughly parallel to and west of the U.S. Atlantic coastline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line roughly parallel to and north of the border between the U.S. and Mexico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line roughly parallel to and east of the U.S. Pacific coastline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(A) FCC Rule: [97.3] E1F04 ECLM Page (3 - 19)</a:t>
            </a:r>
          </a:p>
        </p:txBody>
      </p:sp>
    </p:spTree>
    <p:extLst>
      <p:ext uri="{BB962C8B-B14F-4D97-AF65-F5344CB8AC3E}">
        <p14:creationId xmlns:p14="http://schemas.microsoft.com/office/powerpoint/2010/main" val="1470202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EF65F-A1D5-424D-AA89-82EB8134B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Amateur stations may not transmit in which of the following frequency segments if they are located in the contiguous 48 states and north of Line 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A71CB-2FFE-4AF5-8825-276BA238A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505200"/>
            <a:ext cx="8229600" cy="2514600"/>
          </a:xfrm>
        </p:spPr>
        <p:txBody>
          <a:bodyPr/>
          <a:lstStyle/>
          <a:p>
            <a:r>
              <a:rPr lang="de-DE" b="0" i="0" u="none" strike="noStrike" baseline="0" dirty="0">
                <a:latin typeface="Calibri" panose="020F0502020204030204" pitchFamily="34" charset="0"/>
              </a:rPr>
              <a:t>A. 440 MHz - 450 MHz </a:t>
            </a:r>
          </a:p>
          <a:p>
            <a:r>
              <a:rPr lang="de-DE" b="0" i="0" u="none" strike="noStrike" baseline="0" dirty="0">
                <a:latin typeface="Calibri" panose="020F0502020204030204" pitchFamily="34" charset="0"/>
              </a:rPr>
              <a:t>B. 53 MHz - 54 MHz</a:t>
            </a:r>
          </a:p>
          <a:p>
            <a:r>
              <a:rPr lang="de-DE" b="0" i="0" u="none" strike="noStrike" baseline="0" dirty="0">
                <a:latin typeface="Calibri" panose="020F0502020204030204" pitchFamily="34" charset="0"/>
              </a:rPr>
              <a:t>C. 222 MHz - 223 MHz</a:t>
            </a:r>
          </a:p>
          <a:p>
            <a:r>
              <a:rPr lang="de-DE" b="0" i="0" u="none" strike="noStrike" baseline="0" dirty="0">
                <a:latin typeface="Calibri" panose="020F0502020204030204" pitchFamily="34" charset="0"/>
              </a:rPr>
              <a:t>D. 420 MHz - 430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[97.303] E1F05 ECLM Page (3 - 19)</a:t>
            </a:r>
          </a:p>
        </p:txBody>
      </p:sp>
    </p:spTree>
    <p:extLst>
      <p:ext uri="{BB962C8B-B14F-4D97-AF65-F5344CB8AC3E}">
        <p14:creationId xmlns:p14="http://schemas.microsoft.com/office/powerpoint/2010/main" val="2518972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F7429-967D-4879-84A6-696C3F745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may transmit special codes intended to obscure the meaning of messages?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1D180-D570-4325-9845-5D4116B66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Telecommand signals from a space telecommand station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Data containing personal information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Auxiliary relay links carrying repeater audio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Binary control characters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FCC Rule: [97.211(b)] E1D02 ECLM Page (3 - 13)</a:t>
            </a:r>
          </a:p>
        </p:txBody>
      </p:sp>
    </p:spTree>
    <p:extLst>
      <p:ext uri="{BB962C8B-B14F-4D97-AF65-F5344CB8AC3E}">
        <p14:creationId xmlns:p14="http://schemas.microsoft.com/office/powerpoint/2010/main" val="16942062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EF65F-A1D5-424D-AA89-82EB8134B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Amateur stations may not transmit in which of the following frequency segments if they are located in the contiguous 48 states and north of Line 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A71CB-2FFE-4AF5-8825-276BA238A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505200"/>
            <a:ext cx="8229600" cy="2514600"/>
          </a:xfrm>
        </p:spPr>
        <p:txBody>
          <a:bodyPr/>
          <a:lstStyle/>
          <a:p>
            <a:r>
              <a:rPr lang="de-DE" b="0" i="0" u="none" strike="noStrike" baseline="0" dirty="0">
                <a:latin typeface="Calibri" panose="020F0502020204030204" pitchFamily="34" charset="0"/>
              </a:rPr>
              <a:t>A. 440 MHz - 450 MHz </a:t>
            </a:r>
          </a:p>
          <a:p>
            <a:r>
              <a:rPr lang="de-DE" b="0" i="0" u="none" strike="noStrike" baseline="0" dirty="0">
                <a:latin typeface="Calibri" panose="020F0502020204030204" pitchFamily="34" charset="0"/>
              </a:rPr>
              <a:t>B. 53 MHz - 54 MHz</a:t>
            </a:r>
          </a:p>
          <a:p>
            <a:r>
              <a:rPr lang="de-DE" b="0" i="0" u="none" strike="noStrike" baseline="0" dirty="0">
                <a:latin typeface="Calibri" panose="020F0502020204030204" pitchFamily="34" charset="0"/>
              </a:rPr>
              <a:t>C. 222 MHz - 223 MHz</a:t>
            </a:r>
          </a:p>
          <a:p>
            <a:r>
              <a:rPr lang="de-DE" b="0" i="0" u="none" strike="noStrike" baseline="0" dirty="0">
                <a:latin typeface="Calibri" panose="020F0502020204030204" pitchFamily="34" charset="0"/>
              </a:rPr>
              <a:t>D. 420 MHz - 430 MHz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(D) FCC Rule: [97.303] E1F05 ECLM Page (3 - 19)</a:t>
            </a:r>
          </a:p>
        </p:txBody>
      </p:sp>
    </p:spTree>
    <p:extLst>
      <p:ext uri="{BB962C8B-B14F-4D97-AF65-F5344CB8AC3E}">
        <p14:creationId xmlns:p14="http://schemas.microsoft.com/office/powerpoint/2010/main" val="25535585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2BFD5-3D24-490E-AEE0-7E181F294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Under what circumstances might the FCC issue a "Special Temporary Authority" (STA) to an amateur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18B13-F4F8-4DE9-88F2-21A2BB86F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To provide for experimental amateur communications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To allow regular operation on Land Mobile channels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To provide additional spectrum for personal use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To provide temporary operation while awaiting normal licensing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[1.931] E1F06 ECLM Page (3 - 21)</a:t>
            </a:r>
          </a:p>
        </p:txBody>
      </p:sp>
    </p:spTree>
    <p:extLst>
      <p:ext uri="{BB962C8B-B14F-4D97-AF65-F5344CB8AC3E}">
        <p14:creationId xmlns:p14="http://schemas.microsoft.com/office/powerpoint/2010/main" val="29263163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3AF9-3BB8-43C0-99D0-10081549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Under what circumstances might the FCC issue a "Special Temporary Authority" (STA) to an amateur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63876-DE11-43AB-904A-EA43ECFF5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To provide for experimental amateur communications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To allow regular operation on Land Mobile channels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To provide additional spectrum for personal use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To provide temporary operation while awaiting normal licensing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(A) FCC Rule: [1.931] E1F06 ECLM Page (3 - 21)</a:t>
            </a:r>
          </a:p>
        </p:txBody>
      </p:sp>
    </p:spTree>
    <p:extLst>
      <p:ext uri="{BB962C8B-B14F-4D97-AF65-F5344CB8AC3E}">
        <p14:creationId xmlns:p14="http://schemas.microsoft.com/office/powerpoint/2010/main" val="20617342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4543-CAD2-40AE-8C0D-C838EB15A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When may an amateur station send a message to a business?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2C297-0586-4788-B2D0-2F700093F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When the total money involved does not exceed $25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When the control operator is employed by the FCC or another government agency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When transmitting international third-party communications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When neither the amateur nor his or her employer has a pecuniary interest in the communications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[97.113] E1F07 ECLM Page (3 - 20)</a:t>
            </a:r>
          </a:p>
        </p:txBody>
      </p:sp>
    </p:spTree>
    <p:extLst>
      <p:ext uri="{BB962C8B-B14F-4D97-AF65-F5344CB8AC3E}">
        <p14:creationId xmlns:p14="http://schemas.microsoft.com/office/powerpoint/2010/main" val="34810694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1CFD4-8FEF-4A5B-9165-C76C40A03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When may an amateur station send a message to a business?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DD2B8-E95E-4F77-8571-AF3C95B45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When the total money involved does not exceed $25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When the control operator is employed by the FCC or another government agency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When transmitting international third-party communications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When neither the amateur nor his or her employer has a pecuniary interest in the communications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(D) FCC Rule: [97.113] E1F07 ECLM Page (3 - 20)</a:t>
            </a:r>
          </a:p>
        </p:txBody>
      </p:sp>
    </p:spTree>
    <p:extLst>
      <p:ext uri="{BB962C8B-B14F-4D97-AF65-F5344CB8AC3E}">
        <p14:creationId xmlns:p14="http://schemas.microsoft.com/office/powerpoint/2010/main" val="19825068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A9C5C-BB0A-4F76-B9D7-429413B1E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types of amateur station communications are prohibited?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5699E-A564-4E29-83D2-49BA9BBEC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Communications transmitted for hire or material compensation, except as otherwise provided in the rules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Communications that have political content, except as allowed by the Fairness Doctrine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Communications that have religious content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Communications in a language other than English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[97.113(c)] E1F08 ECLM Page (3 - 20)</a:t>
            </a:r>
          </a:p>
        </p:txBody>
      </p:sp>
    </p:spTree>
    <p:extLst>
      <p:ext uri="{BB962C8B-B14F-4D97-AF65-F5344CB8AC3E}">
        <p14:creationId xmlns:p14="http://schemas.microsoft.com/office/powerpoint/2010/main" val="31001485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BCDB8-2933-4E0D-9D2C-CDF86C66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types of amateur station communications are prohibited?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D051A-4E8E-4BF7-8A5A-B965D7F2C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Communications transmitted for hire or material compensation, except as otherwise provided in the rules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Communications that have political content, except as allowed by the Fairness Doctrine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Communications that have religious content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Communications in a language other than English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(A) FCC Rule: [97.113(c)] E1F08 ECLM Page (3 - 20)</a:t>
            </a:r>
          </a:p>
        </p:txBody>
      </p:sp>
    </p:spTree>
    <p:extLst>
      <p:ext uri="{BB962C8B-B14F-4D97-AF65-F5344CB8AC3E}">
        <p14:creationId xmlns:p14="http://schemas.microsoft.com/office/powerpoint/2010/main" val="20752666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5E864-D829-42D4-9456-A1524449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conditions apply when transmitting spread spectrum emissions?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0C706-F0E6-47CF-BA07-FD026AF63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A station transmitting SS emission must not cause harmful interference to other stations employing other authorized emissions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The transmitting station must be in an area regulated by the FCC or in a country that permits SS emissions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The transmission must not be used to obscure the meaning of any communication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FCC Rule: [97.311] E1F09 ECLM Page (3 - 21)</a:t>
            </a:r>
          </a:p>
        </p:txBody>
      </p:sp>
    </p:spTree>
    <p:extLst>
      <p:ext uri="{BB962C8B-B14F-4D97-AF65-F5344CB8AC3E}">
        <p14:creationId xmlns:p14="http://schemas.microsoft.com/office/powerpoint/2010/main" val="12450097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AA578-2FD4-46A7-BEF9-9B787B1A6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conditions apply when transmitting spread spectrum emissions?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78E61-D55B-4018-9C17-39F3CF7CE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A station transmitting SS emission must not cause harmful interference to other stations employing other authorized emissions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The transmitting station must be in an area regulated by the FCC or in a country that permits SS emissions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The transmission must not be used to obscure the meaning of any communication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(D) FCC Rule: [97.311] E1F09 ECLM Page (3 - 21)</a:t>
            </a:r>
          </a:p>
        </p:txBody>
      </p:sp>
    </p:spTree>
    <p:extLst>
      <p:ext uri="{BB962C8B-B14F-4D97-AF65-F5344CB8AC3E}">
        <p14:creationId xmlns:p14="http://schemas.microsoft.com/office/powerpoint/2010/main" val="30497295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38898-5D66-4C32-9A0B-632BDB73B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Who may be the control operator of an auxiliary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870A7-7A19-46BC-B8FD-BDDB65B86B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Any licensed amateur operator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Only Technician, General, Advanced or Amateur Extra Class operators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Only General, Advanced or Amateur Extra Class operators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Only Amateur Extra Class operators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FCC Rule: [97.201] E1F10 ECLM Page (3 - 18)</a:t>
            </a:r>
          </a:p>
        </p:txBody>
      </p:sp>
    </p:spTree>
    <p:extLst>
      <p:ext uri="{BB962C8B-B14F-4D97-AF65-F5344CB8AC3E}">
        <p14:creationId xmlns:p14="http://schemas.microsoft.com/office/powerpoint/2010/main" val="2446648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472F6-14E9-4B5D-AF55-7F392D48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space telecommand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ECE99-606C-484E-BA50-0C0E32A40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727" y="2438400"/>
            <a:ext cx="8229600" cy="315468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An amateur station located on the surface of the Earth for communication with other Earth stations by means of Earth satellites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An amateur station that transmits communications to initiate, modify or terminate functions of a space station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An amateur station located in a satellite or a balloon more than 50 kilometers above the surface of the Earth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An amateur station that receives telemetry from a satellite or balloon more than 50 kilometers above the surface of the Earth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FCC Rule: [97.3(a)(45)] E1D03 ECLM Page (3 - 13)</a:t>
            </a:r>
          </a:p>
        </p:txBody>
      </p:sp>
    </p:spTree>
    <p:extLst>
      <p:ext uri="{BB962C8B-B14F-4D97-AF65-F5344CB8AC3E}">
        <p14:creationId xmlns:p14="http://schemas.microsoft.com/office/powerpoint/2010/main" val="15044946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F4297-76E9-4C7A-BBB9-3130C70F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Who may be the control operator of an auxiliary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6967A-9CCF-416E-A542-DFCF24991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Any licensed amateur operator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Only Technician, General, Advanced or Amateur Extra Class operators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Only General, Advanced or Amateur Extra Class operators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Only Amateur Extra Class operators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(B) FCC Rule: [97.201] E1F10 ECLM Page (3 - 18)</a:t>
            </a:r>
          </a:p>
        </p:txBody>
      </p:sp>
    </p:spTree>
    <p:extLst>
      <p:ext uri="{BB962C8B-B14F-4D97-AF65-F5344CB8AC3E}">
        <p14:creationId xmlns:p14="http://schemas.microsoft.com/office/powerpoint/2010/main" val="19431158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DEF3-AED9-4DCA-BD86-2625F621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best describes one of the standards that must be met by an external RF power amplifier if it is to qualify for a grant of FCC certification?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ED207-AEA8-4C34-BA02-78535E3D2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52800"/>
            <a:ext cx="8229600" cy="304800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It must produce full legal output when driven by not more than 5 watts of mean RF input power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It must be capable of external RF switching between its input and output networks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It must exhibit a gain of 0 dB or less over its full output range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It must satisfy the FCC's spurious emission standards when operated at the lesser of 1500 watts, or its full output power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FCC Rule: [97.317] E1F11 ECLM Page (3 - 19)</a:t>
            </a:r>
          </a:p>
        </p:txBody>
      </p:sp>
    </p:spTree>
    <p:extLst>
      <p:ext uri="{BB962C8B-B14F-4D97-AF65-F5344CB8AC3E}">
        <p14:creationId xmlns:p14="http://schemas.microsoft.com/office/powerpoint/2010/main" val="3444987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DEF3-AED9-4DCA-BD86-2625F621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best describes one of the standards that must be met by an external RF power amplifier if it is to qualify for a grant of FCC certification?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ED207-AEA8-4C34-BA02-78535E3D2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352800"/>
            <a:ext cx="8229600" cy="304800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It must produce full legal output when driven by not more than 5 watts of mean RF input power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It must be capable of external RF switching between its input and output networks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It must exhibit a gain of 0 dB or less over its full output range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It must satisfy the FCC's spurious emission standards when operated at the lesser of 1500 watts, or its full output power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(D) FCC Rule: [97.317] E1F11 ECLM Page (3 - 19)</a:t>
            </a:r>
          </a:p>
        </p:txBody>
      </p:sp>
    </p:spTree>
    <p:extLst>
      <p:ext uri="{BB962C8B-B14F-4D97-AF65-F5344CB8AC3E}">
        <p14:creationId xmlns:p14="http://schemas.microsoft.com/office/powerpoint/2010/main" val="70494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472F6-14E9-4B5D-AF55-7F392D48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space telecommand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ECE99-606C-484E-BA50-0C0E32A40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727" y="2438400"/>
            <a:ext cx="8229600" cy="315468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An amateur station located on the surface of the Earth for communication with other Earth stations by means of Earth satellites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An amateur station that transmits communications to initiate, modify or terminate functions of a space station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An amateur station located in a satellite or a balloon more than 50 kilometers above the surface of the Earth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An amateur station that receives telemetry from a satellite or balloon more than 50 kilometers above the surface of the Earth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(B) FCC Rule: [97.3(a)(45)] E1D03 ECLM Page (3 - 13)</a:t>
            </a:r>
          </a:p>
        </p:txBody>
      </p:sp>
    </p:spTree>
    <p:extLst>
      <p:ext uri="{BB962C8B-B14F-4D97-AF65-F5344CB8AC3E}">
        <p14:creationId xmlns:p14="http://schemas.microsoft.com/office/powerpoint/2010/main" val="261246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8E2EC-4118-43F9-AD4F-F3368E59A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required in the identification transmissions from a balloon-borne telemetry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7371B-0E2A-4E74-83F5-48ED29A647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Call sign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output power of the balloon transmitter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station's six-character Maidenhead grid locator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FCC Rule: [97.119(a)] E1D04 ECLM Page (3 - 12)</a:t>
            </a:r>
          </a:p>
        </p:txBody>
      </p:sp>
    </p:spTree>
    <p:extLst>
      <p:ext uri="{BB962C8B-B14F-4D97-AF65-F5344CB8AC3E}">
        <p14:creationId xmlns:p14="http://schemas.microsoft.com/office/powerpoint/2010/main" val="2925758883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120</TotalTime>
  <Words>5617</Words>
  <Application>Microsoft Office PowerPoint</Application>
  <PresentationFormat>On-screen Show (4:3)</PresentationFormat>
  <Paragraphs>423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Calibri</vt:lpstr>
      <vt:lpstr>Times New Roman</vt:lpstr>
      <vt:lpstr>Module Theme</vt:lpstr>
      <vt:lpstr>PowerPoint Presentation</vt:lpstr>
      <vt:lpstr>PowerPoint Presentation</vt:lpstr>
      <vt:lpstr>What is the definition of telemetry?</vt:lpstr>
      <vt:lpstr>What is the definition of telemetry?</vt:lpstr>
      <vt:lpstr>Which of the following may transmit special codes intended to obscure the meaning of messages?</vt:lpstr>
      <vt:lpstr>Which of the following may transmit special codes intended to obscure the meaning of messages?</vt:lpstr>
      <vt:lpstr>What is a space telecommand station?</vt:lpstr>
      <vt:lpstr>What is a space telecommand station?</vt:lpstr>
      <vt:lpstr>Which of the following is required in the identification transmissions from a balloon-borne telemetry station?</vt:lpstr>
      <vt:lpstr>Which of the following is required in the identification transmissions from a balloon-borne telemetry station?</vt:lpstr>
      <vt:lpstr>What must be posted at the station location of a station being operated by telecommand on or within 50 km of the earth’s surface?</vt:lpstr>
      <vt:lpstr>What must be posted at the station location of a station being operated by telecommand on or within 50 km of the earth’s surface?</vt:lpstr>
      <vt:lpstr>What is the maximum permitted transmitter output power  when operating a model craft by telecommand? </vt:lpstr>
      <vt:lpstr>What is the maximum permitted transmitter output power  when operating a model craft by telecommand? </vt:lpstr>
      <vt:lpstr>Which HF amateur bands have frequencies authorized for space stations?</vt:lpstr>
      <vt:lpstr>Which HF amateur bands have frequencies authorized for space stations?</vt:lpstr>
      <vt:lpstr>Which VHF amateur bands have frequencies authorized for space stations?</vt:lpstr>
      <vt:lpstr>Which VHF amateur bands have frequencies authorized for space stations?</vt:lpstr>
      <vt:lpstr>Which UHF amateur bands have frequencies authorized for space stations?</vt:lpstr>
      <vt:lpstr>Which UHF amateur bands have frequencies authorized for space stations?</vt:lpstr>
      <vt:lpstr>Which amateur stations are eligible to be telecommand stations of space stations (subject to the privileges of the class of operator license held by the control operator of the station)? </vt:lpstr>
      <vt:lpstr>Which amateur stations are eligible to be telecommand stations of space stations (subject to the privileges of the class of operator license held by the control operator of the station)? </vt:lpstr>
      <vt:lpstr>Which amateur stations are eligible to operate as Earth stations?</vt:lpstr>
      <vt:lpstr>Which amateur stations are eligible to operate as Earth stations?</vt:lpstr>
      <vt:lpstr>Which of the following amateur stations may transmit one-way communications?</vt:lpstr>
      <vt:lpstr>Which of the following amateur stations may transmit one-way communications?</vt:lpstr>
      <vt:lpstr>For which types of out-of-pocket expenses do the Part 97 rules state that VEs and VECs may be reimbursed?</vt:lpstr>
      <vt:lpstr>For which types of out-of-pocket expenses do the Part 97 rules state that VEs and VECs may be reimbursed?</vt:lpstr>
      <vt:lpstr>Who does Part 97 task with maintaining the pools of questions for all U.S. amateur license examinations?</vt:lpstr>
      <vt:lpstr>Who does Part 97 task with maintaining the pools of questions for all U.S. amateur license examinations?</vt:lpstr>
      <vt:lpstr>What is a Volunteer Examiner Coordinator?</vt:lpstr>
      <vt:lpstr>What is a Volunteer Examiner Coordinator?</vt:lpstr>
      <vt:lpstr>Which of the following best describes the Volunteer Examiner accreditation process?</vt:lpstr>
      <vt:lpstr>Which of the following best describes the Volunteer Examiner accreditation process?</vt:lpstr>
      <vt:lpstr>What is the minimum passing score on all amateur operator license examinations?</vt:lpstr>
      <vt:lpstr>What is the minimum passing score on all amateur operator license examinations?</vt:lpstr>
      <vt:lpstr>Who is responsible for the proper conduct and necessary supervision during an amateur operator license examination session?</vt:lpstr>
      <vt:lpstr>Who is responsible for the proper conduct and necessary supervision during an amateur operator license examination session?</vt:lpstr>
      <vt:lpstr>What should a VE do if a candidate fails to comply with the examiner’s instructions during an amateur operator license examination?</vt:lpstr>
      <vt:lpstr>What should a VE do if a candidate fails to comply with the examiner’s instructions during an amateur operator license examination?</vt:lpstr>
      <vt:lpstr>To which of the following examinees may a VE not administer an examination?</vt:lpstr>
      <vt:lpstr>To which of the following examinees may a VE not administer an examination?</vt:lpstr>
      <vt:lpstr>What may be the penalty for a VE who fraudulently administers or certifies an examination?</vt:lpstr>
      <vt:lpstr>What may be the penalty for a VE who fraudulently administers or certifies an examination?</vt:lpstr>
      <vt:lpstr>What must the administering VEs do after the administration of a successful examination for an amateur operator license?</vt:lpstr>
      <vt:lpstr>What must the administering VEs do after the administration of a successful examination for an amateur operator license?</vt:lpstr>
      <vt:lpstr>What must the VE team do if an examinee scores a passing grade on all examination elements needed for an upgrade or new license?</vt:lpstr>
      <vt:lpstr>What must the VE team do if an examinee scores a passing grade on all examination elements needed for an upgrade or new license?</vt:lpstr>
      <vt:lpstr>What must the VE team do with the application form if the examinee does not pass the exam?</vt:lpstr>
      <vt:lpstr>What must the VE team do with the application form if the examinee does not pass the exam?</vt:lpstr>
      <vt:lpstr>On what frequencies are spread spectrum transmissions permitted?</vt:lpstr>
      <vt:lpstr>On what frequencies are spread spectrum transmissions permitted?</vt:lpstr>
      <vt:lpstr>What privileges are authorized in the U.S. to persons holding an amateur service license granted by the government of Canada?</vt:lpstr>
      <vt:lpstr>What privileges are authorized in the U.S. to persons holding an amateur service license granted by the government of Canada?</vt:lpstr>
      <vt:lpstr>Under what circumstances may a dealer sell an external RF power amplifier capable of operation below 144 MHz if it has not been granted FCC certification?</vt:lpstr>
      <vt:lpstr>Under what circumstances may a dealer sell an external RF power amplifier capable of operation below 144 MHz if it has not been granted FCC certification?</vt:lpstr>
      <vt:lpstr>Which of the following geographic descriptions approximately describes "Line A"?</vt:lpstr>
      <vt:lpstr>Which of the following geographic descriptions approximately describes "Line A"?</vt:lpstr>
      <vt:lpstr>Amateur stations may not transmit in which of the following frequency segments if they are located in the contiguous 48 states and north of Line A?</vt:lpstr>
      <vt:lpstr>Amateur stations may not transmit in which of the following frequency segments if they are located in the contiguous 48 states and north of Line A?</vt:lpstr>
      <vt:lpstr>Under what circumstances might the FCC issue a "Special Temporary Authority" (STA) to an amateur station?</vt:lpstr>
      <vt:lpstr>Under what circumstances might the FCC issue a "Special Temporary Authority" (STA) to an amateur station?</vt:lpstr>
      <vt:lpstr>When may an amateur station send a message to a business?</vt:lpstr>
      <vt:lpstr>When may an amateur station send a message to a business?</vt:lpstr>
      <vt:lpstr>Which of the following types of amateur station communications are prohibited?</vt:lpstr>
      <vt:lpstr>Which of the following types of amateur station communications are prohibited?</vt:lpstr>
      <vt:lpstr>Which of the following conditions apply when transmitting spread spectrum emissions?</vt:lpstr>
      <vt:lpstr>Which of the following conditions apply when transmitting spread spectrum emissions?</vt:lpstr>
      <vt:lpstr>Who may be the control operator of an auxiliary station?</vt:lpstr>
      <vt:lpstr>Who may be the control operator of an auxiliary station?</vt:lpstr>
      <vt:lpstr>Which of the following best describes one of the standards that must be met by an external RF power amplifier if it is to qualify for a grant of FCC certification?</vt:lpstr>
      <vt:lpstr>Which of the following best describes one of the standards that must be met by an external RF power amplifier if it is to qualify for a grant of FCC certification?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Bickell, Kris, K1BIC</cp:lastModifiedBy>
  <cp:revision>15</cp:revision>
  <dcterms:created xsi:type="dcterms:W3CDTF">2014-03-12T18:09:47Z</dcterms:created>
  <dcterms:modified xsi:type="dcterms:W3CDTF">2020-05-19T13:42:00Z</dcterms:modified>
</cp:coreProperties>
</file>