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53" r:id="rId2"/>
    <p:sldId id="355" r:id="rId3"/>
    <p:sldId id="256" r:id="rId4"/>
    <p:sldId id="258" r:id="rId5"/>
    <p:sldId id="259" r:id="rId6"/>
    <p:sldId id="337" r:id="rId7"/>
    <p:sldId id="261" r:id="rId8"/>
    <p:sldId id="338" r:id="rId9"/>
    <p:sldId id="264" r:id="rId10"/>
    <p:sldId id="339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340" r:id="rId19"/>
    <p:sldId id="273" r:id="rId20"/>
    <p:sldId id="341" r:id="rId21"/>
    <p:sldId id="276" r:id="rId22"/>
    <p:sldId id="342" r:id="rId23"/>
    <p:sldId id="278" r:id="rId24"/>
    <p:sldId id="343" r:id="rId25"/>
    <p:sldId id="279" r:id="rId26"/>
    <p:sldId id="280" r:id="rId27"/>
    <p:sldId id="282" r:id="rId28"/>
    <p:sldId id="344" r:id="rId29"/>
    <p:sldId id="283" r:id="rId30"/>
    <p:sldId id="284" r:id="rId31"/>
    <p:sldId id="285" r:id="rId32"/>
    <p:sldId id="345" r:id="rId33"/>
    <p:sldId id="288" r:id="rId34"/>
    <p:sldId id="346" r:id="rId35"/>
    <p:sldId id="289" r:id="rId36"/>
    <p:sldId id="290" r:id="rId37"/>
    <p:sldId id="292" r:id="rId38"/>
    <p:sldId id="347" r:id="rId39"/>
    <p:sldId id="293" r:id="rId40"/>
    <p:sldId id="294" r:id="rId41"/>
    <p:sldId id="295" r:id="rId42"/>
    <p:sldId id="296" r:id="rId43"/>
    <p:sldId id="297" r:id="rId44"/>
    <p:sldId id="298" r:id="rId45"/>
    <p:sldId id="300" r:id="rId46"/>
    <p:sldId id="348" r:id="rId47"/>
    <p:sldId id="301" r:id="rId48"/>
    <p:sldId id="302" r:id="rId49"/>
    <p:sldId id="303" r:id="rId50"/>
    <p:sldId id="304" r:id="rId51"/>
    <p:sldId id="305" r:id="rId52"/>
    <p:sldId id="306" r:id="rId53"/>
    <p:sldId id="308" r:id="rId54"/>
    <p:sldId id="349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8" r:id="rId74"/>
    <p:sldId id="350" r:id="rId75"/>
    <p:sldId id="330" r:id="rId76"/>
    <p:sldId id="351" r:id="rId77"/>
    <p:sldId id="331" r:id="rId78"/>
    <p:sldId id="332" r:id="rId79"/>
    <p:sldId id="333" r:id="rId80"/>
    <p:sldId id="334" r:id="rId81"/>
    <p:sldId id="336" r:id="rId82"/>
    <p:sldId id="352" r:id="rId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1800"/>
            <a:ext cx="8229600" cy="315468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5448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rrl.org/shop/Licensing-Education-and-Training/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7545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325A5-9725-49DC-A6E6-4A6D9A86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i="0" u="none" strike="noStrike" baseline="0" dirty="0">
                <a:latin typeface="Calibri" panose="020F0502020204030204" pitchFamily="34" charset="0"/>
              </a:rPr>
              <a:t>With your transceiver displaying the carrier frequency of phone signals, you hear a DX station calling CQ on 3.601 MHz LSB. Is it legal to return the call using lower sideband on the same frequency?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B1047-7843-4D24-ACAF-7ECFBB29D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52800"/>
            <a:ext cx="8229600" cy="3048000"/>
          </a:xfrm>
        </p:spPr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Yes, because the DX station initiated the contact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Yes, because the displayed frequency is within the 75 meter phone band segment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No, the sideband will extend beyond the edge of the phone band segment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No, U.S. stations are not permitted to use phone emissions below 3.610 MHz</a:t>
            </a:r>
          </a:p>
          <a:p>
            <a:r>
              <a:rPr lang="pt-BR" sz="2200" b="0" i="0" u="none" strike="noStrike" baseline="0" dirty="0">
                <a:latin typeface="Calibri" panose="020F0502020204030204" pitchFamily="34" charset="0"/>
              </a:rPr>
              <a:t>(C) FCC Rule: [97.301, 97.305] E1A04 ECLM Page (3 - 4)</a:t>
            </a:r>
          </a:p>
        </p:txBody>
      </p:sp>
    </p:spTree>
    <p:extLst>
      <p:ext uri="{BB962C8B-B14F-4D97-AF65-F5344CB8AC3E}">
        <p14:creationId xmlns:p14="http://schemas.microsoft.com/office/powerpoint/2010/main" val="122909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A9B30-C337-423A-A800-62EE02E44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maximum power output permitted on the 60 meter band?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490DD-0A41-4DA8-A3F1-A06BEECF4F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50 watts PEP effective radiated power relative to an isotropic radiator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50 watts PEP effective radiated power relative to a dipole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100 watts PEP effective radiated power relative to the gain of a half-wave dipole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100 watts PEP effective radiated power relative to an isotropic radiator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FCC Rule: [97.313] E1A05 ECLM Page (3 - 4)</a:t>
            </a:r>
          </a:p>
        </p:txBody>
      </p:sp>
    </p:spTree>
    <p:extLst>
      <p:ext uri="{BB962C8B-B14F-4D97-AF65-F5344CB8AC3E}">
        <p14:creationId xmlns:p14="http://schemas.microsoft.com/office/powerpoint/2010/main" val="59595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1A064-49AB-4F1F-AE01-A8283DD9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maximum power output permitted on the 60 meter band?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37315-4E66-4CEA-B4B2-616C85912C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50 watts PEP effective radiated power relative to an isotropic radiator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50 watts PEP effective radiated power relative to a dipole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100 watts PEP effective radiated power relative to the gain of a half-wave dipole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100 watts PEP effective radiated power relative to an isotropic radiator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FCC Rule: [97.313] E1A05 ECLM Page (3 - 4)</a:t>
            </a:r>
          </a:p>
        </p:txBody>
      </p:sp>
    </p:spTree>
    <p:extLst>
      <p:ext uri="{BB962C8B-B14F-4D97-AF65-F5344CB8AC3E}">
        <p14:creationId xmlns:p14="http://schemas.microsoft.com/office/powerpoint/2010/main" val="2726180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57232-0AB5-4001-B06E-6B6E3EFC2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Where must the carrier frequency of a CW signal be set to comply with FCC rules for 60 meter operation?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12718-D5D3-4AAC-880B-CD9733A8B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At the lowest frequency of the channel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At the center frequency of the channel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At the highest frequency of the channel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On any frequency where the signal’s sidebands are within the channel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FCC Rule: [97.303(h)(1)] E1A06 ECLM Page (3 - 4)</a:t>
            </a:r>
          </a:p>
        </p:txBody>
      </p:sp>
    </p:spTree>
    <p:extLst>
      <p:ext uri="{BB962C8B-B14F-4D97-AF65-F5344CB8AC3E}">
        <p14:creationId xmlns:p14="http://schemas.microsoft.com/office/powerpoint/2010/main" val="4077775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79462-8523-43E5-B0B7-0C4C186EF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Where must the carrier frequency of a CW signal be set to comply with FCC rules for 60 meter operation?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B5AC9-8DAE-4B25-894E-59E825B616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At the lowest frequency of the channel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At the center frequency of the channel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At the highest frequency of the channel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On any frequency where the signal’s sidebands are within the channel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FCC Rule: [97.303(h)(1)] E1A06 ECLM Page (3 - 4)</a:t>
            </a:r>
          </a:p>
        </p:txBody>
      </p:sp>
    </p:spTree>
    <p:extLst>
      <p:ext uri="{BB962C8B-B14F-4D97-AF65-F5344CB8AC3E}">
        <p14:creationId xmlns:p14="http://schemas.microsoft.com/office/powerpoint/2010/main" val="3987592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3A145-F61B-4E93-A62A-0921A70FC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maximum power permitted on the 2200 meter band?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BDEF5-58B0-48A0-AA30-330E39EB1B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50 watts PEP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100 watts PEP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1 watt EIRP (Equivalent isotropic radiated power)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5 watts EIRP (Equivalent isotropic radiated power)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FCC Rule: [97.313(k)] E1A07 ECLM Page (3 - 5)</a:t>
            </a:r>
          </a:p>
        </p:txBody>
      </p:sp>
    </p:spTree>
    <p:extLst>
      <p:ext uri="{BB962C8B-B14F-4D97-AF65-F5344CB8AC3E}">
        <p14:creationId xmlns:p14="http://schemas.microsoft.com/office/powerpoint/2010/main" val="7662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F0F6B-C60F-4413-A9E8-166C21C65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maximum power permitted on the 2200 meter band?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0E4F3-0125-4338-BCB9-AE29590FBF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50 watts PEP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100 watts PEP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1 watt EIRP (Equivalent isotropic radiated power)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5 watts EIRP (Equivalent isotropic radiated power)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FCC Rule: [97.313(k)] E1A07 ECLM Page (3 - 5)</a:t>
            </a:r>
          </a:p>
        </p:txBody>
      </p:sp>
    </p:spTree>
    <p:extLst>
      <p:ext uri="{BB962C8B-B14F-4D97-AF65-F5344CB8AC3E}">
        <p14:creationId xmlns:p14="http://schemas.microsoft.com/office/powerpoint/2010/main" val="199764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7A653-005F-4B74-AEC7-EAF3C7C05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0" i="0" u="none" strike="noStrike" baseline="0" dirty="0">
                <a:latin typeface="Calibri" panose="020F0502020204030204" pitchFamily="34" charset="0"/>
              </a:rPr>
              <a:t>If a station in a message forwarding system inadvertently forwards a message that is in violation of FCC rules, who is primarily accountable for the rules violation?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E1E50-B9C8-4BAD-A6F8-45717FA8B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505200"/>
            <a:ext cx="8229600" cy="3093720"/>
          </a:xfrm>
        </p:spPr>
        <p:txBody>
          <a:bodyPr/>
          <a:lstStyle/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A. The control operator of the packet bulletin board station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B. The control operator of the originating station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C. The control operators of all the stations in the system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D. The control operators of all the stations in the system not authenticating the source from which they accept communications</a:t>
            </a:r>
          </a:p>
          <a:p>
            <a:r>
              <a:rPr lang="pt-BR" sz="2300" b="0" i="0" u="none" strike="noStrike" baseline="0" dirty="0">
                <a:latin typeface="Calibri" panose="020F0502020204030204" pitchFamily="34" charset="0"/>
              </a:rPr>
              <a:t>FCC Rule: [97.219] E1A08 ECLM Page (3 - 5)</a:t>
            </a:r>
          </a:p>
        </p:txBody>
      </p:sp>
    </p:spTree>
    <p:extLst>
      <p:ext uri="{BB962C8B-B14F-4D97-AF65-F5344CB8AC3E}">
        <p14:creationId xmlns:p14="http://schemas.microsoft.com/office/powerpoint/2010/main" val="344412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7A653-005F-4B74-AEC7-EAF3C7C05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0" i="0" u="none" strike="noStrike" baseline="0" dirty="0">
                <a:latin typeface="Calibri" panose="020F0502020204030204" pitchFamily="34" charset="0"/>
              </a:rPr>
              <a:t>If a station in a message forwarding system inadvertently forwards a message that is in violation of FCC rules, who is primarily accountable for the rules violation?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E1E50-B9C8-4BAD-A6F8-45717FA8B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505200"/>
            <a:ext cx="8229600" cy="3093720"/>
          </a:xfrm>
        </p:spPr>
        <p:txBody>
          <a:bodyPr/>
          <a:lstStyle/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A. The control operator of the packet bulletin board station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B. The control operator of the originating station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C. The control operators of all the stations in the system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D. The control operators of all the stations in the system not authenticating the source from which they accept communications</a:t>
            </a:r>
          </a:p>
          <a:p>
            <a:r>
              <a:rPr lang="pt-BR" sz="2300" b="0" i="0" u="none" strike="noStrike" baseline="0" dirty="0">
                <a:latin typeface="Calibri" panose="020F0502020204030204" pitchFamily="34" charset="0"/>
              </a:rPr>
              <a:t>(B) FCC Rule: [97.219] E1A08 ECLM Page (3 - 5)</a:t>
            </a:r>
          </a:p>
        </p:txBody>
      </p:sp>
    </p:spTree>
    <p:extLst>
      <p:ext uri="{BB962C8B-B14F-4D97-AF65-F5344CB8AC3E}">
        <p14:creationId xmlns:p14="http://schemas.microsoft.com/office/powerpoint/2010/main" val="3268146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92F74-8F4B-4881-9163-FFF1D3471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0" i="0" u="none" strike="noStrike" baseline="0" dirty="0">
                <a:latin typeface="Calibri" panose="020F0502020204030204" pitchFamily="34" charset="0"/>
              </a:rPr>
              <a:t>What action or actions should you take if your digital message forwarding station inadvertently forwards a communication that violates FCC rules?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A3B62-B643-4380-8DBA-05E90D817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276600"/>
            <a:ext cx="8229600" cy="309372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Discontinue forwarding the communication as soon as you become aware of it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Notify the originating station that the communication does not comply with FCC rules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Notify the nearest FCC Field Engineer’s office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FCC Rule: [97.219] E1A09 ECLM Page (3 - 6)</a:t>
            </a:r>
          </a:p>
        </p:txBody>
      </p:sp>
    </p:spTree>
    <p:extLst>
      <p:ext uri="{BB962C8B-B14F-4D97-AF65-F5344CB8AC3E}">
        <p14:creationId xmlns:p14="http://schemas.microsoft.com/office/powerpoint/2010/main" val="428839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8E941AC2-4993-403D-B19C-63CBFBBD07D8}"/>
              </a:ext>
            </a:extLst>
          </p:cNvPr>
          <p:cNvSpPr>
            <a:spLocks/>
          </p:cNvSpPr>
          <p:nvPr/>
        </p:nvSpPr>
        <p:spPr bwMode="auto">
          <a:xfrm>
            <a:off x="2029412" y="1727597"/>
            <a:ext cx="5085174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1pPr>
            <a:lvl2pPr marL="37931725" indent="-37474525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2pPr>
            <a:lvl3pPr marL="1955800" indent="-800100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3pPr>
            <a:lvl4pPr marL="2400300" indent="-800100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4pPr>
            <a:lvl5pPr marL="2844800" indent="-800100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5pPr>
            <a:lvl6pPr marL="33020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6pPr>
            <a:lvl7pPr marL="37592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7pPr>
            <a:lvl8pPr marL="42164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8pPr>
            <a:lvl9pPr marL="46736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9pPr>
          </a:lstStyle>
          <a:p>
            <a:pPr algn="ctr" eaLnBrk="1" hangingPunct="1">
              <a:lnSpc>
                <a:spcPts val="48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Extra License Manual</a:t>
            </a:r>
          </a:p>
          <a:p>
            <a:pPr algn="ctr" eaLnBrk="1" hangingPunct="1">
              <a:lnSpc>
                <a:spcPts val="48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and other resources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84BAD-7559-43E6-AC97-12A405393044}"/>
              </a:ext>
            </a:extLst>
          </p:cNvPr>
          <p:cNvSpPr/>
          <p:nvPr/>
        </p:nvSpPr>
        <p:spPr>
          <a:xfrm>
            <a:off x="1219200" y="5181600"/>
            <a:ext cx="6858000" cy="44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0000FF"/>
                </a:solidFill>
                <a:cs typeface="Gill Sans" pitchFamily="1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http://www.arrl.org/shop/Licensing-Education-and-Training/</a:t>
            </a:r>
            <a:endParaRPr lang="en-US" altLang="en-US" dirty="0">
              <a:solidFill>
                <a:srgbClr val="0000FF"/>
              </a:solidFill>
              <a:cs typeface="Gill Sans" pitchFamily="1" charset="0"/>
            </a:endParaRPr>
          </a:p>
        </p:txBody>
      </p:sp>
      <p:pic>
        <p:nvPicPr>
          <p:cNvPr id="2" name="Picture 2" descr="ARRL Extra Class License Manual 12th Edition">
            <a:extLst>
              <a:ext uri="{FF2B5EF4-FFF2-40B4-BE49-F238E27FC236}">
                <a16:creationId xmlns:a16="http://schemas.microsoft.com/office/drawing/2014/main" id="{52D88FCB-48DE-4341-8227-F75D57C6E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99" y="3038475"/>
            <a:ext cx="16002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910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92F74-8F4B-4881-9163-FFF1D3471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0" i="0" u="none" strike="noStrike" baseline="0" dirty="0">
                <a:latin typeface="Calibri" panose="020F0502020204030204" pitchFamily="34" charset="0"/>
              </a:rPr>
              <a:t>What action or actions should you take if your digital message forwarding station inadvertently forwards a communication that violates FCC rules?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A3B62-B643-4380-8DBA-05E90D817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276600"/>
            <a:ext cx="8229600" cy="309372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Discontinue forwarding the communication as soon as you become aware of it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Notify the originating station that the communication does not comply with FCC rules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Notify the nearest FCC Field Engineer’s office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FCC Rule: [97.219] E1A09 ECLM Page (3 - 6)</a:t>
            </a:r>
          </a:p>
        </p:txBody>
      </p:sp>
    </p:spTree>
    <p:extLst>
      <p:ext uri="{BB962C8B-B14F-4D97-AF65-F5344CB8AC3E}">
        <p14:creationId xmlns:p14="http://schemas.microsoft.com/office/powerpoint/2010/main" val="3953334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40AF0-E55C-4E4D-B4E4-77029D8EE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0" i="0" u="none" strike="noStrike" baseline="0" dirty="0">
                <a:latin typeface="Calibri" panose="020F0502020204030204" pitchFamily="34" charset="0"/>
              </a:rPr>
              <a:t>If an amateur station is installed aboard a ship or aircraft, what condition must be met before the station is operated?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00C40-0993-4FD4-AC15-243C3E75B1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Its operation must be approved by the master of the ship or the pilot in command of the aircraft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The amateur station operator must agree not to transmit when the main radio of the ship or aircraft is in use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The amateur station must have a power supply that is completely independent of the main ship or aircraft power supply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The amateur operator must have an FCC Marine or Aircraft endorsement on his or her amateur license</a:t>
            </a:r>
          </a:p>
          <a:p>
            <a:r>
              <a:rPr lang="pt-BR" sz="2200" b="0" i="0" u="none" strike="noStrike" baseline="0" dirty="0">
                <a:latin typeface="Calibri" panose="020F0502020204030204" pitchFamily="34" charset="0"/>
              </a:rPr>
              <a:t>FCC Rule: [97.11] E1A10 ECLM Page (3 - 6)</a:t>
            </a:r>
          </a:p>
        </p:txBody>
      </p:sp>
    </p:spTree>
    <p:extLst>
      <p:ext uri="{BB962C8B-B14F-4D97-AF65-F5344CB8AC3E}">
        <p14:creationId xmlns:p14="http://schemas.microsoft.com/office/powerpoint/2010/main" val="1545453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40AF0-E55C-4E4D-B4E4-77029D8EE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0" i="0" u="none" strike="noStrike" baseline="0" dirty="0">
                <a:latin typeface="Calibri" panose="020F0502020204030204" pitchFamily="34" charset="0"/>
              </a:rPr>
              <a:t>If an amateur station is installed aboard a ship or aircraft, what condition must be met before the station is operated?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00C40-0993-4FD4-AC15-243C3E75B1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Its operation must be approved by the master of the ship or the pilot in command of the aircraft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The amateur station operator must agree not to transmit when the main radio of the ship or aircraft is in use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The amateur station must have a power supply that is completely independent of the main ship or aircraft power supply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The amateur operator must have an FCC Marine or Aircraft endorsement on his or her amateur license</a:t>
            </a:r>
          </a:p>
          <a:p>
            <a:r>
              <a:rPr lang="pt-BR" sz="2200" b="0" i="0" u="none" strike="noStrike" baseline="0" dirty="0">
                <a:latin typeface="Calibri" panose="020F0502020204030204" pitchFamily="34" charset="0"/>
              </a:rPr>
              <a:t>(A) FCC Rule: [97.11] E1A10 ECLM Page (3 - 6)</a:t>
            </a:r>
          </a:p>
        </p:txBody>
      </p:sp>
    </p:spTree>
    <p:extLst>
      <p:ext uri="{BB962C8B-B14F-4D97-AF65-F5344CB8AC3E}">
        <p14:creationId xmlns:p14="http://schemas.microsoft.com/office/powerpoint/2010/main" val="2508383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CAA7A-256D-4843-B252-A88737D03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0" i="0" u="none" strike="noStrike" baseline="0" dirty="0">
                <a:latin typeface="Calibri" panose="020F0502020204030204" pitchFamily="34" charset="0"/>
              </a:rPr>
              <a:t>Which of the following describes authorization or licensing required when operating an amateur station aboard a U.S.-registered vessel in international waters?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FF8CD-B51E-4FF5-BB8E-A98541476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491" y="3657600"/>
            <a:ext cx="8229600" cy="27432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Any amateur license with an FCC Marine or Aircraft endorsement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Any FCC-issued amateur license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Only General Class or higher amateur licenses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An unrestricted Radiotelephone Operator Permit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FCC Rule: [97.5] E1A11 ECLM Page (3 - 6)</a:t>
            </a:r>
          </a:p>
        </p:txBody>
      </p:sp>
    </p:spTree>
    <p:extLst>
      <p:ext uri="{BB962C8B-B14F-4D97-AF65-F5344CB8AC3E}">
        <p14:creationId xmlns:p14="http://schemas.microsoft.com/office/powerpoint/2010/main" val="3012650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CAA7A-256D-4843-B252-A88737D03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0" i="0" u="none" strike="noStrike" baseline="0" dirty="0">
                <a:latin typeface="Calibri" panose="020F0502020204030204" pitchFamily="34" charset="0"/>
              </a:rPr>
              <a:t>Which of the following describes authorization or licensing required when operating an amateur station aboard a U.S.-registered vessel in international waters?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FF8CD-B51E-4FF5-BB8E-A98541476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491" y="3657600"/>
            <a:ext cx="8229600" cy="27432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Any amateur license with an FCC Marine or Aircraft endorsement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Any FCC-issued amateur license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Only General Class or higher amateur licenses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An unrestricted Radiotelephone Operator Permit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FCC Rule: [97.5] E1A11 ECLM Page (3 - 6)</a:t>
            </a:r>
          </a:p>
        </p:txBody>
      </p:sp>
    </p:spTree>
    <p:extLst>
      <p:ext uri="{BB962C8B-B14F-4D97-AF65-F5344CB8AC3E}">
        <p14:creationId xmlns:p14="http://schemas.microsoft.com/office/powerpoint/2010/main" val="2133828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8DFD-980A-4DFB-94E6-3877B499C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special operating frequency restrictions are imposed on slow scan TV transmissions?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5E7B4-BA71-4CC2-8BD5-95B4579F04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None; they are allowed on all amateur frequencies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They are restricted to 7.245 MHz, 14.245 MHz, 21.345 MHz, and 28.945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They are restricted to phone band segments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They are not permitted above 54 MHz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E1A12 ECLM Page (8 - 21)</a:t>
            </a:r>
          </a:p>
        </p:txBody>
      </p:sp>
    </p:spTree>
    <p:extLst>
      <p:ext uri="{BB962C8B-B14F-4D97-AF65-F5344CB8AC3E}">
        <p14:creationId xmlns:p14="http://schemas.microsoft.com/office/powerpoint/2010/main" val="1848345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3C1FE-EF83-4656-90CF-B89E180CC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special operating frequency restrictions are imposed on slow scan TV transmissions?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8DD14-8246-4504-8E37-DEB1F6D85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None; they are allowed on all amateur frequencies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They are restricted to 7.245 MHz, 14.245 MHz, 21.345 MHz, and 28.945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They are restricted to phone band segments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They are not permitted above 54 MHz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E1A12 ECLM Page (8 - 21)</a:t>
            </a:r>
          </a:p>
        </p:txBody>
      </p:sp>
    </p:spTree>
    <p:extLst>
      <p:ext uri="{BB962C8B-B14F-4D97-AF65-F5344CB8AC3E}">
        <p14:creationId xmlns:p14="http://schemas.microsoft.com/office/powerpoint/2010/main" val="2945786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566A1-0251-4812-9546-7074003C6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0" i="0" u="none" strike="noStrike" baseline="0" dirty="0">
                <a:latin typeface="Calibri" panose="020F0502020204030204" pitchFamily="34" charset="0"/>
              </a:rPr>
              <a:t>Who must be in physical control of the station apparatus of an amateur station aboard any vessel or craft that is documented or registered in the United States?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6E214-A436-44DB-A5B0-4F4D00CAF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505200"/>
            <a:ext cx="8229600" cy="2895600"/>
          </a:xfrm>
        </p:spPr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Only a person with an FCC Marine Radio license grant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Any person holding an FCC issued amateur license or who is authorized for alien reciprocal operation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Only a person named in an amateur station license grant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Any person named in an amateur station license grant or a person holding an unrestricted Radiotelephone Operator Permit  </a:t>
            </a:r>
          </a:p>
          <a:p>
            <a:r>
              <a:rPr lang="pt-BR" sz="2200" b="0" i="0" u="none" strike="noStrike" baseline="0" dirty="0">
                <a:latin typeface="Calibri" panose="020F0502020204030204" pitchFamily="34" charset="0"/>
              </a:rPr>
              <a:t>FCC Rule: [97.5] E1A13 ECLM Page (3 - 6)</a:t>
            </a:r>
          </a:p>
        </p:txBody>
      </p:sp>
    </p:spTree>
    <p:extLst>
      <p:ext uri="{BB962C8B-B14F-4D97-AF65-F5344CB8AC3E}">
        <p14:creationId xmlns:p14="http://schemas.microsoft.com/office/powerpoint/2010/main" val="3584924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566A1-0251-4812-9546-7074003C6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0" i="0" u="none" strike="noStrike" baseline="0" dirty="0">
                <a:latin typeface="Calibri" panose="020F0502020204030204" pitchFamily="34" charset="0"/>
              </a:rPr>
              <a:t>Who must be in physical control of the station apparatus of an amateur station aboard any vessel or craft that is documented or registered in the United States?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6E214-A436-44DB-A5B0-4F4D00CAF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505200"/>
            <a:ext cx="8229600" cy="2895600"/>
          </a:xfrm>
        </p:spPr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Only a person with an FCC Marine Radio license grant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Any person holding an FCC issued amateur license or who is authorized for alien reciprocal operation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Only a person named in an amateur station license grant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Any person named in an amateur station license grant or a person holding an unrestricted Radiotelephone Operator Permit  </a:t>
            </a:r>
          </a:p>
          <a:p>
            <a:r>
              <a:rPr lang="pt-BR" sz="2200" b="0" i="0" u="none" strike="noStrike" baseline="0" dirty="0">
                <a:latin typeface="Calibri" panose="020F0502020204030204" pitchFamily="34" charset="0"/>
              </a:rPr>
              <a:t>(B) FCC Rule: [97.5] E1A13 ECLM Page (3 - 6)</a:t>
            </a:r>
          </a:p>
        </p:txBody>
      </p:sp>
    </p:spTree>
    <p:extLst>
      <p:ext uri="{BB962C8B-B14F-4D97-AF65-F5344CB8AC3E}">
        <p14:creationId xmlns:p14="http://schemas.microsoft.com/office/powerpoint/2010/main" val="378344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75489-2EB6-4DA5-A609-448C0B9ED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Except in some parts of Alaska, what is the maximum power permitted on the 630 meter band?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03943-30FD-43A2-B97D-76BE9030C3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50 watts PEP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100 watts PEP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1 watt EIRP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5 watts EIRP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FCC Rule: [97.313(1)] E1A14 ECLM Page (3 - 6)</a:t>
            </a:r>
          </a:p>
        </p:txBody>
      </p:sp>
    </p:spTree>
    <p:extLst>
      <p:ext uri="{BB962C8B-B14F-4D97-AF65-F5344CB8AC3E}">
        <p14:creationId xmlns:p14="http://schemas.microsoft.com/office/powerpoint/2010/main" val="809383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896BD-2389-48C7-AFCC-1C4A95F08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carrier frequencies is illegal for LSB AFSK emissions on the 17 meter band RTTY and data segment of 18.068 to 18.110 MHz?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A41B-F6EF-4AA2-8CF2-E1A6DD1C0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657600"/>
            <a:ext cx="8229600" cy="23622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18.068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18.100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18.107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18.110 MHz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FCC Rule: [97.305, 97.307(b)] E1A01 ECLM Page (3 - 4)</a:t>
            </a:r>
          </a:p>
        </p:txBody>
      </p:sp>
    </p:spTree>
    <p:extLst>
      <p:ext uri="{BB962C8B-B14F-4D97-AF65-F5344CB8AC3E}">
        <p14:creationId xmlns:p14="http://schemas.microsoft.com/office/powerpoint/2010/main" val="157073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C0AA5-12C5-45DA-84BB-170B0057F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Except in some parts of Alaska, what is the maximum power permitted on the 630 meter band?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8F8D1-2090-41A6-A71E-F0398B2A28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50 watts PEP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100 watts PEP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1 watt EIRP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5 watts EIRP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FCC Rule: [97.313(1)] E1A14 ECLM Page (3 - 6)</a:t>
            </a:r>
          </a:p>
        </p:txBody>
      </p:sp>
    </p:spTree>
    <p:extLst>
      <p:ext uri="{BB962C8B-B14F-4D97-AF65-F5344CB8AC3E}">
        <p14:creationId xmlns:p14="http://schemas.microsoft.com/office/powerpoint/2010/main" val="2010309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9904E-AA6E-42C2-BB62-00A0A7D08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constitutes a spurious emission?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C773B-BBF8-47A6-9796-34F20D1AD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697480"/>
            <a:ext cx="8229600" cy="3154680"/>
          </a:xfrm>
        </p:spPr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An amateur station transmission made  without the proper call sign identification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A signal transmitted to prevent its detection by any station other than the intended recipient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Any transmitted  signal that unintentionally interferes with another licensed radio station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An emission outside the signal's necessary bandwidth that can be reduced or eliminated without affecting the information transmitted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FCC Rule: [97.3] E1B01 ECLM Page (3 - 7)</a:t>
            </a:r>
          </a:p>
        </p:txBody>
      </p:sp>
    </p:spTree>
    <p:extLst>
      <p:ext uri="{BB962C8B-B14F-4D97-AF65-F5344CB8AC3E}">
        <p14:creationId xmlns:p14="http://schemas.microsoft.com/office/powerpoint/2010/main" val="3332084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9904E-AA6E-42C2-BB62-00A0A7D08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constitutes a spurious emission?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C773B-BBF8-47A6-9796-34F20D1AD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697480"/>
            <a:ext cx="8229600" cy="3154680"/>
          </a:xfrm>
        </p:spPr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An amateur station transmission made  without the proper call sign identification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A signal transmitted to prevent its detection by any station other than the intended recipient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Any transmitted  signal that unintentionally interferes with another licensed radio station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An emission outside the signal's necessary bandwidth that can be reduced or eliminated without affecting the information transmitted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(D) FCC Rule: [97.3] E1B01 ECLM Page (3 - 7)</a:t>
            </a:r>
          </a:p>
        </p:txBody>
      </p:sp>
    </p:spTree>
    <p:extLst>
      <p:ext uri="{BB962C8B-B14F-4D97-AF65-F5344CB8AC3E}">
        <p14:creationId xmlns:p14="http://schemas.microsoft.com/office/powerpoint/2010/main" val="25235672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E98E7-7E8B-484E-8609-E687A7BFE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is an acceptable bandwidth for Digital Radio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Mondiale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(DRM) based voice or SSTV digital transmissions made on the HF amateur bands?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F778B-E82D-45AB-AD02-046D3FC49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810000"/>
            <a:ext cx="8229600" cy="22860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3 kHz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10 kHz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15 kHz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20 kHz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FCC Rule: [97.302(f)(2)] E1B02 ECLM Page (8 - 23)</a:t>
            </a:r>
          </a:p>
        </p:txBody>
      </p:sp>
    </p:spTree>
    <p:extLst>
      <p:ext uri="{BB962C8B-B14F-4D97-AF65-F5344CB8AC3E}">
        <p14:creationId xmlns:p14="http://schemas.microsoft.com/office/powerpoint/2010/main" val="2828116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E98E7-7E8B-484E-8609-E687A7BFE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is an acceptable bandwidth for Digital Radio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Mondiale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(DRM) based voice or SSTV digital transmissions made on the HF amateur bands?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F778B-E82D-45AB-AD02-046D3FC49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810000"/>
            <a:ext cx="8229600" cy="22860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3 kHz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10 kHz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15 kHz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20 kHz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(A) FCC Rule: [97.302(f)(2)] E1B02 ECLM Page (8 - 23)</a:t>
            </a:r>
          </a:p>
        </p:txBody>
      </p:sp>
    </p:spTree>
    <p:extLst>
      <p:ext uri="{BB962C8B-B14F-4D97-AF65-F5344CB8AC3E}">
        <p14:creationId xmlns:p14="http://schemas.microsoft.com/office/powerpoint/2010/main" val="8319696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7B9E6-7C31-4238-A5FB-BFBF984FC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Within what distance must an amateur station protect an FCC monitoring facility from harmful interference?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A88E5-C32E-4CB3-8A26-13F41F7D9F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 mile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3 miles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10 miles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30 miles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FCC Rule: [97.13] E1B03 ECLM Page (3 - 8)</a:t>
            </a:r>
          </a:p>
        </p:txBody>
      </p:sp>
    </p:spTree>
    <p:extLst>
      <p:ext uri="{BB962C8B-B14F-4D97-AF65-F5344CB8AC3E}">
        <p14:creationId xmlns:p14="http://schemas.microsoft.com/office/powerpoint/2010/main" val="31728152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15909-D9D8-47A7-A663-D77F93861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Within what distance must an amateur station protect an FCC monitoring facility from harmful interference?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E9D12-FBD9-4BDD-BAC3-5D692AF0A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 mile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3 miles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10 miles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30 miles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FCC Rule: [97.13] E1B03 ECLM Page (3 - 8)</a:t>
            </a:r>
          </a:p>
        </p:txBody>
      </p:sp>
    </p:spTree>
    <p:extLst>
      <p:ext uri="{BB962C8B-B14F-4D97-AF65-F5344CB8AC3E}">
        <p14:creationId xmlns:p14="http://schemas.microsoft.com/office/powerpoint/2010/main" val="39195029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54F88-1B8D-4F9F-B091-25540C7BD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0" i="0" u="none" strike="noStrike" baseline="0" dirty="0">
                <a:latin typeface="Calibri" panose="020F0502020204030204" pitchFamily="34" charset="0"/>
              </a:rPr>
              <a:t>What must be done before placing an amateur station within an officially designated wilderness area or wildlife preserve, or an area listed in the National Register of Historic Places?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85744-A5AE-40D1-BF80-C1E58A8F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505200"/>
            <a:ext cx="8229600" cy="2971800"/>
          </a:xfrm>
        </p:spPr>
        <p:txBody>
          <a:bodyPr/>
          <a:lstStyle/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A. A proposal must be submitted to the National Park Service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B. A letter of intent must be filed with the Environmental Protection Agency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C. An Environmental Assessment must be submitted to the FCC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D. A form FSD-15 must be submitted to the Department of the Interior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FCC Rule: [97.13, 1.1305-1.1319] E1B04 ECLM Page (3 - 8)</a:t>
            </a:r>
          </a:p>
        </p:txBody>
      </p:sp>
    </p:spTree>
    <p:extLst>
      <p:ext uri="{BB962C8B-B14F-4D97-AF65-F5344CB8AC3E}">
        <p14:creationId xmlns:p14="http://schemas.microsoft.com/office/powerpoint/2010/main" val="555967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54F88-1B8D-4F9F-B091-25540C7BD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0" i="0" u="none" strike="noStrike" baseline="0" dirty="0">
                <a:latin typeface="Calibri" panose="020F0502020204030204" pitchFamily="34" charset="0"/>
              </a:rPr>
              <a:t>What must be done before placing an amateur station within an officially designated wilderness area or wildlife preserve, or an area listed in the National Register of Historic Places?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85744-A5AE-40D1-BF80-C1E58A8F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505200"/>
            <a:ext cx="8229600" cy="2971800"/>
          </a:xfrm>
        </p:spPr>
        <p:txBody>
          <a:bodyPr/>
          <a:lstStyle/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A. A proposal must be submitted to the National Park Service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B. A letter of intent must be filed with the Environmental Protection Agency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C. An Environmental Assessment must be submitted to the FCC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D. A form FSD-15 must be submitted to the Department of the Interior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(C) FCC Rule: [97.13, 1.1305-1.1319] E1B04 ECLM Page (3 - 8)</a:t>
            </a:r>
          </a:p>
        </p:txBody>
      </p:sp>
    </p:spTree>
    <p:extLst>
      <p:ext uri="{BB962C8B-B14F-4D97-AF65-F5344CB8AC3E}">
        <p14:creationId xmlns:p14="http://schemas.microsoft.com/office/powerpoint/2010/main" val="4775459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C0F3D-82B5-4EDB-B486-B21FE8FBD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National Radio Quiet Zone?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D2F53-F866-4692-889E-BAA519A35D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An area in Puerto Rico surrounding the Arecibo Radio Telescope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An area in New Mexico surrounding the White Sands Test Area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An area surrounding the National Radio Astronomy Observatory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An area in Florida surrounding Cape Canaveral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FCC Rule: [97.3] E1B05 ECLM Page (3 - 20)</a:t>
            </a:r>
          </a:p>
        </p:txBody>
      </p:sp>
    </p:spTree>
    <p:extLst>
      <p:ext uri="{BB962C8B-B14F-4D97-AF65-F5344CB8AC3E}">
        <p14:creationId xmlns:p14="http://schemas.microsoft.com/office/powerpoint/2010/main" val="1628825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B65EE-D76D-447D-A3DB-A181EEE4A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carrier frequencies is illegal for LSB AFSK emissions on the 17 meter band RTTY and data segment of 18.068 to 18.110 MHz?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C28AF-BF24-4554-B60B-9A80F9BA0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657600"/>
            <a:ext cx="8229600" cy="2697163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18.068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18.100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18.107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18.110 MHz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FCC Rule: [97.305, 97.307(b)] E1A01 ECLM Page (3 - 4)</a:t>
            </a:r>
          </a:p>
        </p:txBody>
      </p:sp>
    </p:spTree>
    <p:extLst>
      <p:ext uri="{BB962C8B-B14F-4D97-AF65-F5344CB8AC3E}">
        <p14:creationId xmlns:p14="http://schemas.microsoft.com/office/powerpoint/2010/main" val="8428903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E8644-D589-4FC9-805C-6DEBA78DF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National Radio Quiet Zone?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8AE25-F9FE-4707-BC04-5B2F83B61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An area in Puerto Rico surrounding the Arecibo Radio Telescope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An area in New Mexico surrounding the White Sands Test Area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An area surrounding the National Radio Astronomy Observatory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An area in Florida surrounding Cape Canaveral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(C) FCC Rule: [97.3] E1B05 ECLM Page (3 - 20)</a:t>
            </a:r>
          </a:p>
        </p:txBody>
      </p:sp>
    </p:spTree>
    <p:extLst>
      <p:ext uri="{BB962C8B-B14F-4D97-AF65-F5344CB8AC3E}">
        <p14:creationId xmlns:p14="http://schemas.microsoft.com/office/powerpoint/2010/main" val="5518449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69C4E-5683-4FC5-9C83-93561C0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additional rules apply if you are installing an amateur station antenna at a site at or near a public use airport?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6FA6C-933B-44DA-8421-2EB99D157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124200"/>
            <a:ext cx="8229600" cy="3154680"/>
          </a:xfrm>
        </p:spPr>
        <p:txBody>
          <a:bodyPr/>
          <a:lstStyle/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A. You may have to notify the Federal Aviation Administration and register it with the FCC as required by Part 17 of the FCC rules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B. You must submit engineering drawings to the FAA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C. You must file an Environmental Impact Statement with the EPA before construction begins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D. You must obtain a construction permit from the airport zoning authority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FCC Rule: [97.15] E1B06 ECLM Page (3 - 9)</a:t>
            </a:r>
          </a:p>
        </p:txBody>
      </p:sp>
    </p:spTree>
    <p:extLst>
      <p:ext uri="{BB962C8B-B14F-4D97-AF65-F5344CB8AC3E}">
        <p14:creationId xmlns:p14="http://schemas.microsoft.com/office/powerpoint/2010/main" val="29276472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9DF1B-1656-424E-BC5D-68ACE76B7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additional rules apply if you are installing an amateur station antenna at a site at or near a public use airport?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1B9DD-17AE-49E6-A5BE-E0674A20C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124200"/>
            <a:ext cx="8229600" cy="3154680"/>
          </a:xfrm>
        </p:spPr>
        <p:txBody>
          <a:bodyPr/>
          <a:lstStyle/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A. You may have to notify the Federal Aviation Administration and register it with the FCC as required by Part 17 of the FCC rules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B. You must submit engineering drawings to the FAA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C. You must file an Environmental Impact Statement with the EPA before construction begins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D. You must obtain a construction permit from the airport zoning authority</a:t>
            </a:r>
          </a:p>
          <a:p>
            <a:r>
              <a:rPr lang="pt-BR" sz="2300" b="0" i="0" u="none" strike="noStrike" baseline="0" dirty="0">
                <a:latin typeface="Calibri" panose="020F0502020204030204" pitchFamily="34" charset="0"/>
              </a:rPr>
              <a:t>(A) FCC Rule: [97.15] E1B06 ECLM Page (3 - 9)</a:t>
            </a:r>
          </a:p>
        </p:txBody>
      </p:sp>
    </p:spTree>
    <p:extLst>
      <p:ext uri="{BB962C8B-B14F-4D97-AF65-F5344CB8AC3E}">
        <p14:creationId xmlns:p14="http://schemas.microsoft.com/office/powerpoint/2010/main" val="21812769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01DFA-5E8F-4777-9D8E-05E86EEFC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To what type of regulations does PRB-1 apply?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63395-CBDA-475D-B818-F6B3345C4F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Homeowners associations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FAA tower height limits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State and local zoning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Use of wireless devices in vehicles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FCC Rule: [97.15] E1B07 ECLM Page (3 - 8)</a:t>
            </a:r>
          </a:p>
        </p:txBody>
      </p:sp>
    </p:spTree>
    <p:extLst>
      <p:ext uri="{BB962C8B-B14F-4D97-AF65-F5344CB8AC3E}">
        <p14:creationId xmlns:p14="http://schemas.microsoft.com/office/powerpoint/2010/main" val="34758417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F622D-2575-4CAA-BAA2-C8BC05509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To what type of regulations does PRB-1 apply?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44427-BB7D-4ABC-BDFC-657CC87F7C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Homeowners associations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FAA tower height limits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State and local zoning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Use of wireless devices in vehicles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(C) FCC Rule: [97.15] E1B07 ECLM Page (3 - 8)</a:t>
            </a:r>
          </a:p>
        </p:txBody>
      </p:sp>
    </p:spTree>
    <p:extLst>
      <p:ext uri="{BB962C8B-B14F-4D97-AF65-F5344CB8AC3E}">
        <p14:creationId xmlns:p14="http://schemas.microsoft.com/office/powerpoint/2010/main" val="8150499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7939A-294F-407A-848D-3CE96CF8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i="0" u="none" strike="noStrike" baseline="0" dirty="0">
                <a:latin typeface="Calibri" panose="020F0502020204030204" pitchFamily="34" charset="0"/>
              </a:rPr>
              <a:t>What limitations may the FCC place on an amateur station if its signal causes interference to domestic broadcast reception, assuming that the receivers involved are of good engineering design?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627D5-BC9D-4932-AA9C-692101EE3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276600"/>
            <a:ext cx="8229600" cy="3200399"/>
          </a:xfrm>
        </p:spPr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The amateur station must cease operation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The amateur station must cease operation on all frequencies below 30 MHz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The amateur station must cease operation on all frequencies above 30 MHz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The amateur station must avoid transmitting during certain hours on frequencies that cause the interference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FCC Rule: [97.121] E1B08 ECLM Page (3 - 7)</a:t>
            </a:r>
          </a:p>
        </p:txBody>
      </p:sp>
    </p:spTree>
    <p:extLst>
      <p:ext uri="{BB962C8B-B14F-4D97-AF65-F5344CB8AC3E}">
        <p14:creationId xmlns:p14="http://schemas.microsoft.com/office/powerpoint/2010/main" val="22582927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7939A-294F-407A-848D-3CE96CF8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i="0" u="none" strike="noStrike" baseline="0" dirty="0">
                <a:latin typeface="Calibri" panose="020F0502020204030204" pitchFamily="34" charset="0"/>
              </a:rPr>
              <a:t>What limitations may the FCC place on an amateur station if its signal causes interference to domestic broadcast reception, assuming that the receivers involved are of good engineering design?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627D5-BC9D-4932-AA9C-692101EE3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276600"/>
            <a:ext cx="8229600" cy="3200399"/>
          </a:xfrm>
        </p:spPr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The amateur station must cease operation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The amateur station must cease operation on all frequencies below 30 MHz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The amateur station must cease operation on all frequencies above 30 MHz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The amateur station must avoid transmitting during certain hours on frequencies that cause the interference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(D) FCC Rule: [97.121] E1B08 ECLM Page (3 - 7)</a:t>
            </a:r>
          </a:p>
        </p:txBody>
      </p:sp>
    </p:spTree>
    <p:extLst>
      <p:ext uri="{BB962C8B-B14F-4D97-AF65-F5344CB8AC3E}">
        <p14:creationId xmlns:p14="http://schemas.microsoft.com/office/powerpoint/2010/main" val="11660630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D4835-F089-4E19-832E-266AE63CF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amateur stations may be operated under RACES rules?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ABA65-A78A-47F1-BFD6-C2CE95B6BC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Only those club stations licensed to Amateur Extra Class operators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Any FCC-licensed amateur station except a Technician Class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Any FCC-licensed amateur station certified by the responsible civil defense organization for the area served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Any FCC-licensed amateur station participating in the Military Auxiliary Radio System (MARS)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FCC Rule: [97.407] E1B09 ECLM Page (3 - 6)</a:t>
            </a:r>
          </a:p>
        </p:txBody>
      </p:sp>
    </p:spTree>
    <p:extLst>
      <p:ext uri="{BB962C8B-B14F-4D97-AF65-F5344CB8AC3E}">
        <p14:creationId xmlns:p14="http://schemas.microsoft.com/office/powerpoint/2010/main" val="28513151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37279-7439-48E1-87F0-F93E23327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amateur stations may be operated under RACES rules?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0D11D-F18D-4A37-9539-31A02F3450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Only those club stations licensed to Amateur Extra Class operators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Any FCC-licensed amateur station except a Technician Class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Any FCC-licensed amateur station certified by the responsible civil defense organization for the area served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Any FCC-licensed amateur station participating in the Military Auxiliary Radio System (MARS)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(C) FCC Rule: [97.407] E1B09 ECLM Page (3 - 6)</a:t>
            </a:r>
          </a:p>
        </p:txBody>
      </p:sp>
    </p:spTree>
    <p:extLst>
      <p:ext uri="{BB962C8B-B14F-4D97-AF65-F5344CB8AC3E}">
        <p14:creationId xmlns:p14="http://schemas.microsoft.com/office/powerpoint/2010/main" val="8060520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1E1B9-5FB3-4E33-BB34-2F3CF1680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frequencies are authorized to an amateur station operating under RACES rules?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2A91B-A76B-4D68-9AA6-2BDCD7D6BE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All amateur service frequencies authorized to the control operator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Specific segments in the amateur service MF, HF, VHF and UHF bands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Specific local government channels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Military Auxiliary Radio System (MARS) channels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FCC Rule: [97.407] E1B10 ECLM Page (3 - 6)</a:t>
            </a:r>
          </a:p>
        </p:txBody>
      </p:sp>
    </p:spTree>
    <p:extLst>
      <p:ext uri="{BB962C8B-B14F-4D97-AF65-F5344CB8AC3E}">
        <p14:creationId xmlns:p14="http://schemas.microsoft.com/office/powerpoint/2010/main" val="581769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1A2FF-21D1-4033-AF03-A8265627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i="0" u="none" strike="noStrike" baseline="0" dirty="0">
                <a:latin typeface="Calibri" panose="020F0502020204030204" pitchFamily="34" charset="0"/>
              </a:rPr>
              <a:t>When using a transceiver that displays the carrier frequency of phone signals, which of the following displayed frequencies represents the lowest frequency at which a properly adjusted LSB emission will be totally within the band?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7D6E7-3554-4DA7-AE94-9F5A22448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886200"/>
            <a:ext cx="8229600" cy="24384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exact lower band edge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300 Hz above the lower band edge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1 kHz above the lower band edge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3 kHz above the lower band edge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FCC Rule: [97.301, 97.305] E1A02 ECLM Page (3 - 4)</a:t>
            </a:r>
          </a:p>
        </p:txBody>
      </p:sp>
    </p:spTree>
    <p:extLst>
      <p:ext uri="{BB962C8B-B14F-4D97-AF65-F5344CB8AC3E}">
        <p14:creationId xmlns:p14="http://schemas.microsoft.com/office/powerpoint/2010/main" val="3431284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61696-76B4-427B-931E-FC63F074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frequencies are authorized to an amateur station operating under RACES rules?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50B8B-8FA4-44CB-BECF-8E2438B9D6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All amateur service frequencies authorized to the control operator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Specific segments in the amateur service MF, HF, VHF and UHF bands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Specific local government channels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Military Auxiliary Radio System (MARS) channels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FCC Rule: [97.407] E1B10 ECLM Page (3 - 6)</a:t>
            </a:r>
          </a:p>
        </p:txBody>
      </p:sp>
    </p:spTree>
    <p:extLst>
      <p:ext uri="{BB962C8B-B14F-4D97-AF65-F5344CB8AC3E}">
        <p14:creationId xmlns:p14="http://schemas.microsoft.com/office/powerpoint/2010/main" val="36430705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E380D-79A8-4CFE-8252-635DFC653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does PRB-1 require of regulations affecting amateur radio?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6C906-D9A2-4964-8542-BBAE7BD72C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No limitations may be placed on antenna size or placement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Reasonable accommodations of amateur radio must be made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Amateur radio operations must be permitted in any private residence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Use of wireless devices in a vehicle is exempt from regulation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FCC Rule: [97.15] E1B11 ECLM Page (3 - 8)</a:t>
            </a:r>
          </a:p>
        </p:txBody>
      </p:sp>
    </p:spTree>
    <p:extLst>
      <p:ext uri="{BB962C8B-B14F-4D97-AF65-F5344CB8AC3E}">
        <p14:creationId xmlns:p14="http://schemas.microsoft.com/office/powerpoint/2010/main" val="19170171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F565B-E4EC-4303-BE14-DDA4175A1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does PRB-1 require of regulations affecting amateur radio?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0E631-FB47-4BF8-BE90-C2E3F07784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No limitations may be placed on antenna size or placement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Reasonable accommodations of amateur radio must be made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Amateur radio operations must be permitted in any private residence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Use of wireless devices in a vehicle is exempt from regulation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(B) FCC Rule: [97.15] E1B11 ECLM Page (3 - 8)</a:t>
            </a:r>
          </a:p>
        </p:txBody>
      </p:sp>
    </p:spTree>
    <p:extLst>
      <p:ext uri="{BB962C8B-B14F-4D97-AF65-F5344CB8AC3E}">
        <p14:creationId xmlns:p14="http://schemas.microsoft.com/office/powerpoint/2010/main" val="36097094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4D5E8-8A00-473B-B04A-3B51BF64E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54480"/>
            <a:ext cx="8610600" cy="1143000"/>
          </a:xfrm>
        </p:spPr>
        <p:txBody>
          <a:bodyPr/>
          <a:lstStyle/>
          <a:p>
            <a:r>
              <a:rPr lang="en-US" sz="3000" b="0" i="0" u="none" strike="noStrike" baseline="0" dirty="0">
                <a:latin typeface="Calibri" panose="020F0502020204030204" pitchFamily="34" charset="0"/>
              </a:rPr>
              <a:t>What must the control operator of a repeater operating in the 70 cm band do if a radiolocation system experiences interference from that repeater?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E844E-0943-4AC9-9119-78F7AD20F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3200400"/>
            <a:ext cx="8229600" cy="2971800"/>
          </a:xfrm>
        </p:spPr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Cease operation or make changes to the repeater to mitigate the interference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File an FAA NOTAM (Notice to Airmen) with the repeater system's ERP, call sign, and six-character grid locator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Reduce the repeater antenna HAAT (Height Above Average Terrain)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pt-BR" sz="2200" b="0" i="0" u="none" strike="noStrike" baseline="0" dirty="0">
                <a:latin typeface="Calibri" panose="020F0502020204030204" pitchFamily="34" charset="0"/>
              </a:rPr>
              <a:t>FCC Rule: [97.303(b)] E1B12 ECLM Page (3 - 19)</a:t>
            </a:r>
          </a:p>
        </p:txBody>
      </p:sp>
    </p:spTree>
    <p:extLst>
      <p:ext uri="{BB962C8B-B14F-4D97-AF65-F5344CB8AC3E}">
        <p14:creationId xmlns:p14="http://schemas.microsoft.com/office/powerpoint/2010/main" val="41011887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4D5E8-8A00-473B-B04A-3B51BF64E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54480"/>
            <a:ext cx="8610600" cy="1143000"/>
          </a:xfrm>
        </p:spPr>
        <p:txBody>
          <a:bodyPr/>
          <a:lstStyle/>
          <a:p>
            <a:r>
              <a:rPr lang="en-US" sz="3000" b="0" i="0" u="none" strike="noStrike" baseline="0" dirty="0">
                <a:latin typeface="Calibri" panose="020F0502020204030204" pitchFamily="34" charset="0"/>
              </a:rPr>
              <a:t>What must the control operator of a repeater operating in the 70 cm band do if a radiolocation system experiences interference from that repeater?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E844E-0943-4AC9-9119-78F7AD20F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3200400"/>
            <a:ext cx="8229600" cy="2971800"/>
          </a:xfrm>
        </p:spPr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Cease operation or make changes to the repeater to mitigate the interference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File an FAA NOTAM (Notice to Airmen) with the repeater system's ERP, call sign, and six-character grid locator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Reduce the repeater antenna HAAT (Height Above Average Terrain)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pt-BR" sz="2200" b="0" i="0" u="none" strike="noStrike" baseline="0" dirty="0">
                <a:latin typeface="Calibri" panose="020F0502020204030204" pitchFamily="34" charset="0"/>
              </a:rPr>
              <a:t>(A) FCC Rule: [97.303(b)] E1B12 ECLM Page (3 - 19)</a:t>
            </a:r>
          </a:p>
        </p:txBody>
      </p:sp>
    </p:spTree>
    <p:extLst>
      <p:ext uri="{BB962C8B-B14F-4D97-AF65-F5344CB8AC3E}">
        <p14:creationId xmlns:p14="http://schemas.microsoft.com/office/powerpoint/2010/main" val="1588970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CB6D9-488D-4A7E-AD6F-74FDCCFB3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maximum bandwidth for a data emission on 60 meters?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5ABB3-EA8C-4B73-A642-4278927E5F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60 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170 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1.5 kHz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2.8 kHz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FCC Rule: [97.303] E1C01 ECLM Page (3 - 4)</a:t>
            </a:r>
          </a:p>
        </p:txBody>
      </p:sp>
    </p:spTree>
    <p:extLst>
      <p:ext uri="{BB962C8B-B14F-4D97-AF65-F5344CB8AC3E}">
        <p14:creationId xmlns:p14="http://schemas.microsoft.com/office/powerpoint/2010/main" val="19822126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606F1-9C0F-4793-935B-F41A40594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maximum bandwidth for a data emission on 60 meters?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79EBD-CFB8-44B6-BAFD-3986D5BCE5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60 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170 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1.5 kHz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2.8 kHz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(D) FCC Rule: [97.303] E1C01 ECLM Page (3 - 4)</a:t>
            </a:r>
          </a:p>
        </p:txBody>
      </p:sp>
    </p:spTree>
    <p:extLst>
      <p:ext uri="{BB962C8B-B14F-4D97-AF65-F5344CB8AC3E}">
        <p14:creationId xmlns:p14="http://schemas.microsoft.com/office/powerpoint/2010/main" val="38565038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255F2-F22F-4580-A5FE-B6A95ADC0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types of communications may be transmitted to amateur stations in foreign countries?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91FD9-E84C-40B0-A61B-AA4F3A2CB4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Business-related messages for non-profit organizations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Messages intended for users of the maritime satellite service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Communications incidental to the purpose of the amateur service and remarks of a personal nature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FCC Rule: [97.117] E1C02 ECLM Page (3 - 20)</a:t>
            </a:r>
          </a:p>
        </p:txBody>
      </p:sp>
    </p:spTree>
    <p:extLst>
      <p:ext uri="{BB962C8B-B14F-4D97-AF65-F5344CB8AC3E}">
        <p14:creationId xmlns:p14="http://schemas.microsoft.com/office/powerpoint/2010/main" val="24326591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07E51-DE25-43C5-8497-1CFC8C508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types of communications may be transmitted to amateur stations in foreign countries?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FE157-97DE-4B7A-95AD-1A5F0414E9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Business-related messages for non-profit organizations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Messages intended for users of the maritime satellite service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Communications incidental to the purpose of the amateur service and remarks of a personal nature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(C) FCC Rule: [97.117] E1C02 ECLM Page (3 - 20)</a:t>
            </a:r>
          </a:p>
        </p:txBody>
      </p:sp>
    </p:spTree>
    <p:extLst>
      <p:ext uri="{BB962C8B-B14F-4D97-AF65-F5344CB8AC3E}">
        <p14:creationId xmlns:p14="http://schemas.microsoft.com/office/powerpoint/2010/main" val="16590662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FE9A-7120-474E-AB18-63BDE1567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do the control operator responsibilities of a station under automatic control differ from one under local control?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06EB5-494A-4298-A72C-1B640C242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Under local control there is no control operator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Under automatic control the control operator is not required to be present at the control point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Under automatic control there is no control operator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Under local control a control operator is not required to be present at a control point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FCC Rule: [97.3, 97.109(d)] E1C03 ECLM Page (3 - 12)</a:t>
            </a:r>
          </a:p>
        </p:txBody>
      </p:sp>
    </p:spTree>
    <p:extLst>
      <p:ext uri="{BB962C8B-B14F-4D97-AF65-F5344CB8AC3E}">
        <p14:creationId xmlns:p14="http://schemas.microsoft.com/office/powerpoint/2010/main" val="3986748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1A2FF-21D1-4033-AF03-A8265627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i="0" u="none" strike="noStrike" baseline="0" dirty="0">
                <a:latin typeface="Calibri" panose="020F0502020204030204" pitchFamily="34" charset="0"/>
              </a:rPr>
              <a:t>When using a transceiver that displays the carrier frequency of phone signals, which of the following displayed frequencies represents the lowest frequency at which a properly adjusted LSB emission will be totally within the band?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7D6E7-3554-4DA7-AE94-9F5A22448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886200"/>
            <a:ext cx="8229600" cy="24384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exact lower band edge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300 Hz above the lower band edge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1 kHz above the lower band edge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3 kHz above the lower band edge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FCC Rule: [97.301, 97.305] E1A02 ECLM Page (3 - 4)</a:t>
            </a:r>
          </a:p>
        </p:txBody>
      </p:sp>
    </p:spTree>
    <p:extLst>
      <p:ext uri="{BB962C8B-B14F-4D97-AF65-F5344CB8AC3E}">
        <p14:creationId xmlns:p14="http://schemas.microsoft.com/office/powerpoint/2010/main" val="8911232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5513-35B3-4FA9-B1A0-295953C3D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do the control operator responsibilities of a station under automatic control differ from one under local control?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8BC4D-0F30-43C5-AF74-57C6358454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Under local control there is no control operator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Under automatic control the control operator is not required to be present at the control point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Under automatic control there is no control operator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Under local control a control operator is not required to be present at a control point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(B) FCC Rule: [97.3, 97.109(d)] E1C03 ECLM Page (3 - 12)</a:t>
            </a:r>
          </a:p>
        </p:txBody>
      </p:sp>
    </p:spTree>
    <p:extLst>
      <p:ext uri="{BB962C8B-B14F-4D97-AF65-F5344CB8AC3E}">
        <p14:creationId xmlns:p14="http://schemas.microsoft.com/office/powerpoint/2010/main" val="5864612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728F3-356A-43CB-B0AF-F13EB2228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meant by IARP?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8AAD3-CA0C-42F1-A2D9-544AE9CC2A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An international amateur radio permit that allows U.S. amateurs to operate in certain countries of the Americas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internal amateur radio practices policy of the FCC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An indication of increased antenna reflected power.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forecast of intermittent aurora radio propagation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E1C04 ECLM Page (3 - 21)</a:t>
            </a:r>
          </a:p>
        </p:txBody>
      </p:sp>
    </p:spTree>
    <p:extLst>
      <p:ext uri="{BB962C8B-B14F-4D97-AF65-F5344CB8AC3E}">
        <p14:creationId xmlns:p14="http://schemas.microsoft.com/office/powerpoint/2010/main" val="18006028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04EA4-D1EA-4BEC-BA3E-E6924B301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meant by IARP?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1FC37-C84C-4AD0-8F94-BD7785A41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An international amateur radio permit that allows U.S. amateurs to operate in certain countries of the Americas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internal amateur radio practices policy of the FCC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An indication of increased antenna reflected power.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forecast of intermittent aurora radio propagation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E1C04 ECLM Page (3 - 21)</a:t>
            </a:r>
          </a:p>
        </p:txBody>
      </p:sp>
    </p:spTree>
    <p:extLst>
      <p:ext uri="{BB962C8B-B14F-4D97-AF65-F5344CB8AC3E}">
        <p14:creationId xmlns:p14="http://schemas.microsoft.com/office/powerpoint/2010/main" val="33502934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15D7F-A65F-4EC5-BBAC-27FA9449C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baseline="0" dirty="0">
                <a:solidFill>
                  <a:srgbClr val="FF0000"/>
                </a:solidFill>
                <a:latin typeface="Calibri" panose="020F0502020204030204" pitchFamily="34" charset="0"/>
              </a:rPr>
              <a:t>Removed from question pool</a:t>
            </a:r>
            <a:br>
              <a:rPr lang="en-US" b="0" i="0" u="none" strike="sngStrike" baseline="0" dirty="0">
                <a:latin typeface="Calibri" panose="020F0502020204030204" pitchFamily="34" charset="0"/>
              </a:rPr>
            </a:br>
            <a:r>
              <a:rPr lang="en-US" sz="2400" b="0" i="0" u="none" strike="sngStrike" baseline="0" dirty="0">
                <a:latin typeface="Calibri" panose="020F0502020204030204" pitchFamily="34" charset="0"/>
              </a:rPr>
              <a:t>When may an automatically controlled station originate </a:t>
            </a:r>
            <a:br>
              <a:rPr lang="en-US" sz="2400" b="0" i="0" u="none" strike="sngStrike" baseline="0" dirty="0">
                <a:latin typeface="Calibri" panose="020F0502020204030204" pitchFamily="34" charset="0"/>
              </a:rPr>
            </a:br>
            <a:r>
              <a:rPr lang="en-US" sz="2400" b="0" i="0" u="none" strike="sngStrike" baseline="0" dirty="0">
                <a:latin typeface="Calibri" panose="020F0502020204030204" pitchFamily="34" charset="0"/>
              </a:rPr>
              <a:t>third party communications?</a:t>
            </a:r>
            <a:endParaRPr lang="en-US" b="0" i="0" u="none" strike="sngStrike" baseline="0" dirty="0">
              <a:latin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42D34-E33A-491A-872C-FAE8EE5EF5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sngStrike" baseline="0" dirty="0">
                <a:latin typeface="Calibri" panose="020F0502020204030204" pitchFamily="34" charset="0"/>
              </a:rPr>
              <a:t>A. Never</a:t>
            </a:r>
          </a:p>
          <a:p>
            <a:r>
              <a:rPr lang="en-US" b="0" i="0" u="none" strike="sngStrike" baseline="0" dirty="0">
                <a:latin typeface="Calibri" panose="020F0502020204030204" pitchFamily="34" charset="0"/>
              </a:rPr>
              <a:t>B. Only when transmitting RTTY or data emissions</a:t>
            </a:r>
          </a:p>
          <a:p>
            <a:r>
              <a:rPr lang="en-US" b="0" i="0" u="none" strike="sngStrike" baseline="0" dirty="0">
                <a:latin typeface="Calibri" panose="020F0502020204030204" pitchFamily="34" charset="0"/>
              </a:rPr>
              <a:t>C. When agreed upon by the sending or receiving station</a:t>
            </a:r>
          </a:p>
          <a:p>
            <a:r>
              <a:rPr lang="en-US" b="0" i="0" u="none" strike="sngStrike" baseline="0" dirty="0">
                <a:latin typeface="Calibri" panose="020F0502020204030204" pitchFamily="34" charset="0"/>
              </a:rPr>
              <a:t>D. When approved by the National Telecommunication and Information Administration</a:t>
            </a:r>
          </a:p>
          <a:p>
            <a:r>
              <a:rPr lang="en-US" b="0" i="0" u="none" strike="sngStrike" baseline="0" dirty="0">
                <a:latin typeface="Calibri" panose="020F0502020204030204" pitchFamily="34" charset="0"/>
              </a:rPr>
              <a:t>FCC Rule: [97.221(c)(1), 97.115(c)] E1C05 ECLM Page (3 - 12)</a:t>
            </a:r>
          </a:p>
        </p:txBody>
      </p:sp>
    </p:spTree>
    <p:extLst>
      <p:ext uri="{BB962C8B-B14F-4D97-AF65-F5344CB8AC3E}">
        <p14:creationId xmlns:p14="http://schemas.microsoft.com/office/powerpoint/2010/main" val="9185628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2172-2AF1-44E6-AA5B-9DA0F61E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baseline="0" dirty="0">
                <a:solidFill>
                  <a:srgbClr val="FF0000"/>
                </a:solidFill>
                <a:latin typeface="Calibri" panose="020F0502020204030204" pitchFamily="34" charset="0"/>
              </a:rPr>
              <a:t>Removed from question pool </a:t>
            </a:r>
            <a:br>
              <a:rPr lang="en-US" b="0" i="0" u="none" baseline="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en-US" sz="2400" b="0" i="0" u="none" strike="sngStrike" baseline="0" dirty="0">
                <a:latin typeface="Calibri" panose="020F0502020204030204" pitchFamily="34" charset="0"/>
              </a:rPr>
              <a:t>When may an automatically controlled station originate </a:t>
            </a:r>
            <a:br>
              <a:rPr lang="en-US" sz="2400" b="0" i="0" u="none" strike="sngStrike" baseline="0" dirty="0">
                <a:latin typeface="Calibri" panose="020F0502020204030204" pitchFamily="34" charset="0"/>
              </a:rPr>
            </a:br>
            <a:r>
              <a:rPr lang="en-US" sz="2400" b="0" i="0" u="none" strike="sngStrike" baseline="0" dirty="0">
                <a:latin typeface="Calibri" panose="020F0502020204030204" pitchFamily="34" charset="0"/>
              </a:rPr>
              <a:t>third party communications?</a:t>
            </a:r>
            <a:endParaRPr lang="en-US" b="0" i="0" u="none" strike="sngStrike" baseline="0" dirty="0">
              <a:latin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15BD5-6937-4288-94C4-E7642CA59C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sngStrike" baseline="0" dirty="0">
                <a:latin typeface="Calibri" panose="020F0502020204030204" pitchFamily="34" charset="0"/>
              </a:rPr>
              <a:t>A. Never</a:t>
            </a:r>
          </a:p>
          <a:p>
            <a:r>
              <a:rPr lang="en-US" b="0" i="0" u="none" strike="sngStrike" baseline="0" dirty="0">
                <a:latin typeface="Calibri" panose="020F0502020204030204" pitchFamily="34" charset="0"/>
              </a:rPr>
              <a:t>B. Only when transmitting RTTY or data emissions</a:t>
            </a:r>
          </a:p>
          <a:p>
            <a:r>
              <a:rPr lang="en-US" b="0" i="0" u="none" strike="sngStrike" baseline="0" dirty="0">
                <a:latin typeface="Calibri" panose="020F0502020204030204" pitchFamily="34" charset="0"/>
              </a:rPr>
              <a:t>C. When agreed upon by the sending or receiving station</a:t>
            </a:r>
          </a:p>
          <a:p>
            <a:r>
              <a:rPr lang="en-US" b="0" i="0" u="none" strike="sngStrike" baseline="0" dirty="0">
                <a:latin typeface="Calibri" panose="020F0502020204030204" pitchFamily="34" charset="0"/>
              </a:rPr>
              <a:t>D. When approved by the National Telecommunication and Information Administration</a:t>
            </a:r>
          </a:p>
          <a:p>
            <a:r>
              <a:rPr lang="pt-BR" b="0" i="0" u="none" strike="sngStrike" baseline="0" dirty="0">
                <a:latin typeface="Calibri" panose="020F0502020204030204" pitchFamily="34" charset="0"/>
              </a:rPr>
              <a:t>(A) FCC Rule: [97.221(c)(1), 97.115(c)] E1C05 ECLM Page (3 - 12)</a:t>
            </a:r>
          </a:p>
        </p:txBody>
      </p:sp>
    </p:spTree>
    <p:extLst>
      <p:ext uri="{BB962C8B-B14F-4D97-AF65-F5344CB8AC3E}">
        <p14:creationId xmlns:p14="http://schemas.microsoft.com/office/powerpoint/2010/main" val="10032062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BA7FE-664F-4190-BCE6-3CD9509ED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is required in order to operate in accordance with CEPT rules in foreign countries where permitted?</a:t>
            </a:r>
            <a:br>
              <a:rPr lang="en-US" b="0" i="0" u="none" strike="noStrike" baseline="0" dirty="0">
                <a:latin typeface="Calibri" panose="020F0502020204030204" pitchFamily="34" charset="0"/>
              </a:rPr>
            </a:br>
            <a:br>
              <a:rPr lang="en-US" b="0" i="0" u="none" strike="noStrike" baseline="0" dirty="0">
                <a:latin typeface="Calibri" panose="020F0502020204030204" pitchFamily="34" charset="0"/>
              </a:rPr>
            </a:br>
            <a:br>
              <a:rPr lang="en-US" b="0" i="0" u="none" strike="noStrike" baseline="0" dirty="0">
                <a:latin typeface="Calibri" panose="020F0502020204030204" pitchFamily="34" charset="0"/>
              </a:rPr>
            </a:br>
            <a:endParaRPr lang="en-US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4EA2D-A019-4901-A6B8-D0854927C5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You must identify in the official language of the country in which you are operating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U.S. embassy must approve of your operation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You must bring a copy of FCC Public Notice DA 16-1048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You must append "/CEPT" to your call sign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E1C06 ECLM Page (3 - 21)</a:t>
            </a:r>
          </a:p>
        </p:txBody>
      </p:sp>
    </p:spTree>
    <p:extLst>
      <p:ext uri="{BB962C8B-B14F-4D97-AF65-F5344CB8AC3E}">
        <p14:creationId xmlns:p14="http://schemas.microsoft.com/office/powerpoint/2010/main" val="42762471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08E10-3708-4EB8-AE40-3E1984FA0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is required in order to operate in accordance with CEPT rules in foreign countries where permitted?</a:t>
            </a:r>
            <a:br>
              <a:rPr lang="en-US" b="0" i="0" u="none" strike="noStrike" baseline="0" dirty="0">
                <a:latin typeface="Calibri" panose="020F0502020204030204" pitchFamily="34" charset="0"/>
              </a:rPr>
            </a:br>
            <a:br>
              <a:rPr lang="en-US" b="0" i="0" u="none" strike="noStrike" baseline="0" dirty="0">
                <a:latin typeface="Calibri" panose="020F0502020204030204" pitchFamily="34" charset="0"/>
              </a:rPr>
            </a:br>
            <a:br>
              <a:rPr lang="en-US" b="0" i="0" u="none" strike="noStrike" baseline="0" dirty="0">
                <a:latin typeface="Calibri" panose="020F0502020204030204" pitchFamily="34" charset="0"/>
              </a:rPr>
            </a:br>
            <a:endParaRPr lang="en-US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19D19-20B5-4E3D-9E3C-CD2283E72F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You must identify in the official language of the country in which you are operating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U.S. embassy must approve of your operation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You must bring a copy of FCC Public Notice DA 16-1048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You must append "/CEPT" to your call sign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E1C06 ECLM Page (3 - 21)</a:t>
            </a:r>
          </a:p>
        </p:txBody>
      </p:sp>
    </p:spTree>
    <p:extLst>
      <p:ext uri="{BB962C8B-B14F-4D97-AF65-F5344CB8AC3E}">
        <p14:creationId xmlns:p14="http://schemas.microsoft.com/office/powerpoint/2010/main" val="4155141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5F38A-C7D0-40BD-B6AA-53BF8E853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At what level below a signal's mean power level is its bandwidth determined according to FCC rules?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7D6E0-8F38-40EA-9222-3946038187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3 dB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6 dB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23 dB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26 dB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FCC Rule: [97.3(a)(8)] E1C07 ECLM Page (3 - 4)</a:t>
            </a:r>
          </a:p>
        </p:txBody>
      </p:sp>
    </p:spTree>
    <p:extLst>
      <p:ext uri="{BB962C8B-B14F-4D97-AF65-F5344CB8AC3E}">
        <p14:creationId xmlns:p14="http://schemas.microsoft.com/office/powerpoint/2010/main" val="35288884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6EF14-5438-4739-AE79-6C8F2888B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At what level below a signal's mean power level is its bandwidth determined according to FCC rules?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BF570-E04E-4C92-8DBF-CCAC3481DF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3 dB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6 dB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23 dB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26 dB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FCC Rule: [97.3(a)(8)] E1C07 ECLM Page (3 - 4)</a:t>
            </a:r>
          </a:p>
        </p:txBody>
      </p:sp>
    </p:spTree>
    <p:extLst>
      <p:ext uri="{BB962C8B-B14F-4D97-AF65-F5344CB8AC3E}">
        <p14:creationId xmlns:p14="http://schemas.microsoft.com/office/powerpoint/2010/main" val="5425546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2CB69-EE11-4A0F-9EB5-6C105E212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maximum permissible duration of a remotely controlled station’s transmissions if its control link malfunctions?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54A2B-775B-446A-967C-1769ABD32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30 seconds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3 minutes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5 minutes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10 minutes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FCC Rule: [97.213] E1C08 ECLM Page (3 - 10)</a:t>
            </a:r>
          </a:p>
        </p:txBody>
      </p:sp>
    </p:spTree>
    <p:extLst>
      <p:ext uri="{BB962C8B-B14F-4D97-AF65-F5344CB8AC3E}">
        <p14:creationId xmlns:p14="http://schemas.microsoft.com/office/powerpoint/2010/main" val="494482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73F83-7704-45C8-96B9-B86378DB3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maximum legal carrier frequency on the 20 meter band for transmitting USB AFSK digital signals having a 1 kHz bandwidth?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AD20F-8F91-4DA9-B4C1-AED95E41A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505200"/>
            <a:ext cx="8229600" cy="2473036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14.070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14.100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14.149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14.349 MHz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FCC Rule: [97.305, 97.307(b)] E1A03 ECLM Page (3 - 4)</a:t>
            </a:r>
          </a:p>
        </p:txBody>
      </p:sp>
    </p:spTree>
    <p:extLst>
      <p:ext uri="{BB962C8B-B14F-4D97-AF65-F5344CB8AC3E}">
        <p14:creationId xmlns:p14="http://schemas.microsoft.com/office/powerpoint/2010/main" val="28657541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DF1D7-3EA3-4E5C-95F4-6225B7B3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maximum permissible duration of a remotely controlled station’s transmissions if its control link malfunctions?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B9926-D129-495C-930D-353580F8E0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30 seconds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3 minutes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5 minutes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10 minutes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(B) FCC Rule: [97.213] E1C08 ECLM Page (3 - 10)</a:t>
            </a:r>
          </a:p>
        </p:txBody>
      </p:sp>
    </p:spTree>
    <p:extLst>
      <p:ext uri="{BB962C8B-B14F-4D97-AF65-F5344CB8AC3E}">
        <p14:creationId xmlns:p14="http://schemas.microsoft.com/office/powerpoint/2010/main" val="3076125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FF1A8-F63B-4F95-AB6B-F026E08A9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highest modulation index permitted at the highest modulation frequency for angle modulation below 29.0 MHz?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B6F8D-A85A-4803-80F7-CA154A457C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0.5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1.0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2.0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3.0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FCC Rule: [97.307] E1C09 ECLM Page (8 - 4)</a:t>
            </a:r>
          </a:p>
        </p:txBody>
      </p:sp>
    </p:spTree>
    <p:extLst>
      <p:ext uri="{BB962C8B-B14F-4D97-AF65-F5344CB8AC3E}">
        <p14:creationId xmlns:p14="http://schemas.microsoft.com/office/powerpoint/2010/main" val="209477050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DF921-A3D3-45FB-895B-6AB5BD145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highest modulation index permitted at the highest modulation frequency for angle modulation below 29.0 MHz?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0383D-AC45-4A6E-A85C-11E6C2B938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0.5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1.0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2.0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3.0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(B) FCC Rule: [97.307] E1C09 ECLM Page (8 - 4)</a:t>
            </a:r>
          </a:p>
        </p:txBody>
      </p:sp>
    </p:spTree>
    <p:extLst>
      <p:ext uri="{BB962C8B-B14F-4D97-AF65-F5344CB8AC3E}">
        <p14:creationId xmlns:p14="http://schemas.microsoft.com/office/powerpoint/2010/main" val="34360351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F01A2-CE51-4819-95AB-870B2776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i="0" u="none" strike="noStrike" baseline="0" dirty="0">
                <a:latin typeface="Calibri" panose="020F0502020204030204" pitchFamily="34" charset="0"/>
              </a:rPr>
              <a:t>What is the permitted mean power of any spurious emission relative to the mean power of the fundamental emission from a station transmitter or external RF amplifier installed after January 1, 2003 and transmitting on a frequency below 30 MHz?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73DE2-27A2-4823-9A1E-44C470430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038600"/>
            <a:ext cx="8229600" cy="23622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At least 43 dB below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At least 53 dB below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At least 63 dB below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At least 73 dB below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FCC Rule: [97.307] E1C10 ECLM Page (3 - 7)</a:t>
            </a:r>
          </a:p>
        </p:txBody>
      </p:sp>
    </p:spTree>
    <p:extLst>
      <p:ext uri="{BB962C8B-B14F-4D97-AF65-F5344CB8AC3E}">
        <p14:creationId xmlns:p14="http://schemas.microsoft.com/office/powerpoint/2010/main" val="30578397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F01A2-CE51-4819-95AB-870B2776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i="0" u="none" strike="noStrike" baseline="0" dirty="0">
                <a:latin typeface="Calibri" panose="020F0502020204030204" pitchFamily="34" charset="0"/>
              </a:rPr>
              <a:t>What is the permitted mean power of any spurious emission relative to the mean power of the fundamental emission from a station transmitter or external RF amplifier installed after January 1, 2003 and transmitting on a frequency below 30 MHz?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73DE2-27A2-4823-9A1E-44C470430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038600"/>
            <a:ext cx="8229600" cy="23622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At least 43 dB below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At least 53 dB below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At least 63 dB below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At least 73 dB below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FCC Rule: [97.307] E1C10 ECLM Page (3 - 7)</a:t>
            </a:r>
          </a:p>
        </p:txBody>
      </p:sp>
    </p:spTree>
    <p:extLst>
      <p:ext uri="{BB962C8B-B14F-4D97-AF65-F5344CB8AC3E}">
        <p14:creationId xmlns:p14="http://schemas.microsoft.com/office/powerpoint/2010/main" val="12075763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B78AC-A9A9-4E8A-8D61-9B41EDCF9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operating arrangements allows an FCC-licensed U.S. citizen to operate in many European countries, and alien amateurs from many European countries to operate in the U.S.?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C1E70-BC76-43B4-8EF3-D802AB747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038600"/>
            <a:ext cx="8229600" cy="23622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CEPT agreement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IARP agreement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ITU reciprocal license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FCC Rule: [97.5] E1C11 ECLM Page (3 - 21)</a:t>
            </a:r>
          </a:p>
        </p:txBody>
      </p:sp>
    </p:spTree>
    <p:extLst>
      <p:ext uri="{BB962C8B-B14F-4D97-AF65-F5344CB8AC3E}">
        <p14:creationId xmlns:p14="http://schemas.microsoft.com/office/powerpoint/2010/main" val="62524971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B78AC-A9A9-4E8A-8D61-9B41EDCF9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operating arrangements allows an FCC-licensed U.S. citizen to operate in many European countries, and alien amateurs from many European countries to operate in the U.S.?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C1E70-BC76-43B4-8EF3-D802AB747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038600"/>
            <a:ext cx="8229600" cy="23622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CEPT agreement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IARP agreement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ITU reciprocal license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FCC Rule: [97.5] E1C11 ECLM Page (3 - 21)</a:t>
            </a:r>
          </a:p>
        </p:txBody>
      </p:sp>
    </p:spTree>
    <p:extLst>
      <p:ext uri="{BB962C8B-B14F-4D97-AF65-F5344CB8AC3E}">
        <p14:creationId xmlns:p14="http://schemas.microsoft.com/office/powerpoint/2010/main" val="178611183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DFD3C-3CD0-457F-B8B1-184D7260F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On what portion of the 630 meter band are phone emissions permitted?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C9E4D-7D25-44C2-92E5-2D1CFCA717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None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Only the top 3 kHz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Only the bottom 3 kHz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entire band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FCC Rule: [97.305(c)] E1C12 ECLM Page (3 - 5)</a:t>
            </a:r>
          </a:p>
        </p:txBody>
      </p:sp>
    </p:spTree>
    <p:extLst>
      <p:ext uri="{BB962C8B-B14F-4D97-AF65-F5344CB8AC3E}">
        <p14:creationId xmlns:p14="http://schemas.microsoft.com/office/powerpoint/2010/main" val="327648279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ECCAD-D0DD-4162-B15C-E20201580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On what portion of the 630 meter band are phone emissions permitted?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09E5D-0DE4-464A-BCAF-66E72841ED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None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Only the top 3 kHz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Only the bottom 3 kHz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entire band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(D) FCC Rule: [97.305(c)] E1C12 ECLM Page (3 - 5)</a:t>
            </a:r>
          </a:p>
        </p:txBody>
      </p:sp>
    </p:spTree>
    <p:extLst>
      <p:ext uri="{BB962C8B-B14F-4D97-AF65-F5344CB8AC3E}">
        <p14:creationId xmlns:p14="http://schemas.microsoft.com/office/powerpoint/2010/main" val="201192079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925CF-8C67-4AEF-8338-8D73253B5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notifications must be given before transmitting on the 630 meter or 2200 meter bands?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C11EE-43FC-424A-980F-FE2B36634D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special endorsement must be requested from the FCC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An environmental impact statement must be filed with the Department of the Interior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Operators must inform the Utilities Technology Council (UTC) of their call sign and coordinates of the station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Operators must inform the FAA of their intent to operate, giving their call sign and distance to the nearest runway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FCC Rule: [97.303(g)] E1C13 ECLM Page (3 - 5)</a:t>
            </a:r>
          </a:p>
        </p:txBody>
      </p:sp>
    </p:spTree>
    <p:extLst>
      <p:ext uri="{BB962C8B-B14F-4D97-AF65-F5344CB8AC3E}">
        <p14:creationId xmlns:p14="http://schemas.microsoft.com/office/powerpoint/2010/main" val="3635641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73F83-7704-45C8-96B9-B86378DB3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maximum legal carrier frequency on the 20 meter band for transmitting USB AFSK digital signals having a 1 kHz bandwidth?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AD20F-8F91-4DA9-B4C1-AED95E41A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505200"/>
            <a:ext cx="8229600" cy="2473036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14.070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14.100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14.149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14.349 MHz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FCC Rule: [97.305, 97.307(b)] E1A03 ECLM Page (3 - 4)</a:t>
            </a:r>
          </a:p>
        </p:txBody>
      </p:sp>
    </p:spTree>
    <p:extLst>
      <p:ext uri="{BB962C8B-B14F-4D97-AF65-F5344CB8AC3E}">
        <p14:creationId xmlns:p14="http://schemas.microsoft.com/office/powerpoint/2010/main" val="96294365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2EF80-18FF-464A-A925-2C66278F6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notifications must be given before transmitting on the 630 meter or 2200 meter bands?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23EDA-A689-4D2E-9D96-B27C2D32C3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special endorsement must be requested from the FCC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An environmental impact statement must be filed with the Department of the Interior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Operators must inform the Utilities Technology Council (UTC) of their call sign and coordinates of the station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Operators must inform the FAA of their intent to operate, giving their call sign and distance to the nearest runway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(C) FCC Rule: [97.303(g)] E1C13 ECLM Page (3 - 5)</a:t>
            </a:r>
          </a:p>
        </p:txBody>
      </p:sp>
    </p:spTree>
    <p:extLst>
      <p:ext uri="{BB962C8B-B14F-4D97-AF65-F5344CB8AC3E}">
        <p14:creationId xmlns:p14="http://schemas.microsoft.com/office/powerpoint/2010/main" val="63059323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7FF77-8971-4060-B745-A153D0BE5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54480"/>
            <a:ext cx="8763000" cy="1143000"/>
          </a:xfrm>
        </p:spPr>
        <p:txBody>
          <a:bodyPr/>
          <a:lstStyle/>
          <a:p>
            <a:r>
              <a:rPr lang="en-US" sz="2800" b="0" i="0" u="none" strike="noStrike" baseline="0" dirty="0">
                <a:latin typeface="Calibri" panose="020F0502020204030204" pitchFamily="34" charset="0"/>
              </a:rPr>
              <a:t>How long must an operator wait after filing a notification with the Utilities Technology Council (UTC) before operating on the 2200 meter or 630 meter band?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6922B-5416-472E-A918-5F117A700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971800"/>
            <a:ext cx="8229600" cy="3474720"/>
          </a:xfrm>
        </p:spPr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Operators must not operate until approval is received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Operators may operate after 30 days, providing they have not been told that their station is within 1 km of PLC systems using those frequencies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Operators may not operate until a test signal has been transmitted in coordination with the local power company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Operations may commence immediately, and may continue unless interference is reported by the UTC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FCC Rule: [97.303(g)] E1C14 ECLM Page (3 - 5)</a:t>
            </a:r>
          </a:p>
        </p:txBody>
      </p:sp>
    </p:spTree>
    <p:extLst>
      <p:ext uri="{BB962C8B-B14F-4D97-AF65-F5344CB8AC3E}">
        <p14:creationId xmlns:p14="http://schemas.microsoft.com/office/powerpoint/2010/main" val="24925412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7FF77-8971-4060-B745-A153D0BE5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54480"/>
            <a:ext cx="8763000" cy="1143000"/>
          </a:xfrm>
        </p:spPr>
        <p:txBody>
          <a:bodyPr/>
          <a:lstStyle/>
          <a:p>
            <a:r>
              <a:rPr lang="en-US" sz="2800" b="0" i="0" u="none" strike="noStrike" baseline="0" dirty="0">
                <a:latin typeface="Calibri" panose="020F0502020204030204" pitchFamily="34" charset="0"/>
              </a:rPr>
              <a:t>How long must an operator wait after filing a notification with the Utilities Technology Council (UTC) before operating on the 2200 meter or 630 meter band?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6922B-5416-472E-A918-5F117A700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971800"/>
            <a:ext cx="8229600" cy="3474720"/>
          </a:xfrm>
        </p:spPr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Operators must not operate until approval is received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Operators may operate after 30 days, providing they have not been told that their station is within 1 km of PLC systems using those frequencies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Operators may not operate until a test signal has been transmitted in coordination with the local power company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Operations may commence immediately, and may continue unless interference is reported by the UTC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(B) FCC Rule: [97.303(g)] E1C14 ECLM Page (3 - 5)</a:t>
            </a:r>
          </a:p>
        </p:txBody>
      </p:sp>
    </p:spTree>
    <p:extLst>
      <p:ext uri="{BB962C8B-B14F-4D97-AF65-F5344CB8AC3E}">
        <p14:creationId xmlns:p14="http://schemas.microsoft.com/office/powerpoint/2010/main" val="1745120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325A5-9725-49DC-A6E6-4A6D9A86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i="0" u="none" strike="noStrike" baseline="0" dirty="0">
                <a:latin typeface="Calibri" panose="020F0502020204030204" pitchFamily="34" charset="0"/>
              </a:rPr>
              <a:t>With your transceiver displaying the carrier frequency of phone signals, you hear a DX station calling CQ on 3.601 MHz LSB. Is it legal to return the call using lower sideband on the same frequency?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B1047-7843-4D24-ACAF-7ECFBB29D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52800"/>
            <a:ext cx="8229600" cy="3048000"/>
          </a:xfrm>
        </p:spPr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Yes, because the DX station initiated the contact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Yes, because the displayed frequency is within the 75 meter phone band segment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No, the sideband will extend beyond the edge of the phone band segment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No, U.S. stations are not permitted to use phone emissions below 3.610 MHz</a:t>
            </a:r>
          </a:p>
          <a:p>
            <a:r>
              <a:rPr lang="pt-BR" sz="2200" b="0" i="0" u="none" strike="noStrike" baseline="0" dirty="0">
                <a:latin typeface="Calibri" panose="020F0502020204030204" pitchFamily="34" charset="0"/>
              </a:rPr>
              <a:t>FCC Rule: [97.301, 97.305] E1A04 ECLM Page (3 - 4)</a:t>
            </a:r>
          </a:p>
        </p:txBody>
      </p:sp>
    </p:spTree>
    <p:extLst>
      <p:ext uri="{BB962C8B-B14F-4D97-AF65-F5344CB8AC3E}">
        <p14:creationId xmlns:p14="http://schemas.microsoft.com/office/powerpoint/2010/main" val="2615903128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141</TotalTime>
  <Words>6288</Words>
  <Application>Microsoft Office PowerPoint</Application>
  <PresentationFormat>On-screen Show (4:3)</PresentationFormat>
  <Paragraphs>483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6" baseType="lpstr">
      <vt:lpstr>Arial</vt:lpstr>
      <vt:lpstr>Calibri</vt:lpstr>
      <vt:lpstr>Times New Roman</vt:lpstr>
      <vt:lpstr>Module Theme</vt:lpstr>
      <vt:lpstr>PowerPoint Presentation</vt:lpstr>
      <vt:lpstr>PowerPoint Presentation</vt:lpstr>
      <vt:lpstr>Which of the following carrier frequencies is illegal for LSB AFSK emissions on the 17 meter band RTTY and data segment of 18.068 to 18.110 MHz?</vt:lpstr>
      <vt:lpstr>Which of the following carrier frequencies is illegal for LSB AFSK emissions on the 17 meter band RTTY and data segment of 18.068 to 18.110 MHz?</vt:lpstr>
      <vt:lpstr>When using a transceiver that displays the carrier frequency of phone signals, which of the following displayed frequencies represents the lowest frequency at which a properly adjusted LSB emission will be totally within the band?</vt:lpstr>
      <vt:lpstr>When using a transceiver that displays the carrier frequency of phone signals, which of the following displayed frequencies represents the lowest frequency at which a properly adjusted LSB emission will be totally within the band?</vt:lpstr>
      <vt:lpstr>What is the maximum legal carrier frequency on the 20 meter band for transmitting USB AFSK digital signals having a 1 kHz bandwidth?</vt:lpstr>
      <vt:lpstr>What is the maximum legal carrier frequency on the 20 meter band for transmitting USB AFSK digital signals having a 1 kHz bandwidth?</vt:lpstr>
      <vt:lpstr>With your transceiver displaying the carrier frequency of phone signals, you hear a DX station calling CQ on 3.601 MHz LSB. Is it legal to return the call using lower sideband on the same frequency?</vt:lpstr>
      <vt:lpstr>With your transceiver displaying the carrier frequency of phone signals, you hear a DX station calling CQ on 3.601 MHz LSB. Is it legal to return the call using lower sideband on the same frequency?</vt:lpstr>
      <vt:lpstr>What is the maximum power output permitted on the 60 meter band?</vt:lpstr>
      <vt:lpstr>What is the maximum power output permitted on the 60 meter band?</vt:lpstr>
      <vt:lpstr>Where must the carrier frequency of a CW signal be set to comply with FCC rules for 60 meter operation?</vt:lpstr>
      <vt:lpstr>Where must the carrier frequency of a CW signal be set to comply with FCC rules for 60 meter operation?</vt:lpstr>
      <vt:lpstr>What is the maximum power permitted on the 2200 meter band?</vt:lpstr>
      <vt:lpstr>What is the maximum power permitted on the 2200 meter band?</vt:lpstr>
      <vt:lpstr>If a station in a message forwarding system inadvertently forwards a message that is in violation of FCC rules, who is primarily accountable for the rules violation?</vt:lpstr>
      <vt:lpstr>If a station in a message forwarding system inadvertently forwards a message that is in violation of FCC rules, who is primarily accountable for the rules violation?</vt:lpstr>
      <vt:lpstr>What action or actions should you take if your digital message forwarding station inadvertently forwards a communication that violates FCC rules?</vt:lpstr>
      <vt:lpstr>What action or actions should you take if your digital message forwarding station inadvertently forwards a communication that violates FCC rules?</vt:lpstr>
      <vt:lpstr>If an amateur station is installed aboard a ship or aircraft, what condition must be met before the station is operated?</vt:lpstr>
      <vt:lpstr>If an amateur station is installed aboard a ship or aircraft, what condition must be met before the station is operated?</vt:lpstr>
      <vt:lpstr>Which of the following describes authorization or licensing required when operating an amateur station aboard a U.S.-registered vessel in international waters?</vt:lpstr>
      <vt:lpstr>Which of the following describes authorization or licensing required when operating an amateur station aboard a U.S.-registered vessel in international waters?</vt:lpstr>
      <vt:lpstr>What special operating frequency restrictions are imposed on slow scan TV transmissions?</vt:lpstr>
      <vt:lpstr>What special operating frequency restrictions are imposed on slow scan TV transmissions?</vt:lpstr>
      <vt:lpstr>Who must be in physical control of the station apparatus of an amateur station aboard any vessel or craft that is documented or registered in the United States?</vt:lpstr>
      <vt:lpstr>Who must be in physical control of the station apparatus of an amateur station aboard any vessel or craft that is documented or registered in the United States?</vt:lpstr>
      <vt:lpstr>Except in some parts of Alaska, what is the maximum power permitted on the 630 meter band?</vt:lpstr>
      <vt:lpstr>Except in some parts of Alaska, what is the maximum power permitted on the 630 meter band?</vt:lpstr>
      <vt:lpstr>Which of the following constitutes a spurious emission?</vt:lpstr>
      <vt:lpstr>Which of the following constitutes a spurious emission?</vt:lpstr>
      <vt:lpstr>Which of the following is an acceptable bandwidth for Digital Radio Mondiale (DRM) based voice or SSTV digital transmissions made on the HF amateur bands?</vt:lpstr>
      <vt:lpstr>Which of the following is an acceptable bandwidth for Digital Radio Mondiale (DRM) based voice or SSTV digital transmissions made on the HF amateur bands?</vt:lpstr>
      <vt:lpstr>Within what distance must an amateur station protect an FCC monitoring facility from harmful interference?</vt:lpstr>
      <vt:lpstr>Within what distance must an amateur station protect an FCC monitoring facility from harmful interference?</vt:lpstr>
      <vt:lpstr>What must be done before placing an amateur station within an officially designated wilderness area or wildlife preserve, or an area listed in the National Register of Historic Places?</vt:lpstr>
      <vt:lpstr>What must be done before placing an amateur station within an officially designated wilderness area or wildlife preserve, or an area listed in the National Register of Historic Places?</vt:lpstr>
      <vt:lpstr>What is the National Radio Quiet Zone?</vt:lpstr>
      <vt:lpstr>What is the National Radio Quiet Zone?</vt:lpstr>
      <vt:lpstr>Which of the following additional rules apply if you are installing an amateur station antenna at a site at or near a public use airport?</vt:lpstr>
      <vt:lpstr>Which of the following additional rules apply if you are installing an amateur station antenna at a site at or near a public use airport?</vt:lpstr>
      <vt:lpstr>To what type of regulations does PRB-1 apply?</vt:lpstr>
      <vt:lpstr>To what type of regulations does PRB-1 apply?</vt:lpstr>
      <vt:lpstr>What limitations may the FCC place on an amateur station if its signal causes interference to domestic broadcast reception, assuming that the receivers involved are of good engineering design?</vt:lpstr>
      <vt:lpstr>What limitations may the FCC place on an amateur station if its signal causes interference to domestic broadcast reception, assuming that the receivers involved are of good engineering design?</vt:lpstr>
      <vt:lpstr>Which amateur stations may be operated under RACES rules?</vt:lpstr>
      <vt:lpstr>Which amateur stations may be operated under RACES rules?</vt:lpstr>
      <vt:lpstr>What frequencies are authorized to an amateur station operating under RACES rules?</vt:lpstr>
      <vt:lpstr>What frequencies are authorized to an amateur station operating under RACES rules?</vt:lpstr>
      <vt:lpstr>What does PRB-1 require of regulations affecting amateur radio?</vt:lpstr>
      <vt:lpstr>What does PRB-1 require of regulations affecting amateur radio?</vt:lpstr>
      <vt:lpstr>What must the control operator of a repeater operating in the 70 cm band do if a radiolocation system experiences interference from that repeater?</vt:lpstr>
      <vt:lpstr>What must the control operator of a repeater operating in the 70 cm band do if a radiolocation system experiences interference from that repeater?</vt:lpstr>
      <vt:lpstr>What is the maximum bandwidth for a data emission on 60 meters?</vt:lpstr>
      <vt:lpstr>What is the maximum bandwidth for a data emission on 60 meters?</vt:lpstr>
      <vt:lpstr>Which of the following types of communications may be transmitted to amateur stations in foreign countries?</vt:lpstr>
      <vt:lpstr>Which of the following types of communications may be transmitted to amateur stations in foreign countries?</vt:lpstr>
      <vt:lpstr>How do the control operator responsibilities of a station under automatic control differ from one under local control?</vt:lpstr>
      <vt:lpstr>How do the control operator responsibilities of a station under automatic control differ from one under local control?</vt:lpstr>
      <vt:lpstr>What is meant by IARP?</vt:lpstr>
      <vt:lpstr>What is meant by IARP?</vt:lpstr>
      <vt:lpstr>Removed from question pool When may an automatically controlled station originate  third party communications?</vt:lpstr>
      <vt:lpstr>Removed from question pool  When may an automatically controlled station originate  third party communications?</vt:lpstr>
      <vt:lpstr>Which of the following is required in order to operate in accordance with CEPT rules in foreign countries where permitted?   </vt:lpstr>
      <vt:lpstr>Which of the following is required in order to operate in accordance with CEPT rules in foreign countries where permitted?   </vt:lpstr>
      <vt:lpstr>At what level below a signal's mean power level is its bandwidth determined according to FCC rules?</vt:lpstr>
      <vt:lpstr>At what level below a signal's mean power level is its bandwidth determined according to FCC rules?</vt:lpstr>
      <vt:lpstr>What is the maximum permissible duration of a remotely controlled station’s transmissions if its control link malfunctions?</vt:lpstr>
      <vt:lpstr>What is the maximum permissible duration of a remotely controlled station’s transmissions if its control link malfunctions?</vt:lpstr>
      <vt:lpstr>What is the highest modulation index permitted at the highest modulation frequency for angle modulation below 29.0 MHz?</vt:lpstr>
      <vt:lpstr>What is the highest modulation index permitted at the highest modulation frequency for angle modulation below 29.0 MHz?</vt:lpstr>
      <vt:lpstr>What is the permitted mean power of any spurious emission relative to the mean power of the fundamental emission from a station transmitter or external RF amplifier installed after January 1, 2003 and transmitting on a frequency below 30 MHz?</vt:lpstr>
      <vt:lpstr>What is the permitted mean power of any spurious emission relative to the mean power of the fundamental emission from a station transmitter or external RF amplifier installed after January 1, 2003 and transmitting on a frequency below 30 MHz?</vt:lpstr>
      <vt:lpstr>Which of the following operating arrangements allows an FCC-licensed U.S. citizen to operate in many European countries, and alien amateurs from many European countries to operate in the U.S.?</vt:lpstr>
      <vt:lpstr>Which of the following operating arrangements allows an FCC-licensed U.S. citizen to operate in many European countries, and alien amateurs from many European countries to operate in the U.S.?</vt:lpstr>
      <vt:lpstr>On what portion of the 630 meter band are phone emissions permitted?</vt:lpstr>
      <vt:lpstr>On what portion of the 630 meter band are phone emissions permitted?</vt:lpstr>
      <vt:lpstr>What notifications must be given before transmitting on the 630 meter or 2200 meter bands?</vt:lpstr>
      <vt:lpstr>What notifications must be given before transmitting on the 630 meter or 2200 meter bands?</vt:lpstr>
      <vt:lpstr>How long must an operator wait after filing a notification with the Utilities Technology Council (UTC) before operating on the 2200 meter or 630 meter band?</vt:lpstr>
      <vt:lpstr>How long must an operator wait after filing a notification with the Utilities Technology Council (UTC) before operating on the 2200 meter or 630 meter band?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Bickell, Kris, K1BIC</cp:lastModifiedBy>
  <cp:revision>28</cp:revision>
  <dcterms:created xsi:type="dcterms:W3CDTF">2014-03-12T18:09:47Z</dcterms:created>
  <dcterms:modified xsi:type="dcterms:W3CDTF">2021-02-03T20:06:28Z</dcterms:modified>
</cp:coreProperties>
</file>